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2" r:id="rId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1A4AF1-3A85-49E0-A13B-2024B323AA16}" v="16" dt="2025-01-10T15:06:35.28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6"/>
  </p:normalViewPr>
  <p:slideViewPr>
    <p:cSldViewPr>
      <p:cViewPr varScale="1">
        <p:scale>
          <a:sx n="102" d="100"/>
          <a:sy n="102" d="100"/>
        </p:scale>
        <p:origin x="952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1/10/2025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1/10/2025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1/10/2025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7A8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97070" y="162560"/>
            <a:ext cx="319785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916305"/>
          </a:xfrm>
          <a:custGeom>
            <a:avLst/>
            <a:gdLst/>
            <a:ahLst/>
            <a:cxnLst/>
            <a:rect l="l" t="t" r="r" b="b"/>
            <a:pathLst>
              <a:path w="12192000" h="916305">
                <a:moveTo>
                  <a:pt x="0" y="915924"/>
                </a:moveTo>
                <a:lnTo>
                  <a:pt x="12192000" y="915924"/>
                </a:lnTo>
                <a:lnTo>
                  <a:pt x="12192000" y="0"/>
                </a:lnTo>
                <a:lnTo>
                  <a:pt x="0" y="0"/>
                </a:lnTo>
                <a:lnTo>
                  <a:pt x="0" y="915924"/>
                </a:lnTo>
                <a:close/>
              </a:path>
            </a:pathLst>
          </a:custGeom>
          <a:solidFill>
            <a:srgbClr val="007A8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2733" y="78740"/>
            <a:ext cx="96043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10" dirty="0"/>
              <a:t>Twelve</a:t>
            </a:r>
            <a:r>
              <a:rPr spc="-160" dirty="0"/>
              <a:t> </a:t>
            </a:r>
            <a:r>
              <a:rPr spc="-220" dirty="0"/>
              <a:t>Traditions</a:t>
            </a:r>
            <a:r>
              <a:rPr spc="-150" dirty="0"/>
              <a:t> </a:t>
            </a:r>
            <a:r>
              <a:rPr spc="-80" dirty="0"/>
              <a:t>of</a:t>
            </a:r>
            <a:r>
              <a:rPr spc="-165" dirty="0"/>
              <a:t> </a:t>
            </a:r>
            <a:r>
              <a:rPr spc="-270" dirty="0"/>
              <a:t>Alcoholics</a:t>
            </a:r>
            <a:r>
              <a:rPr spc="-170" dirty="0"/>
              <a:t> </a:t>
            </a:r>
            <a:r>
              <a:rPr spc="-270" dirty="0"/>
              <a:t>Anonymous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915924"/>
            <a:ext cx="12192000" cy="5943600"/>
          </a:xfrm>
          <a:custGeom>
            <a:avLst/>
            <a:gdLst/>
            <a:ahLst/>
            <a:cxnLst/>
            <a:rect l="l" t="t" r="r" b="b"/>
            <a:pathLst>
              <a:path w="12192000" h="5943600">
                <a:moveTo>
                  <a:pt x="12192000" y="0"/>
                </a:moveTo>
                <a:lnTo>
                  <a:pt x="0" y="0"/>
                </a:lnTo>
                <a:lnTo>
                  <a:pt x="0" y="5943600"/>
                </a:lnTo>
                <a:lnTo>
                  <a:pt x="12192000" y="59436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78739" y="1071167"/>
            <a:ext cx="6323330" cy="67754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  <a:tabLst>
                <a:tab pos="354965" algn="l"/>
                <a:tab pos="6154420" algn="l"/>
              </a:tabLst>
            </a:pPr>
            <a:r>
              <a:rPr sz="2000" spc="-370" dirty="0">
                <a:latin typeface="Arial"/>
                <a:cs typeface="Arial"/>
              </a:rPr>
              <a:t>1.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75" dirty="0">
                <a:latin typeface="Arial"/>
                <a:cs typeface="Arial"/>
              </a:rPr>
              <a:t>Our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190" dirty="0">
                <a:latin typeface="Arial"/>
                <a:cs typeface="Arial"/>
              </a:rPr>
              <a:t>common</a:t>
            </a:r>
            <a:r>
              <a:rPr sz="2000" spc="-145" dirty="0">
                <a:latin typeface="Arial"/>
                <a:cs typeface="Arial"/>
              </a:rPr>
              <a:t> welfare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55" dirty="0">
                <a:latin typeface="Arial"/>
                <a:cs typeface="Arial"/>
              </a:rPr>
              <a:t>should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215" dirty="0">
                <a:latin typeface="Arial"/>
                <a:cs typeface="Arial"/>
              </a:rPr>
              <a:t>come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first;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70" dirty="0">
                <a:latin typeface="Arial"/>
                <a:cs typeface="Arial"/>
              </a:rPr>
              <a:t>personal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recovery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200" dirty="0">
                <a:latin typeface="Arial"/>
                <a:cs typeface="Arial"/>
              </a:rPr>
              <a:t>7.</a:t>
            </a:r>
            <a:endParaRPr sz="20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65"/>
              </a:spcBef>
            </a:pPr>
            <a:r>
              <a:rPr sz="2000" spc="-190" dirty="0">
                <a:latin typeface="Arial"/>
                <a:cs typeface="Arial"/>
              </a:rPr>
              <a:t>depends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65" dirty="0">
                <a:latin typeface="Arial"/>
                <a:cs typeface="Arial"/>
              </a:rPr>
              <a:t>upon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235" dirty="0">
                <a:latin typeface="Arial"/>
                <a:cs typeface="Arial"/>
              </a:rPr>
              <a:t>A.A.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unity.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64248" y="1071167"/>
            <a:ext cx="4730750" cy="67754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2000" spc="-190" dirty="0">
                <a:latin typeface="Arial"/>
                <a:cs typeface="Arial"/>
              </a:rPr>
              <a:t>Every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235" dirty="0">
                <a:latin typeface="Arial"/>
                <a:cs typeface="Arial"/>
              </a:rPr>
              <a:t>A.A.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75" dirty="0">
                <a:latin typeface="Arial"/>
                <a:cs typeface="Arial"/>
              </a:rPr>
              <a:t>group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55" dirty="0">
                <a:latin typeface="Arial"/>
                <a:cs typeface="Arial"/>
              </a:rPr>
              <a:t>ought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to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95" dirty="0">
                <a:latin typeface="Arial"/>
                <a:cs typeface="Arial"/>
              </a:rPr>
              <a:t>be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fully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spc="-95" dirty="0">
                <a:latin typeface="Arial"/>
                <a:cs typeface="Arial"/>
              </a:rPr>
              <a:t>self-</a:t>
            </a:r>
            <a:r>
              <a:rPr sz="2000" spc="-114" dirty="0">
                <a:latin typeface="Arial"/>
                <a:cs typeface="Arial"/>
              </a:rPr>
              <a:t>supporting,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2000" spc="-150" dirty="0">
                <a:latin typeface="Arial"/>
                <a:cs typeface="Arial"/>
              </a:rPr>
              <a:t>declining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145" dirty="0">
                <a:latin typeface="Arial"/>
                <a:cs typeface="Arial"/>
              </a:rPr>
              <a:t>outside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55" dirty="0">
                <a:latin typeface="Arial"/>
                <a:cs typeface="Arial"/>
              </a:rPr>
              <a:t>contributions.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21095" y="1799691"/>
            <a:ext cx="5857240" cy="4897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11175" indent="-343535">
              <a:lnSpc>
                <a:spcPct val="107000"/>
              </a:lnSpc>
              <a:spcBef>
                <a:spcPts val="100"/>
              </a:spcBef>
              <a:buAutoNum type="arabicPeriod" startAt="8"/>
              <a:tabLst>
                <a:tab pos="355600" algn="l"/>
                <a:tab pos="356235" algn="l"/>
              </a:tabLst>
            </a:pPr>
            <a:r>
              <a:rPr sz="2000" spc="-160" dirty="0">
                <a:latin typeface="Arial"/>
                <a:cs typeface="Arial"/>
              </a:rPr>
              <a:t>Alcoholics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185" dirty="0">
                <a:latin typeface="Arial"/>
                <a:cs typeface="Arial"/>
              </a:rPr>
              <a:t>Anonymous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155" dirty="0">
                <a:latin typeface="Arial"/>
                <a:cs typeface="Arial"/>
              </a:rPr>
              <a:t>should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-165" dirty="0">
                <a:latin typeface="Arial"/>
                <a:cs typeface="Arial"/>
              </a:rPr>
              <a:t>remain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forever </a:t>
            </a:r>
            <a:r>
              <a:rPr sz="2000" spc="-155" dirty="0">
                <a:latin typeface="Arial"/>
                <a:cs typeface="Arial"/>
              </a:rPr>
              <a:t>nonprofessional, </a:t>
            </a:r>
            <a:r>
              <a:rPr sz="2000" spc="-90" dirty="0">
                <a:latin typeface="Arial"/>
                <a:cs typeface="Arial"/>
              </a:rPr>
              <a:t>but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-140" dirty="0">
                <a:latin typeface="Arial"/>
                <a:cs typeface="Arial"/>
              </a:rPr>
              <a:t>our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180" dirty="0">
                <a:latin typeface="Arial"/>
                <a:cs typeface="Arial"/>
              </a:rPr>
              <a:t>service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75" dirty="0">
                <a:latin typeface="Arial"/>
                <a:cs typeface="Arial"/>
              </a:rPr>
              <a:t>centers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-180" dirty="0">
                <a:latin typeface="Arial"/>
                <a:cs typeface="Arial"/>
              </a:rPr>
              <a:t>may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employ </a:t>
            </a:r>
            <a:r>
              <a:rPr sz="2000" spc="-180" dirty="0">
                <a:latin typeface="Arial"/>
                <a:cs typeface="Arial"/>
              </a:rPr>
              <a:t>special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workers.</a:t>
            </a:r>
            <a:endParaRPr sz="2000" dirty="0">
              <a:latin typeface="Arial"/>
              <a:cs typeface="Arial"/>
            </a:endParaRPr>
          </a:p>
          <a:p>
            <a:pPr marL="355600" marR="5080" indent="-343535" algn="just">
              <a:lnSpc>
                <a:spcPct val="107000"/>
              </a:lnSpc>
              <a:spcBef>
                <a:spcPts val="600"/>
              </a:spcBef>
              <a:buAutoNum type="arabicPeriod" startAt="8"/>
              <a:tabLst>
                <a:tab pos="356235" algn="l"/>
              </a:tabLst>
            </a:pPr>
            <a:r>
              <a:rPr sz="2000" spc="-160" dirty="0">
                <a:latin typeface="Arial"/>
                <a:cs typeface="Arial"/>
              </a:rPr>
              <a:t>A.A., as such, ought never be organized; but we may create service boards or committees directly responsible to those they serve.</a:t>
            </a:r>
          </a:p>
          <a:p>
            <a:pPr marL="355600" marR="210820" indent="-343535">
              <a:lnSpc>
                <a:spcPct val="107000"/>
              </a:lnSpc>
              <a:spcBef>
                <a:spcPts val="600"/>
              </a:spcBef>
              <a:buAutoNum type="arabicPeriod" startAt="8"/>
              <a:tabLst>
                <a:tab pos="356235" algn="l"/>
              </a:tabLst>
            </a:pPr>
            <a:r>
              <a:rPr sz="2000" spc="-160" dirty="0">
                <a:latin typeface="Arial"/>
                <a:cs typeface="Arial"/>
              </a:rPr>
              <a:t>Alcoholics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185" dirty="0">
                <a:latin typeface="Arial"/>
                <a:cs typeface="Arial"/>
              </a:rPr>
              <a:t>Anonymous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-245" dirty="0">
                <a:latin typeface="Arial"/>
                <a:cs typeface="Arial"/>
              </a:rPr>
              <a:t>has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75" dirty="0">
                <a:latin typeface="Arial"/>
                <a:cs typeface="Arial"/>
              </a:rPr>
              <a:t>no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-135" dirty="0">
                <a:latin typeface="Arial"/>
                <a:cs typeface="Arial"/>
              </a:rPr>
              <a:t>opinion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175" dirty="0">
                <a:latin typeface="Arial"/>
                <a:cs typeface="Arial"/>
              </a:rPr>
              <a:t>on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150" dirty="0">
                <a:latin typeface="Arial"/>
                <a:cs typeface="Arial"/>
              </a:rPr>
              <a:t>outside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-175" dirty="0">
                <a:latin typeface="Arial"/>
                <a:cs typeface="Arial"/>
              </a:rPr>
              <a:t>issues; </a:t>
            </a:r>
            <a:r>
              <a:rPr sz="2000" spc="-210" dirty="0">
                <a:latin typeface="Arial"/>
                <a:cs typeface="Arial"/>
              </a:rPr>
              <a:t>hence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30" dirty="0">
                <a:latin typeface="Arial"/>
                <a:cs typeface="Arial"/>
              </a:rPr>
              <a:t>the </a:t>
            </a:r>
            <a:r>
              <a:rPr sz="2000" spc="-235" dirty="0">
                <a:latin typeface="Arial"/>
                <a:cs typeface="Arial"/>
              </a:rPr>
              <a:t>A.A.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spc="-220" dirty="0">
                <a:latin typeface="Arial"/>
                <a:cs typeface="Arial"/>
              </a:rPr>
              <a:t>name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155" dirty="0">
                <a:latin typeface="Arial"/>
                <a:cs typeface="Arial"/>
              </a:rPr>
              <a:t>ought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-180" dirty="0">
                <a:latin typeface="Arial"/>
                <a:cs typeface="Arial"/>
              </a:rPr>
              <a:t>never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85" dirty="0">
                <a:latin typeface="Arial"/>
                <a:cs typeface="Arial"/>
              </a:rPr>
              <a:t>be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spc="-180" dirty="0">
                <a:latin typeface="Arial"/>
                <a:cs typeface="Arial"/>
              </a:rPr>
              <a:t>drawn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into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public </a:t>
            </a:r>
            <a:r>
              <a:rPr sz="2000" spc="-70" dirty="0">
                <a:latin typeface="Arial"/>
                <a:cs typeface="Arial"/>
              </a:rPr>
              <a:t>controversy.</a:t>
            </a:r>
            <a:endParaRPr sz="2000" dirty="0">
              <a:latin typeface="Arial"/>
              <a:cs typeface="Arial"/>
            </a:endParaRPr>
          </a:p>
          <a:p>
            <a:pPr marL="355600" marR="332740" indent="-343535">
              <a:lnSpc>
                <a:spcPct val="107000"/>
              </a:lnSpc>
              <a:spcBef>
                <a:spcPts val="600"/>
              </a:spcBef>
              <a:buAutoNum type="arabicPeriod" startAt="8"/>
              <a:tabLst>
                <a:tab pos="355600" algn="l"/>
                <a:tab pos="356235" algn="l"/>
              </a:tabLst>
            </a:pPr>
            <a:r>
              <a:rPr sz="2000" spc="-175" dirty="0">
                <a:latin typeface="Arial"/>
                <a:cs typeface="Arial"/>
              </a:rPr>
              <a:t>Our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-125" dirty="0">
                <a:latin typeface="Arial"/>
                <a:cs typeface="Arial"/>
              </a:rPr>
              <a:t>public</a:t>
            </a:r>
            <a:r>
              <a:rPr sz="2000" spc="-135" dirty="0">
                <a:latin typeface="Arial"/>
                <a:cs typeface="Arial"/>
              </a:rPr>
              <a:t> relations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policy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160" dirty="0">
                <a:latin typeface="Arial"/>
                <a:cs typeface="Arial"/>
              </a:rPr>
              <a:t>is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215" dirty="0">
                <a:latin typeface="Arial"/>
                <a:cs typeface="Arial"/>
              </a:rPr>
              <a:t>based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175" dirty="0">
                <a:latin typeface="Arial"/>
                <a:cs typeface="Arial"/>
              </a:rPr>
              <a:t>on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attraction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-100" dirty="0">
                <a:latin typeface="Arial"/>
                <a:cs typeface="Arial"/>
              </a:rPr>
              <a:t>rather </a:t>
            </a:r>
            <a:r>
              <a:rPr sz="2000" spc="-145" dirty="0">
                <a:latin typeface="Arial"/>
                <a:cs typeface="Arial"/>
              </a:rPr>
              <a:t>than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20" dirty="0">
                <a:latin typeface="Arial"/>
                <a:cs typeface="Arial"/>
              </a:rPr>
              <a:t>promotion;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-225" dirty="0">
                <a:latin typeface="Arial"/>
                <a:cs typeface="Arial"/>
              </a:rPr>
              <a:t>we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95" dirty="0">
                <a:latin typeface="Arial"/>
                <a:cs typeface="Arial"/>
              </a:rPr>
              <a:t>need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spc="-185" dirty="0">
                <a:latin typeface="Arial"/>
                <a:cs typeface="Arial"/>
              </a:rPr>
              <a:t>always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-140" dirty="0">
                <a:latin typeface="Arial"/>
                <a:cs typeface="Arial"/>
              </a:rPr>
              <a:t>maintain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personal </a:t>
            </a:r>
            <a:r>
              <a:rPr sz="2000" spc="-130" dirty="0">
                <a:latin typeface="Arial"/>
                <a:cs typeface="Arial"/>
              </a:rPr>
              <a:t>anonymity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at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130" dirty="0">
                <a:latin typeface="Arial"/>
                <a:cs typeface="Arial"/>
              </a:rPr>
              <a:t>the</a:t>
            </a:r>
            <a:r>
              <a:rPr sz="2000" spc="-125" dirty="0">
                <a:latin typeface="Arial"/>
                <a:cs typeface="Arial"/>
              </a:rPr>
              <a:t> level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spc="-75" dirty="0">
                <a:latin typeface="Arial"/>
                <a:cs typeface="Arial"/>
              </a:rPr>
              <a:t>of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204" dirty="0">
                <a:latin typeface="Arial"/>
                <a:cs typeface="Arial"/>
              </a:rPr>
              <a:t>press,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spc="-150" dirty="0">
                <a:latin typeface="Arial"/>
                <a:cs typeface="Arial"/>
              </a:rPr>
              <a:t>radio,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95" dirty="0">
                <a:latin typeface="Arial"/>
                <a:cs typeface="Arial"/>
              </a:rPr>
              <a:t>and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films.</a:t>
            </a:r>
            <a:endParaRPr sz="2000" dirty="0">
              <a:latin typeface="Arial"/>
              <a:cs typeface="Arial"/>
            </a:endParaRPr>
          </a:p>
          <a:p>
            <a:pPr marL="355600" marR="53975" indent="-343535">
              <a:lnSpc>
                <a:spcPct val="107000"/>
              </a:lnSpc>
              <a:spcBef>
                <a:spcPts val="600"/>
              </a:spcBef>
              <a:buAutoNum type="arabicPeriod" startAt="8"/>
              <a:tabLst>
                <a:tab pos="356235" algn="l"/>
              </a:tabLst>
            </a:pPr>
            <a:r>
              <a:rPr sz="2000" spc="-130" dirty="0">
                <a:latin typeface="Arial"/>
                <a:cs typeface="Arial"/>
              </a:rPr>
              <a:t>Anonymity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170" dirty="0">
                <a:latin typeface="Arial"/>
                <a:cs typeface="Arial"/>
              </a:rPr>
              <a:t>is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30" dirty="0">
                <a:latin typeface="Arial"/>
                <a:cs typeface="Arial"/>
              </a:rPr>
              <a:t>the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spiritual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25" dirty="0">
                <a:latin typeface="Arial"/>
                <a:cs typeface="Arial"/>
              </a:rPr>
              <a:t>foundation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75" dirty="0">
                <a:latin typeface="Arial"/>
                <a:cs typeface="Arial"/>
              </a:rPr>
              <a:t>of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all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-140" dirty="0">
                <a:latin typeface="Arial"/>
                <a:cs typeface="Arial"/>
              </a:rPr>
              <a:t>our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120" dirty="0">
                <a:latin typeface="Arial"/>
                <a:cs typeface="Arial"/>
              </a:rPr>
              <a:t>Traditions, </a:t>
            </a:r>
            <a:r>
              <a:rPr sz="2000" spc="-185" dirty="0">
                <a:latin typeface="Arial"/>
                <a:cs typeface="Arial"/>
              </a:rPr>
              <a:t>ever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50" dirty="0">
                <a:latin typeface="Arial"/>
                <a:cs typeface="Arial"/>
              </a:rPr>
              <a:t>reminding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229" dirty="0">
                <a:latin typeface="Arial"/>
                <a:cs typeface="Arial"/>
              </a:rPr>
              <a:t>us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to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80" dirty="0">
                <a:latin typeface="Arial"/>
                <a:cs typeface="Arial"/>
              </a:rPr>
              <a:t>place</a:t>
            </a:r>
            <a:r>
              <a:rPr sz="2000" spc="-140" dirty="0">
                <a:latin typeface="Arial"/>
                <a:cs typeface="Arial"/>
              </a:rPr>
              <a:t> principles before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personalities.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39" y="1799691"/>
            <a:ext cx="5803900" cy="4897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8419" indent="-342900">
              <a:lnSpc>
                <a:spcPct val="107000"/>
              </a:lnSpc>
              <a:spcBef>
                <a:spcPts val="100"/>
              </a:spcBef>
              <a:buAutoNum type="arabicPeriod" startAt="2"/>
              <a:tabLst>
                <a:tab pos="354965" algn="l"/>
                <a:tab pos="355600" algn="l"/>
              </a:tabLst>
            </a:pPr>
            <a:r>
              <a:rPr sz="2000" spc="-195" dirty="0">
                <a:latin typeface="Arial"/>
                <a:cs typeface="Arial"/>
              </a:rPr>
              <a:t>For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40" dirty="0">
                <a:latin typeface="Arial"/>
                <a:cs typeface="Arial"/>
              </a:rPr>
              <a:t>our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70" dirty="0">
                <a:latin typeface="Arial"/>
                <a:cs typeface="Arial"/>
              </a:rPr>
              <a:t>group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80" dirty="0">
                <a:latin typeface="Arial"/>
                <a:cs typeface="Arial"/>
              </a:rPr>
              <a:t>purpose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spc="-145" dirty="0">
                <a:latin typeface="Arial"/>
                <a:cs typeface="Arial"/>
              </a:rPr>
              <a:t>there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160" dirty="0">
                <a:latin typeface="Arial"/>
                <a:cs typeface="Arial"/>
              </a:rPr>
              <a:t>is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but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95" dirty="0">
                <a:latin typeface="Arial"/>
                <a:cs typeface="Arial"/>
              </a:rPr>
              <a:t>one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ultimate </a:t>
            </a:r>
            <a:r>
              <a:rPr sz="2000" spc="-165" dirty="0">
                <a:latin typeface="Arial"/>
                <a:cs typeface="Arial"/>
              </a:rPr>
              <a:t>authority—</a:t>
            </a:r>
            <a:r>
              <a:rPr sz="2000" spc="-260" dirty="0">
                <a:latin typeface="Arial"/>
                <a:cs typeface="Arial"/>
              </a:rPr>
              <a:t>a</a:t>
            </a:r>
            <a:r>
              <a:rPr sz="2000" spc="-130" dirty="0">
                <a:latin typeface="Arial"/>
                <a:cs typeface="Arial"/>
              </a:rPr>
              <a:t> loving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250" dirty="0">
                <a:latin typeface="Arial"/>
                <a:cs typeface="Arial"/>
              </a:rPr>
              <a:t>God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265" dirty="0">
                <a:latin typeface="Arial"/>
                <a:cs typeface="Arial"/>
              </a:rPr>
              <a:t>as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210" dirty="0">
                <a:latin typeface="Arial"/>
                <a:cs typeface="Arial"/>
              </a:rPr>
              <a:t>He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85" dirty="0">
                <a:latin typeface="Arial"/>
                <a:cs typeface="Arial"/>
              </a:rPr>
              <a:t>may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-210" dirty="0">
                <a:latin typeface="Arial"/>
                <a:cs typeface="Arial"/>
              </a:rPr>
              <a:t>express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spc="-130" dirty="0">
                <a:latin typeface="Arial"/>
                <a:cs typeface="Arial"/>
              </a:rPr>
              <a:t>Himself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spc="-110" dirty="0">
                <a:latin typeface="Arial"/>
                <a:cs typeface="Arial"/>
              </a:rPr>
              <a:t>in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our </a:t>
            </a:r>
            <a:r>
              <a:rPr sz="2000" spc="-170" dirty="0">
                <a:latin typeface="Arial"/>
                <a:cs typeface="Arial"/>
              </a:rPr>
              <a:t>group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spc="-204" dirty="0">
                <a:latin typeface="Arial"/>
                <a:cs typeface="Arial"/>
              </a:rPr>
              <a:t>conscience.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170" dirty="0">
                <a:latin typeface="Arial"/>
                <a:cs typeface="Arial"/>
              </a:rPr>
              <a:t>Our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175" dirty="0">
                <a:latin typeface="Arial"/>
                <a:cs typeface="Arial"/>
              </a:rPr>
              <a:t>leaders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200" dirty="0">
                <a:latin typeface="Arial"/>
                <a:cs typeface="Arial"/>
              </a:rPr>
              <a:t>are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but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trusted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60" dirty="0">
                <a:latin typeface="Arial"/>
                <a:cs typeface="Arial"/>
              </a:rPr>
              <a:t>servants; </a:t>
            </a:r>
            <a:r>
              <a:rPr sz="2000" spc="-114" dirty="0">
                <a:latin typeface="Arial"/>
                <a:cs typeface="Arial"/>
              </a:rPr>
              <a:t>they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50" dirty="0">
                <a:latin typeface="Arial"/>
                <a:cs typeface="Arial"/>
              </a:rPr>
              <a:t>do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not</a:t>
            </a:r>
            <a:r>
              <a:rPr sz="2000" spc="-35" dirty="0">
                <a:latin typeface="Arial"/>
                <a:cs typeface="Arial"/>
              </a:rPr>
              <a:t> govern.</a:t>
            </a:r>
            <a:endParaRPr sz="2000" dirty="0">
              <a:latin typeface="Arial"/>
              <a:cs typeface="Arial"/>
            </a:endParaRPr>
          </a:p>
          <a:p>
            <a:pPr marL="355600" marR="440690" indent="-342900">
              <a:lnSpc>
                <a:spcPct val="107100"/>
              </a:lnSpc>
              <a:spcBef>
                <a:spcPts val="595"/>
              </a:spcBef>
              <a:buAutoNum type="arabicPeriod" startAt="2"/>
              <a:tabLst>
                <a:tab pos="354965" algn="l"/>
                <a:tab pos="355600" algn="l"/>
              </a:tabLst>
            </a:pPr>
            <a:r>
              <a:rPr sz="2000" spc="-235" dirty="0">
                <a:latin typeface="Arial"/>
                <a:cs typeface="Arial"/>
              </a:rPr>
              <a:t>The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110" dirty="0">
                <a:latin typeface="Arial"/>
                <a:cs typeface="Arial"/>
              </a:rPr>
              <a:t>only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50" dirty="0">
                <a:latin typeface="Arial"/>
                <a:cs typeface="Arial"/>
              </a:rPr>
              <a:t>requirement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80" dirty="0">
                <a:latin typeface="Arial"/>
                <a:cs typeface="Arial"/>
              </a:rPr>
              <a:t>for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235" dirty="0">
                <a:latin typeface="Arial"/>
                <a:cs typeface="Arial"/>
              </a:rPr>
              <a:t>A.A.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170" dirty="0">
                <a:latin typeface="Arial"/>
                <a:cs typeface="Arial"/>
              </a:rPr>
              <a:t>membership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60" dirty="0">
                <a:latin typeface="Arial"/>
                <a:cs typeface="Arial"/>
              </a:rPr>
              <a:t>is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260" dirty="0">
                <a:latin typeface="Arial"/>
                <a:cs typeface="Arial"/>
              </a:rPr>
              <a:t>a</a:t>
            </a:r>
            <a:r>
              <a:rPr sz="2000" spc="-130" dirty="0">
                <a:latin typeface="Arial"/>
                <a:cs typeface="Arial"/>
              </a:rPr>
              <a:t> desire </a:t>
            </a:r>
            <a:r>
              <a:rPr sz="2000" spc="-65" dirty="0">
                <a:latin typeface="Arial"/>
                <a:cs typeface="Arial"/>
              </a:rPr>
              <a:t>to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-140" dirty="0">
                <a:latin typeface="Arial"/>
                <a:cs typeface="Arial"/>
              </a:rPr>
              <a:t>stop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drinking.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AutoNum type="arabicPeriod" startAt="2"/>
              <a:tabLst>
                <a:tab pos="354965" algn="l"/>
                <a:tab pos="355600" algn="l"/>
              </a:tabLst>
            </a:pPr>
            <a:r>
              <a:rPr sz="2000" spc="-254" dirty="0">
                <a:latin typeface="Arial"/>
                <a:cs typeface="Arial"/>
              </a:rPr>
              <a:t>Each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70" dirty="0">
                <a:latin typeface="Arial"/>
                <a:cs typeface="Arial"/>
              </a:rPr>
              <a:t>group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160" dirty="0">
                <a:latin typeface="Arial"/>
                <a:cs typeface="Arial"/>
              </a:rPr>
              <a:t>should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95" dirty="0">
                <a:latin typeface="Arial"/>
                <a:cs typeface="Arial"/>
              </a:rPr>
              <a:t>be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175" dirty="0">
                <a:latin typeface="Arial"/>
                <a:cs typeface="Arial"/>
              </a:rPr>
              <a:t>autonomous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65" dirty="0">
                <a:latin typeface="Arial"/>
                <a:cs typeface="Arial"/>
              </a:rPr>
              <a:t>except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10" dirty="0">
                <a:latin typeface="Arial"/>
                <a:cs typeface="Arial"/>
              </a:rPr>
              <a:t>in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matters</a:t>
            </a:r>
            <a:endParaRPr sz="20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65"/>
              </a:spcBef>
            </a:pPr>
            <a:r>
              <a:rPr sz="2000" spc="-125" dirty="0">
                <a:latin typeface="Arial"/>
                <a:cs typeface="Arial"/>
              </a:rPr>
              <a:t>affecting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-130" dirty="0">
                <a:latin typeface="Arial"/>
                <a:cs typeface="Arial"/>
              </a:rPr>
              <a:t>other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185" dirty="0">
                <a:latin typeface="Arial"/>
                <a:cs typeface="Arial"/>
              </a:rPr>
              <a:t>groups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spc="-125" dirty="0">
                <a:latin typeface="Arial"/>
                <a:cs typeface="Arial"/>
              </a:rPr>
              <a:t>or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235" dirty="0">
                <a:latin typeface="Arial"/>
                <a:cs typeface="Arial"/>
              </a:rPr>
              <a:t>A.A.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spc="-265" dirty="0">
                <a:latin typeface="Arial"/>
                <a:cs typeface="Arial"/>
              </a:rPr>
              <a:t>as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260" dirty="0">
                <a:latin typeface="Arial"/>
                <a:cs typeface="Arial"/>
              </a:rPr>
              <a:t>a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whole.</a:t>
            </a:r>
            <a:endParaRPr sz="2000" dirty="0">
              <a:latin typeface="Arial"/>
              <a:cs typeface="Arial"/>
            </a:endParaRPr>
          </a:p>
          <a:p>
            <a:pPr marL="355600" marR="478155" indent="-342900">
              <a:lnSpc>
                <a:spcPct val="107000"/>
              </a:lnSpc>
              <a:spcBef>
                <a:spcPts val="605"/>
              </a:spcBef>
              <a:buAutoNum type="arabicPeriod" startAt="5"/>
              <a:tabLst>
                <a:tab pos="354965" algn="l"/>
                <a:tab pos="355600" algn="l"/>
              </a:tabLst>
            </a:pPr>
            <a:r>
              <a:rPr sz="2000" spc="-254" dirty="0">
                <a:latin typeface="Arial"/>
                <a:cs typeface="Arial"/>
              </a:rPr>
              <a:t>Each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170" dirty="0">
                <a:latin typeface="Arial"/>
                <a:cs typeface="Arial"/>
              </a:rPr>
              <a:t>group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235" dirty="0">
                <a:latin typeface="Arial"/>
                <a:cs typeface="Arial"/>
              </a:rPr>
              <a:t>has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but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195" dirty="0">
                <a:latin typeface="Arial"/>
                <a:cs typeface="Arial"/>
              </a:rPr>
              <a:t>one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130" dirty="0">
                <a:latin typeface="Arial"/>
                <a:cs typeface="Arial"/>
              </a:rPr>
              <a:t>primary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-250" dirty="0">
                <a:latin typeface="Arial"/>
                <a:cs typeface="Arial"/>
              </a:rPr>
              <a:t>purpose—</a:t>
            </a:r>
            <a:r>
              <a:rPr sz="2000" spc="-65" dirty="0">
                <a:latin typeface="Arial"/>
                <a:cs typeface="Arial"/>
              </a:rPr>
              <a:t>to</a:t>
            </a:r>
            <a:r>
              <a:rPr sz="2000" spc="-160" dirty="0">
                <a:latin typeface="Arial"/>
                <a:cs typeface="Arial"/>
              </a:rPr>
              <a:t> carry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its </a:t>
            </a:r>
            <a:r>
              <a:rPr sz="2000" spc="-250" dirty="0">
                <a:latin typeface="Arial"/>
                <a:cs typeface="Arial"/>
              </a:rPr>
              <a:t>message</a:t>
            </a:r>
            <a:r>
              <a:rPr sz="2000" spc="-180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to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-130" dirty="0">
                <a:latin typeface="Arial"/>
                <a:cs typeface="Arial"/>
              </a:rPr>
              <a:t>the</a:t>
            </a:r>
            <a:r>
              <a:rPr sz="2000" spc="-135" dirty="0">
                <a:latin typeface="Arial"/>
                <a:cs typeface="Arial"/>
              </a:rPr>
              <a:t> alcoholic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-180" dirty="0">
                <a:latin typeface="Arial"/>
                <a:cs typeface="Arial"/>
              </a:rPr>
              <a:t>who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-60" dirty="0">
                <a:latin typeface="Arial"/>
                <a:cs typeface="Arial"/>
              </a:rPr>
              <a:t>still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suffers.</a:t>
            </a:r>
            <a:endParaRPr sz="2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AutoNum type="arabicPeriod" startAt="5"/>
              <a:tabLst>
                <a:tab pos="354965" algn="l"/>
                <a:tab pos="355600" algn="l"/>
              </a:tabLst>
            </a:pPr>
            <a:r>
              <a:rPr sz="2000" spc="-229" dirty="0">
                <a:latin typeface="Arial"/>
                <a:cs typeface="Arial"/>
              </a:rPr>
              <a:t>An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235" dirty="0">
                <a:latin typeface="Arial"/>
                <a:cs typeface="Arial"/>
              </a:rPr>
              <a:t>A.A.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75" dirty="0">
                <a:latin typeface="Arial"/>
                <a:cs typeface="Arial"/>
              </a:rPr>
              <a:t>group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55" dirty="0">
                <a:latin typeface="Arial"/>
                <a:cs typeface="Arial"/>
              </a:rPr>
              <a:t>ought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180" dirty="0">
                <a:latin typeface="Arial"/>
                <a:cs typeface="Arial"/>
              </a:rPr>
              <a:t>never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190" dirty="0">
                <a:latin typeface="Arial"/>
                <a:cs typeface="Arial"/>
              </a:rPr>
              <a:t>endorse,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spc="-165" dirty="0">
                <a:latin typeface="Arial"/>
                <a:cs typeface="Arial"/>
              </a:rPr>
              <a:t>finance,</a:t>
            </a:r>
            <a:r>
              <a:rPr sz="2000" spc="-130" dirty="0">
                <a:latin typeface="Arial"/>
                <a:cs typeface="Arial"/>
              </a:rPr>
              <a:t> or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40" dirty="0">
                <a:latin typeface="Arial"/>
                <a:cs typeface="Arial"/>
              </a:rPr>
              <a:t>lend </a:t>
            </a:r>
            <a:r>
              <a:rPr sz="2000" spc="-25" dirty="0">
                <a:latin typeface="Arial"/>
                <a:cs typeface="Arial"/>
              </a:rPr>
              <a:t>the</a:t>
            </a:r>
            <a:endParaRPr sz="20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70"/>
              </a:spcBef>
            </a:pPr>
            <a:r>
              <a:rPr sz="2000" spc="-235" dirty="0">
                <a:latin typeface="Arial"/>
                <a:cs typeface="Arial"/>
              </a:rPr>
              <a:t>A.A.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220" dirty="0">
                <a:latin typeface="Arial"/>
                <a:cs typeface="Arial"/>
              </a:rPr>
              <a:t>name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to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80" dirty="0">
                <a:latin typeface="Arial"/>
                <a:cs typeface="Arial"/>
              </a:rPr>
              <a:t>any</a:t>
            </a:r>
            <a:r>
              <a:rPr sz="2000" spc="-130" dirty="0">
                <a:latin typeface="Arial"/>
                <a:cs typeface="Arial"/>
              </a:rPr>
              <a:t> related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80" dirty="0">
                <a:latin typeface="Arial"/>
                <a:cs typeface="Arial"/>
              </a:rPr>
              <a:t>facility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-125" dirty="0">
                <a:latin typeface="Arial"/>
                <a:cs typeface="Arial"/>
              </a:rPr>
              <a:t>or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45" dirty="0">
                <a:latin typeface="Arial"/>
                <a:cs typeface="Arial"/>
              </a:rPr>
              <a:t>outside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55" dirty="0">
                <a:latin typeface="Arial"/>
                <a:cs typeface="Arial"/>
              </a:rPr>
              <a:t>enterprise,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lest</a:t>
            </a:r>
            <a:endParaRPr sz="2000" dirty="0">
              <a:latin typeface="Arial"/>
              <a:cs typeface="Arial"/>
            </a:endParaRPr>
          </a:p>
          <a:p>
            <a:pPr marL="355600" marR="35560">
              <a:lnSpc>
                <a:spcPct val="107000"/>
              </a:lnSpc>
            </a:pPr>
            <a:r>
              <a:rPr sz="2000" spc="-155" dirty="0">
                <a:latin typeface="Arial"/>
                <a:cs typeface="Arial"/>
              </a:rPr>
              <a:t>problems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spc="-75" dirty="0">
                <a:latin typeface="Arial"/>
                <a:cs typeface="Arial"/>
              </a:rPr>
              <a:t>of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75" dirty="0">
                <a:latin typeface="Arial"/>
                <a:cs typeface="Arial"/>
              </a:rPr>
              <a:t>money,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125" dirty="0">
                <a:latin typeface="Arial"/>
                <a:cs typeface="Arial"/>
              </a:rPr>
              <a:t>property,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spc="-195" dirty="0">
                <a:latin typeface="Arial"/>
                <a:cs typeface="Arial"/>
              </a:rPr>
              <a:t>and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65" dirty="0">
                <a:latin typeface="Arial"/>
                <a:cs typeface="Arial"/>
              </a:rPr>
              <a:t>prestige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spc="-110" dirty="0">
                <a:latin typeface="Arial"/>
                <a:cs typeface="Arial"/>
              </a:rPr>
              <a:t>divert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229" dirty="0">
                <a:latin typeface="Arial"/>
                <a:cs typeface="Arial"/>
              </a:rPr>
              <a:t>us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from </a:t>
            </a:r>
            <a:r>
              <a:rPr sz="2000" spc="-140" dirty="0">
                <a:latin typeface="Arial"/>
                <a:cs typeface="Arial"/>
              </a:rPr>
              <a:t>our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130" dirty="0">
                <a:latin typeface="Arial"/>
                <a:cs typeface="Arial"/>
              </a:rPr>
              <a:t>primary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purpose.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A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1149096"/>
            <a:ext cx="12192000" cy="5113020"/>
          </a:xfrm>
          <a:custGeom>
            <a:avLst/>
            <a:gdLst/>
            <a:ahLst/>
            <a:cxnLst/>
            <a:rect l="l" t="t" r="r" b="b"/>
            <a:pathLst>
              <a:path w="12192000" h="5113020">
                <a:moveTo>
                  <a:pt x="12192000" y="0"/>
                </a:moveTo>
                <a:lnTo>
                  <a:pt x="0" y="0"/>
                </a:lnTo>
                <a:lnTo>
                  <a:pt x="0" y="5113020"/>
                </a:lnTo>
                <a:lnTo>
                  <a:pt x="12192000" y="511302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B65E7EE7-7118-D54C-B800-F010B58D7718}"/>
              </a:ext>
            </a:extLst>
          </p:cNvPr>
          <p:cNvSpPr/>
          <p:nvPr/>
        </p:nvSpPr>
        <p:spPr>
          <a:xfrm>
            <a:off x="0" y="0"/>
            <a:ext cx="12192000" cy="1143330"/>
          </a:xfrm>
          <a:custGeom>
            <a:avLst/>
            <a:gdLst/>
            <a:ahLst/>
            <a:cxnLst/>
            <a:rect l="l" t="t" r="r" b="b"/>
            <a:pathLst>
              <a:path w="12192000" h="916305">
                <a:moveTo>
                  <a:pt x="0" y="915924"/>
                </a:moveTo>
                <a:lnTo>
                  <a:pt x="12192000" y="915924"/>
                </a:lnTo>
                <a:lnTo>
                  <a:pt x="12192000" y="0"/>
                </a:lnTo>
                <a:lnTo>
                  <a:pt x="0" y="0"/>
                </a:lnTo>
                <a:lnTo>
                  <a:pt x="0" y="915924"/>
                </a:lnTo>
                <a:close/>
              </a:path>
            </a:pathLst>
          </a:custGeom>
          <a:solidFill>
            <a:srgbClr val="007A8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64863" y="251282"/>
            <a:ext cx="346582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20" dirty="0"/>
              <a:t>A.A.</a:t>
            </a:r>
            <a:r>
              <a:rPr spc="-215" dirty="0"/>
              <a:t> </a:t>
            </a:r>
            <a:r>
              <a:rPr spc="-165" dirty="0"/>
              <a:t>Preamble©</a:t>
            </a: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ADC44049-A0EC-0640-B0C2-47456667AD63}"/>
              </a:ext>
            </a:extLst>
          </p:cNvPr>
          <p:cNvSpPr/>
          <p:nvPr/>
        </p:nvSpPr>
        <p:spPr>
          <a:xfrm>
            <a:off x="0" y="6277356"/>
            <a:ext cx="12192000" cy="595884"/>
          </a:xfrm>
          <a:custGeom>
            <a:avLst/>
            <a:gdLst/>
            <a:ahLst/>
            <a:cxnLst/>
            <a:rect l="l" t="t" r="r" b="b"/>
            <a:pathLst>
              <a:path w="12192000" h="916305">
                <a:moveTo>
                  <a:pt x="0" y="915924"/>
                </a:moveTo>
                <a:lnTo>
                  <a:pt x="12192000" y="915924"/>
                </a:lnTo>
                <a:lnTo>
                  <a:pt x="12192000" y="0"/>
                </a:lnTo>
                <a:lnTo>
                  <a:pt x="0" y="0"/>
                </a:lnTo>
                <a:lnTo>
                  <a:pt x="0" y="915924"/>
                </a:lnTo>
                <a:close/>
              </a:path>
            </a:pathLst>
          </a:custGeom>
          <a:solidFill>
            <a:srgbClr val="007A8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63397" y="1287017"/>
            <a:ext cx="11378565" cy="5400040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R="106680" algn="ctr">
              <a:lnSpc>
                <a:spcPct val="100000"/>
              </a:lnSpc>
              <a:spcBef>
                <a:spcPts val="95"/>
              </a:spcBef>
            </a:pPr>
            <a:r>
              <a:rPr sz="2800" spc="-220" dirty="0">
                <a:latin typeface="Arial"/>
                <a:cs typeface="Arial"/>
              </a:rPr>
              <a:t>Alcoholics</a:t>
            </a:r>
            <a:r>
              <a:rPr sz="2800" spc="-195" dirty="0">
                <a:latin typeface="Arial"/>
                <a:cs typeface="Arial"/>
              </a:rPr>
              <a:t> </a:t>
            </a:r>
            <a:r>
              <a:rPr sz="2800" spc="-265" dirty="0">
                <a:latin typeface="Arial"/>
                <a:cs typeface="Arial"/>
              </a:rPr>
              <a:t>Anonymous</a:t>
            </a:r>
            <a:r>
              <a:rPr sz="2800" spc="-165" dirty="0">
                <a:latin typeface="Arial"/>
                <a:cs typeface="Arial"/>
              </a:rPr>
              <a:t> </a:t>
            </a:r>
            <a:r>
              <a:rPr sz="2800" spc="-229" dirty="0">
                <a:latin typeface="Arial"/>
                <a:cs typeface="Arial"/>
              </a:rPr>
              <a:t>is</a:t>
            </a:r>
            <a:r>
              <a:rPr sz="2800" spc="-204" dirty="0">
                <a:latin typeface="Arial"/>
                <a:cs typeface="Arial"/>
              </a:rPr>
              <a:t> </a:t>
            </a:r>
            <a:r>
              <a:rPr sz="2800" spc="-360" dirty="0">
                <a:latin typeface="Arial"/>
                <a:cs typeface="Arial"/>
              </a:rPr>
              <a:t>a</a:t>
            </a:r>
            <a:r>
              <a:rPr sz="2800" spc="-204" dirty="0">
                <a:latin typeface="Arial"/>
                <a:cs typeface="Arial"/>
              </a:rPr>
              <a:t> </a:t>
            </a:r>
            <a:r>
              <a:rPr sz="2800" spc="-175" dirty="0">
                <a:latin typeface="Arial"/>
                <a:cs typeface="Arial"/>
              </a:rPr>
              <a:t>fellowship</a:t>
            </a:r>
            <a:r>
              <a:rPr sz="2800" spc="-190" dirty="0">
                <a:latin typeface="Arial"/>
                <a:cs typeface="Arial"/>
              </a:rPr>
              <a:t> </a:t>
            </a:r>
            <a:r>
              <a:rPr sz="2800" spc="-100" dirty="0">
                <a:latin typeface="Arial"/>
                <a:cs typeface="Arial"/>
              </a:rPr>
              <a:t>of</a:t>
            </a:r>
            <a:r>
              <a:rPr sz="2800" spc="-204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people</a:t>
            </a:r>
            <a:endParaRPr sz="2800" dirty="0">
              <a:latin typeface="Arial"/>
              <a:cs typeface="Arial"/>
            </a:endParaRPr>
          </a:p>
          <a:p>
            <a:pPr marL="1559560" marR="1666875" algn="ctr">
              <a:lnSpc>
                <a:spcPct val="100000"/>
              </a:lnSpc>
            </a:pPr>
            <a:r>
              <a:rPr sz="2800" spc="-260" dirty="0">
                <a:latin typeface="Arial"/>
                <a:cs typeface="Arial"/>
              </a:rPr>
              <a:t>who</a:t>
            </a:r>
            <a:r>
              <a:rPr sz="2800" spc="-210" dirty="0">
                <a:latin typeface="Arial"/>
                <a:cs typeface="Arial"/>
              </a:rPr>
              <a:t> </a:t>
            </a:r>
            <a:r>
              <a:rPr sz="2800" spc="-295" dirty="0">
                <a:latin typeface="Arial"/>
                <a:cs typeface="Arial"/>
              </a:rPr>
              <a:t>share</a:t>
            </a:r>
            <a:r>
              <a:rPr sz="2800" spc="-210" dirty="0">
                <a:latin typeface="Arial"/>
                <a:cs typeface="Arial"/>
              </a:rPr>
              <a:t> </a:t>
            </a:r>
            <a:r>
              <a:rPr sz="2800" spc="-150" dirty="0">
                <a:latin typeface="Arial"/>
                <a:cs typeface="Arial"/>
              </a:rPr>
              <a:t>their</a:t>
            </a:r>
            <a:r>
              <a:rPr sz="2800" spc="-210" dirty="0">
                <a:latin typeface="Arial"/>
                <a:cs typeface="Arial"/>
              </a:rPr>
              <a:t> </a:t>
            </a:r>
            <a:r>
              <a:rPr sz="2800" spc="-260" dirty="0">
                <a:latin typeface="Arial"/>
                <a:cs typeface="Arial"/>
              </a:rPr>
              <a:t>experience,</a:t>
            </a:r>
            <a:r>
              <a:rPr sz="2800" spc="-210" dirty="0">
                <a:latin typeface="Arial"/>
                <a:cs typeface="Arial"/>
              </a:rPr>
              <a:t> </a:t>
            </a:r>
            <a:r>
              <a:rPr sz="2800" spc="-204" dirty="0">
                <a:latin typeface="Arial"/>
                <a:cs typeface="Arial"/>
              </a:rPr>
              <a:t>strength</a:t>
            </a:r>
            <a:r>
              <a:rPr sz="2800" spc="-200" dirty="0">
                <a:latin typeface="Arial"/>
                <a:cs typeface="Arial"/>
              </a:rPr>
              <a:t> </a:t>
            </a:r>
            <a:r>
              <a:rPr sz="2800" spc="-270" dirty="0">
                <a:latin typeface="Arial"/>
                <a:cs typeface="Arial"/>
              </a:rPr>
              <a:t>and</a:t>
            </a:r>
            <a:r>
              <a:rPr sz="2800" spc="-210" dirty="0">
                <a:latin typeface="Arial"/>
                <a:cs typeface="Arial"/>
              </a:rPr>
              <a:t> </a:t>
            </a:r>
            <a:r>
              <a:rPr sz="2800" spc="-254" dirty="0">
                <a:latin typeface="Arial"/>
                <a:cs typeface="Arial"/>
              </a:rPr>
              <a:t>hope</a:t>
            </a:r>
            <a:r>
              <a:rPr sz="2800" spc="-195" dirty="0">
                <a:latin typeface="Arial"/>
                <a:cs typeface="Arial"/>
              </a:rPr>
              <a:t> </a:t>
            </a:r>
            <a:r>
              <a:rPr sz="2800" spc="-145" dirty="0">
                <a:latin typeface="Arial"/>
                <a:cs typeface="Arial"/>
              </a:rPr>
              <a:t>with</a:t>
            </a:r>
            <a:r>
              <a:rPr sz="2800" spc="-220" dirty="0">
                <a:latin typeface="Arial"/>
                <a:cs typeface="Arial"/>
              </a:rPr>
              <a:t> </a:t>
            </a:r>
            <a:r>
              <a:rPr sz="2800" spc="-320" dirty="0">
                <a:latin typeface="Arial"/>
                <a:cs typeface="Arial"/>
              </a:rPr>
              <a:t>each</a:t>
            </a:r>
            <a:r>
              <a:rPr sz="2800" spc="-215" dirty="0">
                <a:latin typeface="Arial"/>
                <a:cs typeface="Arial"/>
              </a:rPr>
              <a:t> </a:t>
            </a:r>
            <a:r>
              <a:rPr sz="2800" spc="-80" dirty="0">
                <a:latin typeface="Arial"/>
                <a:cs typeface="Arial"/>
              </a:rPr>
              <a:t>other </a:t>
            </a:r>
            <a:r>
              <a:rPr sz="2800" spc="-130" dirty="0">
                <a:latin typeface="Arial"/>
                <a:cs typeface="Arial"/>
              </a:rPr>
              <a:t>that</a:t>
            </a:r>
            <a:r>
              <a:rPr sz="2800" spc="-204" dirty="0">
                <a:latin typeface="Arial"/>
                <a:cs typeface="Arial"/>
              </a:rPr>
              <a:t> </a:t>
            </a:r>
            <a:r>
              <a:rPr sz="2800" spc="-165" dirty="0">
                <a:latin typeface="Arial"/>
                <a:cs typeface="Arial"/>
              </a:rPr>
              <a:t>they</a:t>
            </a:r>
            <a:r>
              <a:rPr sz="2800" spc="-204" dirty="0">
                <a:latin typeface="Arial"/>
                <a:cs typeface="Arial"/>
              </a:rPr>
              <a:t> </a:t>
            </a:r>
            <a:r>
              <a:rPr sz="2800" spc="-254" dirty="0">
                <a:latin typeface="Arial"/>
                <a:cs typeface="Arial"/>
              </a:rPr>
              <a:t>may</a:t>
            </a:r>
            <a:r>
              <a:rPr sz="2800" spc="-210" dirty="0">
                <a:latin typeface="Arial"/>
                <a:cs typeface="Arial"/>
              </a:rPr>
              <a:t> </a:t>
            </a:r>
            <a:r>
              <a:rPr sz="2800" spc="-229" dirty="0">
                <a:latin typeface="Arial"/>
                <a:cs typeface="Arial"/>
              </a:rPr>
              <a:t>solve</a:t>
            </a:r>
            <a:r>
              <a:rPr sz="2800" spc="-195" dirty="0">
                <a:latin typeface="Arial"/>
                <a:cs typeface="Arial"/>
              </a:rPr>
              <a:t> </a:t>
            </a:r>
            <a:r>
              <a:rPr sz="2800" spc="-140" dirty="0">
                <a:latin typeface="Arial"/>
                <a:cs typeface="Arial"/>
              </a:rPr>
              <a:t>their</a:t>
            </a:r>
            <a:r>
              <a:rPr sz="2800" spc="-220" dirty="0">
                <a:latin typeface="Arial"/>
                <a:cs typeface="Arial"/>
              </a:rPr>
              <a:t> </a:t>
            </a:r>
            <a:r>
              <a:rPr sz="2800" spc="-254" dirty="0">
                <a:latin typeface="Arial"/>
                <a:cs typeface="Arial"/>
              </a:rPr>
              <a:t>common</a:t>
            </a:r>
            <a:r>
              <a:rPr sz="2800" spc="-190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problem</a:t>
            </a:r>
            <a:endParaRPr sz="2800" dirty="0">
              <a:latin typeface="Arial"/>
              <a:cs typeface="Arial"/>
            </a:endParaRPr>
          </a:p>
          <a:p>
            <a:pPr marR="93345" algn="ctr">
              <a:lnSpc>
                <a:spcPct val="100000"/>
              </a:lnSpc>
            </a:pPr>
            <a:r>
              <a:rPr sz="2800" spc="-265" dirty="0">
                <a:latin typeface="Arial"/>
                <a:cs typeface="Arial"/>
              </a:rPr>
              <a:t>and</a:t>
            </a:r>
            <a:r>
              <a:rPr sz="2800" spc="-210" dirty="0">
                <a:latin typeface="Arial"/>
                <a:cs typeface="Arial"/>
              </a:rPr>
              <a:t> </a:t>
            </a:r>
            <a:r>
              <a:rPr sz="2800" spc="-195" dirty="0">
                <a:latin typeface="Arial"/>
                <a:cs typeface="Arial"/>
              </a:rPr>
              <a:t>help</a:t>
            </a:r>
            <a:r>
              <a:rPr sz="2800" spc="-215" dirty="0">
                <a:latin typeface="Arial"/>
                <a:cs typeface="Arial"/>
              </a:rPr>
              <a:t> others</a:t>
            </a:r>
            <a:r>
              <a:rPr sz="2800" spc="-200" dirty="0">
                <a:latin typeface="Arial"/>
                <a:cs typeface="Arial"/>
              </a:rPr>
              <a:t> </a:t>
            </a:r>
            <a:r>
              <a:rPr sz="2800" spc="-90" dirty="0">
                <a:latin typeface="Arial"/>
                <a:cs typeface="Arial"/>
              </a:rPr>
              <a:t>to</a:t>
            </a:r>
            <a:r>
              <a:rPr sz="2800" spc="-210" dirty="0">
                <a:latin typeface="Arial"/>
                <a:cs typeface="Arial"/>
              </a:rPr>
              <a:t> </a:t>
            </a:r>
            <a:r>
              <a:rPr sz="2800" spc="-245" dirty="0">
                <a:latin typeface="Arial"/>
                <a:cs typeface="Arial"/>
              </a:rPr>
              <a:t>recover</a:t>
            </a:r>
            <a:r>
              <a:rPr sz="2800" spc="-215" dirty="0">
                <a:latin typeface="Arial"/>
                <a:cs typeface="Arial"/>
              </a:rPr>
              <a:t> </a:t>
            </a:r>
            <a:r>
              <a:rPr sz="2800" spc="-140" dirty="0">
                <a:latin typeface="Arial"/>
                <a:cs typeface="Arial"/>
              </a:rPr>
              <a:t>from</a:t>
            </a:r>
            <a:r>
              <a:rPr sz="2800" spc="-195" dirty="0">
                <a:latin typeface="Arial"/>
                <a:cs typeface="Arial"/>
              </a:rPr>
              <a:t> </a:t>
            </a:r>
            <a:r>
              <a:rPr sz="2800" spc="-110" dirty="0">
                <a:latin typeface="Arial"/>
                <a:cs typeface="Arial"/>
              </a:rPr>
              <a:t>alcoholism.</a:t>
            </a:r>
            <a:endParaRPr sz="2800" dirty="0">
              <a:latin typeface="Arial"/>
              <a:cs typeface="Arial"/>
            </a:endParaRPr>
          </a:p>
          <a:p>
            <a:pPr marR="99695" algn="ctr">
              <a:lnSpc>
                <a:spcPct val="100000"/>
              </a:lnSpc>
            </a:pPr>
            <a:r>
              <a:rPr sz="2800" spc="-325" dirty="0">
                <a:latin typeface="Arial"/>
                <a:cs typeface="Arial"/>
              </a:rPr>
              <a:t>The</a:t>
            </a:r>
            <a:r>
              <a:rPr sz="2800" spc="-210" dirty="0">
                <a:latin typeface="Arial"/>
                <a:cs typeface="Arial"/>
              </a:rPr>
              <a:t> </a:t>
            </a:r>
            <a:r>
              <a:rPr sz="2800" spc="-155" dirty="0">
                <a:latin typeface="Arial"/>
                <a:cs typeface="Arial"/>
              </a:rPr>
              <a:t>only</a:t>
            </a:r>
            <a:r>
              <a:rPr sz="2800" spc="-195" dirty="0">
                <a:latin typeface="Arial"/>
                <a:cs typeface="Arial"/>
              </a:rPr>
              <a:t> </a:t>
            </a:r>
            <a:r>
              <a:rPr sz="2800" spc="-200" dirty="0">
                <a:latin typeface="Arial"/>
                <a:cs typeface="Arial"/>
              </a:rPr>
              <a:t>requirement </a:t>
            </a:r>
            <a:r>
              <a:rPr sz="2800" spc="-114" dirty="0">
                <a:latin typeface="Arial"/>
                <a:cs typeface="Arial"/>
              </a:rPr>
              <a:t>for</a:t>
            </a:r>
            <a:r>
              <a:rPr sz="2800" spc="-195" dirty="0">
                <a:latin typeface="Arial"/>
                <a:cs typeface="Arial"/>
              </a:rPr>
              <a:t> </a:t>
            </a:r>
            <a:r>
              <a:rPr sz="2800" spc="-240" dirty="0">
                <a:latin typeface="Arial"/>
                <a:cs typeface="Arial"/>
              </a:rPr>
              <a:t>membership</a:t>
            </a:r>
            <a:r>
              <a:rPr sz="2800" spc="-195" dirty="0">
                <a:latin typeface="Arial"/>
                <a:cs typeface="Arial"/>
              </a:rPr>
              <a:t> </a:t>
            </a:r>
            <a:r>
              <a:rPr sz="2800" spc="-229" dirty="0">
                <a:latin typeface="Arial"/>
                <a:cs typeface="Arial"/>
              </a:rPr>
              <a:t>is</a:t>
            </a:r>
            <a:r>
              <a:rPr sz="2800" spc="-200" dirty="0">
                <a:latin typeface="Arial"/>
                <a:cs typeface="Arial"/>
              </a:rPr>
              <a:t> </a:t>
            </a:r>
            <a:r>
              <a:rPr sz="2800" spc="-360" dirty="0">
                <a:latin typeface="Arial"/>
                <a:cs typeface="Arial"/>
              </a:rPr>
              <a:t>a</a:t>
            </a:r>
            <a:r>
              <a:rPr sz="2800" spc="-204" dirty="0">
                <a:latin typeface="Arial"/>
                <a:cs typeface="Arial"/>
              </a:rPr>
              <a:t> </a:t>
            </a:r>
            <a:r>
              <a:rPr sz="2800" spc="-235" dirty="0">
                <a:latin typeface="Arial"/>
                <a:cs typeface="Arial"/>
              </a:rPr>
              <a:t>desire</a:t>
            </a:r>
            <a:r>
              <a:rPr sz="2800" spc="-200" dirty="0">
                <a:latin typeface="Arial"/>
                <a:cs typeface="Arial"/>
              </a:rPr>
              <a:t> </a:t>
            </a:r>
            <a:r>
              <a:rPr sz="2800" spc="-90" dirty="0">
                <a:latin typeface="Arial"/>
                <a:cs typeface="Arial"/>
              </a:rPr>
              <a:t>to</a:t>
            </a:r>
            <a:r>
              <a:rPr sz="2800" spc="-204" dirty="0">
                <a:latin typeface="Arial"/>
                <a:cs typeface="Arial"/>
              </a:rPr>
              <a:t> </a:t>
            </a:r>
            <a:r>
              <a:rPr sz="2800" spc="-195" dirty="0">
                <a:latin typeface="Arial"/>
                <a:cs typeface="Arial"/>
              </a:rPr>
              <a:t>stop</a:t>
            </a:r>
            <a:r>
              <a:rPr sz="2800" spc="-190" dirty="0">
                <a:latin typeface="Arial"/>
                <a:cs typeface="Arial"/>
              </a:rPr>
              <a:t> </a:t>
            </a:r>
            <a:r>
              <a:rPr sz="2800" spc="-70" dirty="0">
                <a:latin typeface="Arial"/>
                <a:cs typeface="Arial"/>
              </a:rPr>
              <a:t>drinking.</a:t>
            </a:r>
            <a:endParaRPr sz="2800" dirty="0">
              <a:latin typeface="Arial"/>
              <a:cs typeface="Arial"/>
            </a:endParaRPr>
          </a:p>
          <a:p>
            <a:pPr marL="2122170" marR="2227580" indent="438150">
              <a:lnSpc>
                <a:spcPct val="100000"/>
              </a:lnSpc>
              <a:spcBef>
                <a:spcPts val="5"/>
              </a:spcBef>
            </a:pPr>
            <a:r>
              <a:rPr sz="2800" spc="-280" dirty="0">
                <a:latin typeface="Arial"/>
                <a:cs typeface="Arial"/>
              </a:rPr>
              <a:t>There</a:t>
            </a:r>
            <a:r>
              <a:rPr sz="2800" spc="-235" dirty="0">
                <a:latin typeface="Arial"/>
                <a:cs typeface="Arial"/>
              </a:rPr>
              <a:t> </a:t>
            </a:r>
            <a:r>
              <a:rPr sz="2800" spc="-270" dirty="0">
                <a:latin typeface="Arial"/>
                <a:cs typeface="Arial"/>
              </a:rPr>
              <a:t>are</a:t>
            </a:r>
            <a:r>
              <a:rPr sz="2800" spc="-240" dirty="0">
                <a:latin typeface="Arial"/>
                <a:cs typeface="Arial"/>
              </a:rPr>
              <a:t> no</a:t>
            </a:r>
            <a:r>
              <a:rPr sz="2800" spc="-229" dirty="0">
                <a:latin typeface="Arial"/>
                <a:cs typeface="Arial"/>
              </a:rPr>
              <a:t> </a:t>
            </a:r>
            <a:r>
              <a:rPr sz="2800" spc="-290" dirty="0">
                <a:latin typeface="Arial"/>
                <a:cs typeface="Arial"/>
              </a:rPr>
              <a:t>dues</a:t>
            </a:r>
            <a:r>
              <a:rPr sz="2800" spc="-220" dirty="0">
                <a:latin typeface="Arial"/>
                <a:cs typeface="Arial"/>
              </a:rPr>
              <a:t> </a:t>
            </a:r>
            <a:r>
              <a:rPr sz="2800" spc="-180" dirty="0">
                <a:latin typeface="Arial"/>
                <a:cs typeface="Arial"/>
              </a:rPr>
              <a:t>or</a:t>
            </a:r>
            <a:r>
              <a:rPr sz="2800" spc="-225" dirty="0">
                <a:latin typeface="Arial"/>
                <a:cs typeface="Arial"/>
              </a:rPr>
              <a:t> </a:t>
            </a:r>
            <a:r>
              <a:rPr sz="2800" spc="-254" dirty="0">
                <a:latin typeface="Arial"/>
                <a:cs typeface="Arial"/>
              </a:rPr>
              <a:t>fees</a:t>
            </a:r>
            <a:r>
              <a:rPr sz="2800" spc="-204" dirty="0">
                <a:latin typeface="Arial"/>
                <a:cs typeface="Arial"/>
              </a:rPr>
              <a:t> </a:t>
            </a:r>
            <a:r>
              <a:rPr sz="2800" spc="-105" dirty="0">
                <a:latin typeface="Arial"/>
                <a:cs typeface="Arial"/>
              </a:rPr>
              <a:t>for</a:t>
            </a:r>
            <a:r>
              <a:rPr sz="2800" spc="-229" dirty="0">
                <a:latin typeface="Arial"/>
                <a:cs typeface="Arial"/>
              </a:rPr>
              <a:t> </a:t>
            </a:r>
            <a:r>
              <a:rPr sz="2800" spc="-320" dirty="0">
                <a:latin typeface="Arial"/>
                <a:cs typeface="Arial"/>
              </a:rPr>
              <a:t>A.A.</a:t>
            </a:r>
            <a:r>
              <a:rPr sz="2800" spc="-195" dirty="0">
                <a:latin typeface="Arial"/>
                <a:cs typeface="Arial"/>
              </a:rPr>
              <a:t> </a:t>
            </a:r>
            <a:r>
              <a:rPr sz="2800" spc="-135" dirty="0">
                <a:latin typeface="Arial"/>
                <a:cs typeface="Arial"/>
              </a:rPr>
              <a:t>membership; </a:t>
            </a:r>
            <a:r>
              <a:rPr sz="2800" spc="-325" dirty="0">
                <a:latin typeface="Arial"/>
                <a:cs typeface="Arial"/>
              </a:rPr>
              <a:t>we</a:t>
            </a:r>
            <a:r>
              <a:rPr sz="2800" spc="-210" dirty="0">
                <a:latin typeface="Arial"/>
                <a:cs typeface="Arial"/>
              </a:rPr>
              <a:t> </a:t>
            </a:r>
            <a:r>
              <a:rPr sz="2800" spc="-270" dirty="0">
                <a:latin typeface="Arial"/>
                <a:cs typeface="Arial"/>
              </a:rPr>
              <a:t>are</a:t>
            </a:r>
            <a:r>
              <a:rPr sz="2800" spc="-220" dirty="0">
                <a:latin typeface="Arial"/>
                <a:cs typeface="Arial"/>
              </a:rPr>
              <a:t> </a:t>
            </a:r>
            <a:r>
              <a:rPr sz="2800" spc="-170" dirty="0">
                <a:latin typeface="Arial"/>
                <a:cs typeface="Arial"/>
              </a:rPr>
              <a:t>self</a:t>
            </a:r>
            <a:r>
              <a:rPr sz="2800" spc="-190" dirty="0">
                <a:latin typeface="Arial"/>
                <a:cs typeface="Arial"/>
              </a:rPr>
              <a:t> </a:t>
            </a:r>
            <a:r>
              <a:rPr sz="2800" spc="-204" dirty="0">
                <a:latin typeface="Arial"/>
                <a:cs typeface="Arial"/>
              </a:rPr>
              <a:t>supporting</a:t>
            </a:r>
            <a:r>
              <a:rPr sz="2800" spc="-180" dirty="0">
                <a:latin typeface="Arial"/>
                <a:cs typeface="Arial"/>
              </a:rPr>
              <a:t> </a:t>
            </a:r>
            <a:r>
              <a:rPr sz="2800" spc="-200" dirty="0">
                <a:latin typeface="Arial"/>
                <a:cs typeface="Arial"/>
              </a:rPr>
              <a:t>through</a:t>
            </a:r>
            <a:r>
              <a:rPr sz="2800" spc="-220" dirty="0">
                <a:latin typeface="Arial"/>
                <a:cs typeface="Arial"/>
              </a:rPr>
              <a:t> </a:t>
            </a:r>
            <a:r>
              <a:rPr sz="2800" spc="-210" dirty="0">
                <a:latin typeface="Arial"/>
                <a:cs typeface="Arial"/>
              </a:rPr>
              <a:t>our</a:t>
            </a:r>
            <a:r>
              <a:rPr sz="2800" spc="-204" dirty="0">
                <a:latin typeface="Arial"/>
                <a:cs typeface="Arial"/>
              </a:rPr>
              <a:t> </a:t>
            </a:r>
            <a:r>
              <a:rPr sz="2800" spc="-270" dirty="0">
                <a:latin typeface="Arial"/>
                <a:cs typeface="Arial"/>
              </a:rPr>
              <a:t>own</a:t>
            </a:r>
            <a:r>
              <a:rPr sz="2800" spc="-190" dirty="0">
                <a:latin typeface="Arial"/>
                <a:cs typeface="Arial"/>
              </a:rPr>
              <a:t> </a:t>
            </a:r>
            <a:r>
              <a:rPr sz="2800" spc="-160" dirty="0">
                <a:latin typeface="Arial"/>
                <a:cs typeface="Arial"/>
              </a:rPr>
              <a:t>contributions.</a:t>
            </a:r>
            <a:endParaRPr sz="2800" dirty="0">
              <a:latin typeface="Arial"/>
              <a:cs typeface="Arial"/>
            </a:endParaRPr>
          </a:p>
          <a:p>
            <a:pPr marL="12700" marR="119380" indent="346075">
              <a:lnSpc>
                <a:spcPct val="100000"/>
              </a:lnSpc>
            </a:pPr>
            <a:r>
              <a:rPr sz="2800" spc="-325" dirty="0">
                <a:latin typeface="Arial"/>
                <a:cs typeface="Arial"/>
              </a:rPr>
              <a:t>A.A.</a:t>
            </a:r>
            <a:r>
              <a:rPr sz="2800" spc="-180" dirty="0">
                <a:latin typeface="Arial"/>
                <a:cs typeface="Arial"/>
              </a:rPr>
              <a:t> </a:t>
            </a:r>
            <a:r>
              <a:rPr sz="2800" spc="-229" dirty="0">
                <a:latin typeface="Arial"/>
                <a:cs typeface="Arial"/>
              </a:rPr>
              <a:t>is</a:t>
            </a:r>
            <a:r>
              <a:rPr sz="2800" spc="-190" dirty="0">
                <a:latin typeface="Arial"/>
                <a:cs typeface="Arial"/>
              </a:rPr>
              <a:t> </a:t>
            </a:r>
            <a:r>
              <a:rPr sz="2800" spc="-135" dirty="0">
                <a:latin typeface="Arial"/>
                <a:cs typeface="Arial"/>
              </a:rPr>
              <a:t>not</a:t>
            </a:r>
            <a:r>
              <a:rPr sz="2800" spc="-190" dirty="0">
                <a:latin typeface="Arial"/>
                <a:cs typeface="Arial"/>
              </a:rPr>
              <a:t> </a:t>
            </a:r>
            <a:r>
              <a:rPr sz="2800" spc="-160" dirty="0">
                <a:latin typeface="Arial"/>
                <a:cs typeface="Arial"/>
              </a:rPr>
              <a:t>allied</a:t>
            </a:r>
            <a:r>
              <a:rPr sz="2800" spc="-195" dirty="0">
                <a:latin typeface="Arial"/>
                <a:cs typeface="Arial"/>
              </a:rPr>
              <a:t> </a:t>
            </a:r>
            <a:r>
              <a:rPr sz="2800" spc="-145" dirty="0">
                <a:latin typeface="Arial"/>
                <a:cs typeface="Arial"/>
              </a:rPr>
              <a:t>with</a:t>
            </a:r>
            <a:r>
              <a:rPr sz="2800" spc="-200" dirty="0">
                <a:latin typeface="Arial"/>
                <a:cs typeface="Arial"/>
              </a:rPr>
              <a:t> </a:t>
            </a:r>
            <a:r>
              <a:rPr sz="2800" spc="-250" dirty="0">
                <a:latin typeface="Arial"/>
                <a:cs typeface="Arial"/>
              </a:rPr>
              <a:t>any</a:t>
            </a:r>
            <a:r>
              <a:rPr sz="2800" spc="-200" dirty="0">
                <a:latin typeface="Arial"/>
                <a:cs typeface="Arial"/>
              </a:rPr>
              <a:t> </a:t>
            </a:r>
            <a:r>
              <a:rPr sz="2800" spc="-254" dirty="0">
                <a:latin typeface="Arial"/>
                <a:cs typeface="Arial"/>
              </a:rPr>
              <a:t>sect,</a:t>
            </a:r>
            <a:r>
              <a:rPr sz="2800" spc="-200" dirty="0">
                <a:latin typeface="Arial"/>
                <a:cs typeface="Arial"/>
              </a:rPr>
              <a:t> </a:t>
            </a:r>
            <a:r>
              <a:rPr sz="2800" spc="-204" dirty="0">
                <a:latin typeface="Arial"/>
                <a:cs typeface="Arial"/>
              </a:rPr>
              <a:t>denomination,</a:t>
            </a:r>
            <a:r>
              <a:rPr sz="2800" spc="-175" dirty="0">
                <a:latin typeface="Arial"/>
                <a:cs typeface="Arial"/>
              </a:rPr>
              <a:t> </a:t>
            </a:r>
            <a:r>
              <a:rPr sz="2800" spc="-165" dirty="0">
                <a:latin typeface="Arial"/>
                <a:cs typeface="Arial"/>
              </a:rPr>
              <a:t>politics,</a:t>
            </a:r>
            <a:r>
              <a:rPr sz="2800" spc="-195" dirty="0">
                <a:latin typeface="Arial"/>
                <a:cs typeface="Arial"/>
              </a:rPr>
              <a:t> </a:t>
            </a:r>
            <a:r>
              <a:rPr sz="2800" spc="-215" dirty="0">
                <a:latin typeface="Arial"/>
                <a:cs typeface="Arial"/>
              </a:rPr>
              <a:t>organization</a:t>
            </a:r>
            <a:r>
              <a:rPr sz="2800" spc="-190" dirty="0">
                <a:latin typeface="Arial"/>
                <a:cs typeface="Arial"/>
              </a:rPr>
              <a:t> </a:t>
            </a:r>
            <a:r>
              <a:rPr sz="2800" spc="-180" dirty="0">
                <a:latin typeface="Arial"/>
                <a:cs typeface="Arial"/>
              </a:rPr>
              <a:t>or</a:t>
            </a:r>
            <a:r>
              <a:rPr sz="2800" spc="-195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institution; </a:t>
            </a:r>
            <a:r>
              <a:rPr sz="2800" spc="-290" dirty="0">
                <a:latin typeface="Arial"/>
                <a:cs typeface="Arial"/>
              </a:rPr>
              <a:t>does</a:t>
            </a:r>
            <a:r>
              <a:rPr sz="2800" spc="-210" dirty="0">
                <a:latin typeface="Arial"/>
                <a:cs typeface="Arial"/>
              </a:rPr>
              <a:t> </a:t>
            </a:r>
            <a:r>
              <a:rPr sz="2800" spc="-150" dirty="0">
                <a:latin typeface="Arial"/>
                <a:cs typeface="Arial"/>
              </a:rPr>
              <a:t>not</a:t>
            </a:r>
            <a:r>
              <a:rPr sz="2800" spc="-204" dirty="0">
                <a:latin typeface="Arial"/>
                <a:cs typeface="Arial"/>
              </a:rPr>
              <a:t> </a:t>
            </a:r>
            <a:r>
              <a:rPr sz="2800" spc="-245" dirty="0">
                <a:latin typeface="Arial"/>
                <a:cs typeface="Arial"/>
              </a:rPr>
              <a:t>wish</a:t>
            </a:r>
            <a:r>
              <a:rPr sz="2800" spc="-215" dirty="0">
                <a:latin typeface="Arial"/>
                <a:cs typeface="Arial"/>
              </a:rPr>
              <a:t> </a:t>
            </a:r>
            <a:r>
              <a:rPr sz="2800" spc="-90" dirty="0">
                <a:latin typeface="Arial"/>
                <a:cs typeface="Arial"/>
              </a:rPr>
              <a:t>to</a:t>
            </a:r>
            <a:r>
              <a:rPr sz="2800" spc="-210" dirty="0">
                <a:latin typeface="Arial"/>
                <a:cs typeface="Arial"/>
              </a:rPr>
              <a:t> </a:t>
            </a:r>
            <a:r>
              <a:rPr sz="2800" spc="-330" dirty="0">
                <a:latin typeface="Arial"/>
                <a:cs typeface="Arial"/>
              </a:rPr>
              <a:t>engage</a:t>
            </a:r>
            <a:r>
              <a:rPr sz="2800" spc="-204" dirty="0">
                <a:latin typeface="Arial"/>
                <a:cs typeface="Arial"/>
              </a:rPr>
              <a:t> </a:t>
            </a:r>
            <a:r>
              <a:rPr sz="2800" spc="-150" dirty="0">
                <a:latin typeface="Arial"/>
                <a:cs typeface="Arial"/>
              </a:rPr>
              <a:t>in</a:t>
            </a:r>
            <a:r>
              <a:rPr sz="2800" spc="-210" dirty="0">
                <a:latin typeface="Arial"/>
                <a:cs typeface="Arial"/>
              </a:rPr>
              <a:t> </a:t>
            </a:r>
            <a:r>
              <a:rPr sz="2800" spc="-250" dirty="0">
                <a:latin typeface="Arial"/>
                <a:cs typeface="Arial"/>
              </a:rPr>
              <a:t>any</a:t>
            </a:r>
            <a:r>
              <a:rPr sz="2800" spc="-215" dirty="0">
                <a:latin typeface="Arial"/>
                <a:cs typeface="Arial"/>
              </a:rPr>
              <a:t> </a:t>
            </a:r>
            <a:r>
              <a:rPr sz="2800" spc="-210" dirty="0">
                <a:latin typeface="Arial"/>
                <a:cs typeface="Arial"/>
              </a:rPr>
              <a:t>controversy,</a:t>
            </a:r>
            <a:r>
              <a:rPr sz="2800" spc="-200" dirty="0">
                <a:latin typeface="Arial"/>
                <a:cs typeface="Arial"/>
              </a:rPr>
              <a:t> </a:t>
            </a:r>
            <a:r>
              <a:rPr sz="2800" spc="-190" dirty="0">
                <a:latin typeface="Arial"/>
                <a:cs typeface="Arial"/>
              </a:rPr>
              <a:t>neither</a:t>
            </a:r>
            <a:r>
              <a:rPr sz="2800" spc="-220" dirty="0">
                <a:latin typeface="Arial"/>
                <a:cs typeface="Arial"/>
              </a:rPr>
              <a:t> </a:t>
            </a:r>
            <a:r>
              <a:rPr sz="2800" spc="-275" dirty="0">
                <a:latin typeface="Arial"/>
                <a:cs typeface="Arial"/>
              </a:rPr>
              <a:t>endorses</a:t>
            </a:r>
            <a:r>
              <a:rPr sz="2800" spc="-185" dirty="0">
                <a:latin typeface="Arial"/>
                <a:cs typeface="Arial"/>
              </a:rPr>
              <a:t> </a:t>
            </a:r>
            <a:r>
              <a:rPr sz="2800" spc="-195" dirty="0">
                <a:latin typeface="Arial"/>
                <a:cs typeface="Arial"/>
              </a:rPr>
              <a:t>nor</a:t>
            </a:r>
            <a:r>
              <a:rPr sz="2800" spc="-215" dirty="0">
                <a:latin typeface="Arial"/>
                <a:cs typeface="Arial"/>
              </a:rPr>
              <a:t> </a:t>
            </a:r>
            <a:r>
              <a:rPr sz="2800" spc="-275" dirty="0">
                <a:latin typeface="Arial"/>
                <a:cs typeface="Arial"/>
              </a:rPr>
              <a:t>opposes</a:t>
            </a:r>
            <a:r>
              <a:rPr sz="2800" spc="-180" dirty="0">
                <a:latin typeface="Arial"/>
                <a:cs typeface="Arial"/>
              </a:rPr>
              <a:t> </a:t>
            </a:r>
            <a:r>
              <a:rPr sz="2800" spc="-250" dirty="0">
                <a:latin typeface="Arial"/>
                <a:cs typeface="Arial"/>
              </a:rPr>
              <a:t>any</a:t>
            </a:r>
            <a:r>
              <a:rPr sz="2800" spc="-220" dirty="0">
                <a:latin typeface="Arial"/>
                <a:cs typeface="Arial"/>
              </a:rPr>
              <a:t> </a:t>
            </a:r>
            <a:r>
              <a:rPr sz="2800" spc="-345" dirty="0">
                <a:latin typeface="Arial"/>
                <a:cs typeface="Arial"/>
              </a:rPr>
              <a:t>causes.</a:t>
            </a:r>
            <a:endParaRPr sz="2800" dirty="0">
              <a:latin typeface="Arial"/>
              <a:cs typeface="Arial"/>
            </a:endParaRPr>
          </a:p>
          <a:p>
            <a:pPr marL="205740">
              <a:lnSpc>
                <a:spcPct val="100000"/>
              </a:lnSpc>
            </a:pPr>
            <a:r>
              <a:rPr sz="2800" spc="-254" dirty="0">
                <a:latin typeface="Arial"/>
                <a:cs typeface="Arial"/>
              </a:rPr>
              <a:t>Our</a:t>
            </a:r>
            <a:r>
              <a:rPr sz="2800" spc="-210" dirty="0">
                <a:latin typeface="Arial"/>
                <a:cs typeface="Arial"/>
              </a:rPr>
              <a:t> </a:t>
            </a:r>
            <a:r>
              <a:rPr sz="2800" spc="-190" dirty="0">
                <a:latin typeface="Arial"/>
                <a:cs typeface="Arial"/>
              </a:rPr>
              <a:t>primary</a:t>
            </a:r>
            <a:r>
              <a:rPr sz="2800" spc="-204" dirty="0">
                <a:latin typeface="Arial"/>
                <a:cs typeface="Arial"/>
              </a:rPr>
              <a:t> </a:t>
            </a:r>
            <a:r>
              <a:rPr sz="2800" spc="-254" dirty="0">
                <a:latin typeface="Arial"/>
                <a:cs typeface="Arial"/>
              </a:rPr>
              <a:t>purpose</a:t>
            </a:r>
            <a:r>
              <a:rPr sz="2800" spc="-180" dirty="0">
                <a:latin typeface="Arial"/>
                <a:cs typeface="Arial"/>
              </a:rPr>
              <a:t> </a:t>
            </a:r>
            <a:r>
              <a:rPr sz="2800" spc="-229" dirty="0">
                <a:latin typeface="Arial"/>
                <a:cs typeface="Arial"/>
              </a:rPr>
              <a:t>is</a:t>
            </a:r>
            <a:r>
              <a:rPr sz="2800" spc="-204" dirty="0">
                <a:latin typeface="Arial"/>
                <a:cs typeface="Arial"/>
              </a:rPr>
              <a:t> </a:t>
            </a:r>
            <a:r>
              <a:rPr sz="2800" spc="-85" dirty="0">
                <a:latin typeface="Arial"/>
                <a:cs typeface="Arial"/>
              </a:rPr>
              <a:t>to</a:t>
            </a:r>
            <a:r>
              <a:rPr sz="2800" spc="-210" dirty="0">
                <a:latin typeface="Arial"/>
                <a:cs typeface="Arial"/>
              </a:rPr>
              <a:t> </a:t>
            </a:r>
            <a:r>
              <a:rPr sz="2800" spc="-204" dirty="0">
                <a:latin typeface="Arial"/>
                <a:cs typeface="Arial"/>
              </a:rPr>
              <a:t>stay</a:t>
            </a:r>
            <a:r>
              <a:rPr sz="2800" spc="-195" dirty="0">
                <a:latin typeface="Arial"/>
                <a:cs typeface="Arial"/>
              </a:rPr>
              <a:t> </a:t>
            </a:r>
            <a:r>
              <a:rPr sz="2800" spc="-254" dirty="0">
                <a:latin typeface="Arial"/>
                <a:cs typeface="Arial"/>
              </a:rPr>
              <a:t>sober</a:t>
            </a:r>
            <a:r>
              <a:rPr sz="2800" spc="-210" dirty="0">
                <a:latin typeface="Arial"/>
                <a:cs typeface="Arial"/>
              </a:rPr>
              <a:t> </a:t>
            </a:r>
            <a:r>
              <a:rPr sz="2800" spc="-265" dirty="0">
                <a:latin typeface="Arial"/>
                <a:cs typeface="Arial"/>
              </a:rPr>
              <a:t>and</a:t>
            </a:r>
            <a:r>
              <a:rPr sz="2800" spc="-204" dirty="0">
                <a:latin typeface="Arial"/>
                <a:cs typeface="Arial"/>
              </a:rPr>
              <a:t> </a:t>
            </a:r>
            <a:r>
              <a:rPr sz="2800" spc="-195" dirty="0">
                <a:latin typeface="Arial"/>
                <a:cs typeface="Arial"/>
              </a:rPr>
              <a:t>help</a:t>
            </a:r>
            <a:r>
              <a:rPr sz="2800" spc="-215" dirty="0">
                <a:latin typeface="Arial"/>
                <a:cs typeface="Arial"/>
              </a:rPr>
              <a:t> </a:t>
            </a:r>
            <a:r>
              <a:rPr sz="2800" spc="-175" dirty="0">
                <a:latin typeface="Arial"/>
                <a:cs typeface="Arial"/>
              </a:rPr>
              <a:t>other</a:t>
            </a:r>
            <a:r>
              <a:rPr sz="2800" spc="-215" dirty="0">
                <a:latin typeface="Arial"/>
                <a:cs typeface="Arial"/>
              </a:rPr>
              <a:t> alcoholics</a:t>
            </a:r>
            <a:r>
              <a:rPr sz="2800" spc="-200" dirty="0">
                <a:latin typeface="Arial"/>
                <a:cs typeface="Arial"/>
              </a:rPr>
              <a:t> </a:t>
            </a:r>
            <a:r>
              <a:rPr sz="2800" spc="-90" dirty="0">
                <a:latin typeface="Arial"/>
                <a:cs typeface="Arial"/>
              </a:rPr>
              <a:t>to</a:t>
            </a:r>
            <a:r>
              <a:rPr sz="2800" spc="-204" dirty="0">
                <a:latin typeface="Arial"/>
                <a:cs typeface="Arial"/>
              </a:rPr>
              <a:t> </a:t>
            </a:r>
            <a:r>
              <a:rPr sz="2800" spc="-265" dirty="0">
                <a:latin typeface="Arial"/>
                <a:cs typeface="Arial"/>
              </a:rPr>
              <a:t>achieve</a:t>
            </a:r>
            <a:r>
              <a:rPr sz="2800" spc="-220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sobriety.</a:t>
            </a:r>
            <a:endParaRPr sz="2800" dirty="0">
              <a:latin typeface="Arial"/>
              <a:cs typeface="Arial"/>
            </a:endParaRPr>
          </a:p>
          <a:p>
            <a:pPr marR="106680" algn="ctr">
              <a:lnSpc>
                <a:spcPct val="100000"/>
              </a:lnSpc>
              <a:spcBef>
                <a:spcPts val="1040"/>
              </a:spcBef>
            </a:pPr>
            <a:r>
              <a:rPr sz="2000" spc="-155" dirty="0">
                <a:latin typeface="Arial"/>
                <a:cs typeface="Arial"/>
              </a:rPr>
              <a:t>Copyright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280" dirty="0">
                <a:latin typeface="Arial"/>
                <a:cs typeface="Arial"/>
              </a:rPr>
              <a:t>©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spc="-235" dirty="0">
                <a:latin typeface="Arial"/>
                <a:cs typeface="Arial"/>
              </a:rPr>
              <a:t>The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270" dirty="0">
                <a:latin typeface="Arial"/>
                <a:cs typeface="Arial"/>
              </a:rPr>
              <a:t>AA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spc="-190" dirty="0">
                <a:latin typeface="Arial"/>
                <a:cs typeface="Arial"/>
              </a:rPr>
              <a:t>Grapevine,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Inc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500" dirty="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2000" spc="-35" dirty="0">
                <a:solidFill>
                  <a:srgbClr val="FFFFFF"/>
                </a:solidFill>
                <a:latin typeface="Arial"/>
                <a:cs typeface="Arial"/>
              </a:rPr>
              <a:t>JustForTodayAA.</a:t>
            </a:r>
            <a:r>
              <a:rPr lang="en-US" sz="2000" spc="-35" dirty="0">
                <a:solidFill>
                  <a:srgbClr val="FFFFFF"/>
                </a:solidFill>
                <a:latin typeface="Arial"/>
                <a:cs typeface="Arial"/>
              </a:rPr>
              <a:t>org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A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925067"/>
            <a:ext cx="12192000" cy="5347970"/>
          </a:xfrm>
          <a:custGeom>
            <a:avLst/>
            <a:gdLst/>
            <a:ahLst/>
            <a:cxnLst/>
            <a:rect l="l" t="t" r="r" b="b"/>
            <a:pathLst>
              <a:path w="12192000" h="5347970">
                <a:moveTo>
                  <a:pt x="12192000" y="0"/>
                </a:moveTo>
                <a:lnTo>
                  <a:pt x="0" y="0"/>
                </a:lnTo>
                <a:lnTo>
                  <a:pt x="0" y="5347716"/>
                </a:lnTo>
                <a:lnTo>
                  <a:pt x="12192000" y="5347716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10285" y="1045337"/>
            <a:ext cx="10772140" cy="495554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2100" spc="-30" dirty="0">
                <a:latin typeface="Arial"/>
                <a:cs typeface="Arial"/>
              </a:rPr>
              <a:t>If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250" dirty="0">
                <a:latin typeface="Arial"/>
                <a:cs typeface="Arial"/>
              </a:rPr>
              <a:t>we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210" dirty="0">
                <a:latin typeface="Arial"/>
                <a:cs typeface="Arial"/>
              </a:rPr>
              <a:t>are</a:t>
            </a:r>
            <a:r>
              <a:rPr sz="2100" spc="-155" dirty="0">
                <a:latin typeface="Arial"/>
                <a:cs typeface="Arial"/>
              </a:rPr>
              <a:t> </a:t>
            </a:r>
            <a:r>
              <a:rPr sz="2100" spc="-175" dirty="0">
                <a:latin typeface="Arial"/>
                <a:cs typeface="Arial"/>
              </a:rPr>
              <a:t>painstaking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160" dirty="0">
                <a:latin typeface="Arial"/>
                <a:cs typeface="Arial"/>
              </a:rPr>
              <a:t>about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120" dirty="0">
                <a:latin typeface="Arial"/>
                <a:cs typeface="Arial"/>
              </a:rPr>
              <a:t>this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235" dirty="0">
                <a:latin typeface="Arial"/>
                <a:cs typeface="Arial"/>
              </a:rPr>
              <a:t>phase</a:t>
            </a:r>
            <a:r>
              <a:rPr sz="2100" spc="-160" dirty="0">
                <a:latin typeface="Arial"/>
                <a:cs typeface="Arial"/>
              </a:rPr>
              <a:t> </a:t>
            </a:r>
            <a:r>
              <a:rPr sz="2100" spc="-80" dirty="0">
                <a:latin typeface="Arial"/>
                <a:cs typeface="Arial"/>
              </a:rPr>
              <a:t>of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150" dirty="0">
                <a:latin typeface="Arial"/>
                <a:cs typeface="Arial"/>
              </a:rPr>
              <a:t>our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165" dirty="0">
                <a:latin typeface="Arial"/>
                <a:cs typeface="Arial"/>
              </a:rPr>
              <a:t>development,</a:t>
            </a:r>
            <a:r>
              <a:rPr sz="2100" spc="-155" dirty="0">
                <a:latin typeface="Arial"/>
                <a:cs typeface="Arial"/>
              </a:rPr>
              <a:t> </a:t>
            </a:r>
            <a:r>
              <a:rPr sz="2100" spc="-235" dirty="0">
                <a:latin typeface="Arial"/>
                <a:cs typeface="Arial"/>
              </a:rPr>
              <a:t>we</a:t>
            </a:r>
            <a:r>
              <a:rPr sz="2100" spc="-160" dirty="0">
                <a:latin typeface="Arial"/>
                <a:cs typeface="Arial"/>
              </a:rPr>
              <a:t> </a:t>
            </a:r>
            <a:r>
              <a:rPr sz="2100" spc="-65" dirty="0">
                <a:latin typeface="Arial"/>
                <a:cs typeface="Arial"/>
              </a:rPr>
              <a:t>will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195" dirty="0">
                <a:latin typeface="Arial"/>
                <a:cs typeface="Arial"/>
              </a:rPr>
              <a:t>be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229" dirty="0">
                <a:latin typeface="Arial"/>
                <a:cs typeface="Arial"/>
              </a:rPr>
              <a:t>amazed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155" dirty="0">
                <a:latin typeface="Arial"/>
                <a:cs typeface="Arial"/>
              </a:rPr>
              <a:t>before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235" dirty="0">
                <a:latin typeface="Arial"/>
                <a:cs typeface="Arial"/>
              </a:rPr>
              <a:t>we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210" dirty="0">
                <a:latin typeface="Arial"/>
                <a:cs typeface="Arial"/>
              </a:rPr>
              <a:t>are</a:t>
            </a:r>
            <a:r>
              <a:rPr sz="2100" spc="-155" dirty="0">
                <a:latin typeface="Arial"/>
                <a:cs typeface="Arial"/>
              </a:rPr>
              <a:t> </a:t>
            </a:r>
            <a:r>
              <a:rPr sz="2100" spc="-150" dirty="0">
                <a:latin typeface="Arial"/>
                <a:cs typeface="Arial"/>
              </a:rPr>
              <a:t>halfway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60" dirty="0">
                <a:latin typeface="Arial"/>
                <a:cs typeface="Arial"/>
              </a:rPr>
              <a:t>through.</a:t>
            </a:r>
            <a:endParaRPr sz="2100" dirty="0">
              <a:latin typeface="Arial"/>
              <a:cs typeface="Arial"/>
            </a:endParaRPr>
          </a:p>
          <a:p>
            <a:pPr marL="2455545" marR="2496185" algn="ctr">
              <a:lnSpc>
                <a:spcPct val="110000"/>
              </a:lnSpc>
              <a:spcBef>
                <a:spcPts val="5"/>
              </a:spcBef>
            </a:pPr>
            <a:r>
              <a:rPr sz="2100" spc="-254" dirty="0">
                <a:latin typeface="Arial"/>
                <a:cs typeface="Arial"/>
              </a:rPr>
              <a:t>We</a:t>
            </a:r>
            <a:r>
              <a:rPr sz="2100" spc="-160" dirty="0">
                <a:latin typeface="Arial"/>
                <a:cs typeface="Arial"/>
              </a:rPr>
              <a:t> </a:t>
            </a:r>
            <a:r>
              <a:rPr sz="2100" spc="-210" dirty="0">
                <a:latin typeface="Arial"/>
                <a:cs typeface="Arial"/>
              </a:rPr>
              <a:t>are</a:t>
            </a:r>
            <a:r>
              <a:rPr sz="2100" spc="-160" dirty="0">
                <a:latin typeface="Arial"/>
                <a:cs typeface="Arial"/>
              </a:rPr>
              <a:t> </a:t>
            </a:r>
            <a:r>
              <a:rPr sz="2100" spc="-185" dirty="0">
                <a:latin typeface="Arial"/>
                <a:cs typeface="Arial"/>
              </a:rPr>
              <a:t>going</a:t>
            </a:r>
            <a:r>
              <a:rPr sz="2100" spc="-155" dirty="0">
                <a:latin typeface="Arial"/>
                <a:cs typeface="Arial"/>
              </a:rPr>
              <a:t> </a:t>
            </a:r>
            <a:r>
              <a:rPr sz="2100" spc="-70" dirty="0">
                <a:latin typeface="Arial"/>
                <a:cs typeface="Arial"/>
              </a:rPr>
              <a:t>to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190" dirty="0">
                <a:latin typeface="Arial"/>
                <a:cs typeface="Arial"/>
              </a:rPr>
              <a:t>know</a:t>
            </a:r>
            <a:r>
              <a:rPr sz="2100" spc="-175" dirty="0">
                <a:latin typeface="Arial"/>
                <a:cs typeface="Arial"/>
              </a:rPr>
              <a:t> </a:t>
            </a:r>
            <a:r>
              <a:rPr sz="2100" spc="-270" dirty="0">
                <a:latin typeface="Arial"/>
                <a:cs typeface="Arial"/>
              </a:rPr>
              <a:t>a</a:t>
            </a:r>
            <a:r>
              <a:rPr sz="2100" spc="-155" dirty="0">
                <a:latin typeface="Arial"/>
                <a:cs typeface="Arial"/>
              </a:rPr>
              <a:t> </a:t>
            </a:r>
            <a:r>
              <a:rPr sz="2100" spc="-225" dirty="0">
                <a:latin typeface="Arial"/>
                <a:cs typeface="Arial"/>
              </a:rPr>
              <a:t>new</a:t>
            </a:r>
            <a:r>
              <a:rPr sz="2100" spc="-165" dirty="0">
                <a:latin typeface="Arial"/>
                <a:cs typeface="Arial"/>
              </a:rPr>
              <a:t> </a:t>
            </a:r>
            <a:r>
              <a:rPr sz="2100" spc="-160" dirty="0">
                <a:latin typeface="Arial"/>
                <a:cs typeface="Arial"/>
              </a:rPr>
              <a:t>freedom </a:t>
            </a:r>
            <a:r>
              <a:rPr sz="2100" spc="-204" dirty="0">
                <a:latin typeface="Arial"/>
                <a:cs typeface="Arial"/>
              </a:rPr>
              <a:t>and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270" dirty="0">
                <a:latin typeface="Arial"/>
                <a:cs typeface="Arial"/>
              </a:rPr>
              <a:t>a</a:t>
            </a:r>
            <a:r>
              <a:rPr sz="2100" spc="-160" dirty="0">
                <a:latin typeface="Arial"/>
                <a:cs typeface="Arial"/>
              </a:rPr>
              <a:t> </a:t>
            </a:r>
            <a:r>
              <a:rPr sz="2100" spc="-225" dirty="0">
                <a:latin typeface="Arial"/>
                <a:cs typeface="Arial"/>
              </a:rPr>
              <a:t>new</a:t>
            </a:r>
            <a:r>
              <a:rPr sz="2100" spc="-170" dirty="0">
                <a:latin typeface="Arial"/>
                <a:cs typeface="Arial"/>
              </a:rPr>
              <a:t> </a:t>
            </a:r>
            <a:r>
              <a:rPr sz="2100" spc="-180" dirty="0">
                <a:latin typeface="Arial"/>
                <a:cs typeface="Arial"/>
              </a:rPr>
              <a:t>happiness. </a:t>
            </a:r>
            <a:r>
              <a:rPr sz="2100" spc="-254" dirty="0">
                <a:latin typeface="Arial"/>
                <a:cs typeface="Arial"/>
              </a:rPr>
              <a:t>We</a:t>
            </a:r>
            <a:r>
              <a:rPr sz="2100" spc="-155" dirty="0">
                <a:latin typeface="Arial"/>
                <a:cs typeface="Arial"/>
              </a:rPr>
              <a:t> </a:t>
            </a:r>
            <a:r>
              <a:rPr sz="2100" spc="-70" dirty="0">
                <a:latin typeface="Arial"/>
                <a:cs typeface="Arial"/>
              </a:rPr>
              <a:t>will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105" dirty="0">
                <a:latin typeface="Arial"/>
                <a:cs typeface="Arial"/>
              </a:rPr>
              <a:t>not</a:t>
            </a:r>
            <a:r>
              <a:rPr sz="2100" spc="-155" dirty="0">
                <a:latin typeface="Arial"/>
                <a:cs typeface="Arial"/>
              </a:rPr>
              <a:t> </a:t>
            </a:r>
            <a:r>
              <a:rPr sz="2100" spc="-160" dirty="0">
                <a:latin typeface="Arial"/>
                <a:cs typeface="Arial"/>
              </a:rPr>
              <a:t>regret </a:t>
            </a:r>
            <a:r>
              <a:rPr sz="2100" spc="-135" dirty="0">
                <a:latin typeface="Arial"/>
                <a:cs typeface="Arial"/>
              </a:rPr>
              <a:t>the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175" dirty="0">
                <a:latin typeface="Arial"/>
                <a:cs typeface="Arial"/>
              </a:rPr>
              <a:t>past</a:t>
            </a:r>
            <a:r>
              <a:rPr sz="2100" spc="-155" dirty="0">
                <a:latin typeface="Arial"/>
                <a:cs typeface="Arial"/>
              </a:rPr>
              <a:t> </a:t>
            </a:r>
            <a:r>
              <a:rPr sz="2100" spc="-150" dirty="0">
                <a:latin typeface="Arial"/>
                <a:cs typeface="Arial"/>
              </a:rPr>
              <a:t>nor</a:t>
            </a:r>
            <a:r>
              <a:rPr sz="2100" spc="-155" dirty="0">
                <a:latin typeface="Arial"/>
                <a:cs typeface="Arial"/>
              </a:rPr>
              <a:t> </a:t>
            </a:r>
            <a:r>
              <a:rPr sz="2100" spc="-185" dirty="0">
                <a:latin typeface="Arial"/>
                <a:cs typeface="Arial"/>
              </a:rPr>
              <a:t>wish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70" dirty="0">
                <a:latin typeface="Arial"/>
                <a:cs typeface="Arial"/>
              </a:rPr>
              <a:t>to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160" dirty="0">
                <a:latin typeface="Arial"/>
                <a:cs typeface="Arial"/>
              </a:rPr>
              <a:t>shut</a:t>
            </a:r>
            <a:r>
              <a:rPr sz="2100" spc="-165" dirty="0">
                <a:latin typeface="Arial"/>
                <a:cs typeface="Arial"/>
              </a:rPr>
              <a:t> </a:t>
            </a:r>
            <a:r>
              <a:rPr sz="2100" spc="-135" dirty="0">
                <a:latin typeface="Arial"/>
                <a:cs typeface="Arial"/>
              </a:rPr>
              <a:t>the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145" dirty="0">
                <a:latin typeface="Arial"/>
                <a:cs typeface="Arial"/>
              </a:rPr>
              <a:t>door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spc="-185" dirty="0">
                <a:latin typeface="Arial"/>
                <a:cs typeface="Arial"/>
              </a:rPr>
              <a:t>on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it.</a:t>
            </a:r>
            <a:endParaRPr sz="2100" dirty="0">
              <a:latin typeface="Arial"/>
              <a:cs typeface="Arial"/>
            </a:endParaRPr>
          </a:p>
          <a:p>
            <a:pPr marR="45720" algn="ctr">
              <a:lnSpc>
                <a:spcPct val="100000"/>
              </a:lnSpc>
              <a:spcBef>
                <a:spcPts val="250"/>
              </a:spcBef>
            </a:pPr>
            <a:r>
              <a:rPr sz="2100" spc="-254" dirty="0">
                <a:latin typeface="Arial"/>
                <a:cs typeface="Arial"/>
              </a:rPr>
              <a:t>We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70" dirty="0">
                <a:latin typeface="Arial"/>
                <a:cs typeface="Arial"/>
              </a:rPr>
              <a:t>will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spc="-195" dirty="0">
                <a:latin typeface="Arial"/>
                <a:cs typeface="Arial"/>
              </a:rPr>
              <a:t>comprehend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135" dirty="0">
                <a:latin typeface="Arial"/>
                <a:cs typeface="Arial"/>
              </a:rPr>
              <a:t>the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160" dirty="0">
                <a:latin typeface="Arial"/>
                <a:cs typeface="Arial"/>
              </a:rPr>
              <a:t>word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155" dirty="0">
                <a:latin typeface="Arial"/>
                <a:cs typeface="Arial"/>
              </a:rPr>
              <a:t>serenity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204" dirty="0">
                <a:latin typeface="Arial"/>
                <a:cs typeface="Arial"/>
              </a:rPr>
              <a:t>and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250" dirty="0">
                <a:latin typeface="Arial"/>
                <a:cs typeface="Arial"/>
              </a:rPr>
              <a:t>we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70" dirty="0">
                <a:latin typeface="Arial"/>
                <a:cs typeface="Arial"/>
              </a:rPr>
              <a:t>will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190" dirty="0">
                <a:latin typeface="Arial"/>
                <a:cs typeface="Arial"/>
              </a:rPr>
              <a:t>know</a:t>
            </a:r>
            <a:r>
              <a:rPr sz="2100" spc="-155" dirty="0">
                <a:latin typeface="Arial"/>
                <a:cs typeface="Arial"/>
              </a:rPr>
              <a:t> </a:t>
            </a:r>
            <a:r>
              <a:rPr sz="2100" spc="-30" dirty="0">
                <a:latin typeface="Arial"/>
                <a:cs typeface="Arial"/>
              </a:rPr>
              <a:t>peace.</a:t>
            </a:r>
            <a:endParaRPr sz="2100" dirty="0">
              <a:latin typeface="Arial"/>
              <a:cs typeface="Arial"/>
            </a:endParaRPr>
          </a:p>
          <a:p>
            <a:pPr marR="47625" algn="ctr">
              <a:lnSpc>
                <a:spcPct val="100000"/>
              </a:lnSpc>
              <a:spcBef>
                <a:spcPts val="254"/>
              </a:spcBef>
            </a:pPr>
            <a:r>
              <a:rPr sz="2100" spc="-210" dirty="0">
                <a:latin typeface="Arial"/>
                <a:cs typeface="Arial"/>
              </a:rPr>
              <a:t>No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130" dirty="0">
                <a:latin typeface="Arial"/>
                <a:cs typeface="Arial"/>
              </a:rPr>
              <a:t>matter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200" dirty="0">
                <a:latin typeface="Arial"/>
                <a:cs typeface="Arial"/>
              </a:rPr>
              <a:t>how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125" dirty="0">
                <a:latin typeface="Arial"/>
                <a:cs typeface="Arial"/>
              </a:rPr>
              <a:t>far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190" dirty="0">
                <a:latin typeface="Arial"/>
                <a:cs typeface="Arial"/>
              </a:rPr>
              <a:t>down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spc="-135" dirty="0">
                <a:latin typeface="Arial"/>
                <a:cs typeface="Arial"/>
              </a:rPr>
              <a:t>the</a:t>
            </a:r>
            <a:r>
              <a:rPr sz="2100" spc="-160" dirty="0">
                <a:latin typeface="Arial"/>
                <a:cs typeface="Arial"/>
              </a:rPr>
              <a:t> </a:t>
            </a:r>
            <a:r>
              <a:rPr sz="2100" spc="-215" dirty="0">
                <a:latin typeface="Arial"/>
                <a:cs typeface="Arial"/>
              </a:rPr>
              <a:t>scale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235" dirty="0">
                <a:latin typeface="Arial"/>
                <a:cs typeface="Arial"/>
              </a:rPr>
              <a:t>we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225" dirty="0">
                <a:latin typeface="Arial"/>
                <a:cs typeface="Arial"/>
              </a:rPr>
              <a:t>have</a:t>
            </a:r>
            <a:r>
              <a:rPr sz="2100" spc="-165" dirty="0">
                <a:latin typeface="Arial"/>
                <a:cs typeface="Arial"/>
              </a:rPr>
              <a:t> </a:t>
            </a:r>
            <a:r>
              <a:rPr sz="2100" spc="-220" dirty="0">
                <a:latin typeface="Arial"/>
                <a:cs typeface="Arial"/>
              </a:rPr>
              <a:t>gone,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235" dirty="0">
                <a:latin typeface="Arial"/>
                <a:cs typeface="Arial"/>
              </a:rPr>
              <a:t>we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70" dirty="0">
                <a:latin typeface="Arial"/>
                <a:cs typeface="Arial"/>
              </a:rPr>
              <a:t>will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265" dirty="0">
                <a:latin typeface="Arial"/>
                <a:cs typeface="Arial"/>
              </a:rPr>
              <a:t>see</a:t>
            </a:r>
            <a:r>
              <a:rPr sz="2100" spc="-155" dirty="0">
                <a:latin typeface="Arial"/>
                <a:cs typeface="Arial"/>
              </a:rPr>
              <a:t> </a:t>
            </a:r>
            <a:r>
              <a:rPr sz="2100" spc="-200" dirty="0">
                <a:latin typeface="Arial"/>
                <a:cs typeface="Arial"/>
              </a:rPr>
              <a:t>how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150" dirty="0">
                <a:latin typeface="Arial"/>
                <a:cs typeface="Arial"/>
              </a:rPr>
              <a:t>our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spc="-195" dirty="0">
                <a:latin typeface="Arial"/>
                <a:cs typeface="Arial"/>
              </a:rPr>
              <a:t>experience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240" dirty="0">
                <a:latin typeface="Arial"/>
                <a:cs typeface="Arial"/>
              </a:rPr>
              <a:t>can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120" dirty="0">
                <a:latin typeface="Arial"/>
                <a:cs typeface="Arial"/>
              </a:rPr>
              <a:t>benefit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others.</a:t>
            </a:r>
            <a:endParaRPr sz="2100" dirty="0">
              <a:latin typeface="Arial"/>
              <a:cs typeface="Arial"/>
            </a:endParaRPr>
          </a:p>
          <a:p>
            <a:pPr marR="44450" algn="ctr">
              <a:lnSpc>
                <a:spcPct val="100000"/>
              </a:lnSpc>
              <a:spcBef>
                <a:spcPts val="254"/>
              </a:spcBef>
            </a:pPr>
            <a:r>
              <a:rPr sz="2100" spc="-180" dirty="0">
                <a:latin typeface="Arial"/>
                <a:cs typeface="Arial"/>
              </a:rPr>
              <a:t>That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spc="-140" dirty="0">
                <a:latin typeface="Arial"/>
                <a:cs typeface="Arial"/>
              </a:rPr>
              <a:t>feeling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80" dirty="0">
                <a:latin typeface="Arial"/>
                <a:cs typeface="Arial"/>
              </a:rPr>
              <a:t>of</a:t>
            </a:r>
            <a:r>
              <a:rPr sz="2100" spc="-125" dirty="0">
                <a:latin typeface="Arial"/>
                <a:cs typeface="Arial"/>
              </a:rPr>
              <a:t> </a:t>
            </a:r>
            <a:r>
              <a:rPr sz="2100" spc="-240" dirty="0">
                <a:latin typeface="Arial"/>
                <a:cs typeface="Arial"/>
              </a:rPr>
              <a:t>uselessness</a:t>
            </a:r>
            <a:r>
              <a:rPr sz="2100" spc="-170" dirty="0">
                <a:latin typeface="Arial"/>
                <a:cs typeface="Arial"/>
              </a:rPr>
              <a:t> </a:t>
            </a:r>
            <a:r>
              <a:rPr sz="2100" spc="-204" dirty="0">
                <a:latin typeface="Arial"/>
                <a:cs typeface="Arial"/>
              </a:rPr>
              <a:t>and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spc="-100" dirty="0">
                <a:latin typeface="Arial"/>
                <a:cs typeface="Arial"/>
              </a:rPr>
              <a:t>self-</a:t>
            </a:r>
            <a:r>
              <a:rPr sz="2100" spc="-65" dirty="0">
                <a:latin typeface="Arial"/>
                <a:cs typeface="Arial"/>
              </a:rPr>
              <a:t>pity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70" dirty="0">
                <a:latin typeface="Arial"/>
                <a:cs typeface="Arial"/>
              </a:rPr>
              <a:t>will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80" dirty="0">
                <a:latin typeface="Arial"/>
                <a:cs typeface="Arial"/>
              </a:rPr>
              <a:t>disappear.</a:t>
            </a:r>
            <a:endParaRPr sz="2100" dirty="0">
              <a:latin typeface="Arial"/>
              <a:cs typeface="Arial"/>
            </a:endParaRPr>
          </a:p>
          <a:p>
            <a:pPr marR="39370" algn="ctr">
              <a:lnSpc>
                <a:spcPct val="100000"/>
              </a:lnSpc>
              <a:spcBef>
                <a:spcPts val="250"/>
              </a:spcBef>
            </a:pPr>
            <a:r>
              <a:rPr sz="2100" spc="-254" dirty="0">
                <a:latin typeface="Arial"/>
                <a:cs typeface="Arial"/>
              </a:rPr>
              <a:t>We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70" dirty="0">
                <a:latin typeface="Arial"/>
                <a:cs typeface="Arial"/>
              </a:rPr>
              <a:t>will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180" dirty="0">
                <a:latin typeface="Arial"/>
                <a:cs typeface="Arial"/>
              </a:rPr>
              <a:t>lose</a:t>
            </a:r>
            <a:r>
              <a:rPr sz="2100" spc="-165" dirty="0">
                <a:latin typeface="Arial"/>
                <a:cs typeface="Arial"/>
              </a:rPr>
              <a:t> </a:t>
            </a:r>
            <a:r>
              <a:rPr sz="2100" spc="-140" dirty="0">
                <a:latin typeface="Arial"/>
                <a:cs typeface="Arial"/>
              </a:rPr>
              <a:t>interest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114" dirty="0">
                <a:latin typeface="Arial"/>
                <a:cs typeface="Arial"/>
              </a:rPr>
              <a:t>in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150" dirty="0">
                <a:latin typeface="Arial"/>
                <a:cs typeface="Arial"/>
              </a:rPr>
              <a:t>selfish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155" dirty="0">
                <a:latin typeface="Arial"/>
                <a:cs typeface="Arial"/>
              </a:rPr>
              <a:t>things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204" dirty="0">
                <a:latin typeface="Arial"/>
                <a:cs typeface="Arial"/>
              </a:rPr>
              <a:t>and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195" dirty="0">
                <a:latin typeface="Arial"/>
                <a:cs typeface="Arial"/>
              </a:rPr>
              <a:t>gain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130" dirty="0">
                <a:latin typeface="Arial"/>
                <a:cs typeface="Arial"/>
              </a:rPr>
              <a:t>interest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114" dirty="0">
                <a:latin typeface="Arial"/>
                <a:cs typeface="Arial"/>
              </a:rPr>
              <a:t>in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150" dirty="0">
                <a:latin typeface="Arial"/>
                <a:cs typeface="Arial"/>
              </a:rPr>
              <a:t>our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fellows.</a:t>
            </a:r>
            <a:endParaRPr sz="2100" dirty="0">
              <a:latin typeface="Arial"/>
              <a:cs typeface="Arial"/>
            </a:endParaRPr>
          </a:p>
          <a:p>
            <a:pPr marR="43180" algn="ctr">
              <a:lnSpc>
                <a:spcPct val="100000"/>
              </a:lnSpc>
              <a:spcBef>
                <a:spcPts val="250"/>
              </a:spcBef>
            </a:pPr>
            <a:r>
              <a:rPr sz="2100" spc="-114" dirty="0">
                <a:latin typeface="Arial"/>
                <a:cs typeface="Arial"/>
              </a:rPr>
              <a:t>Self-</a:t>
            </a:r>
            <a:r>
              <a:rPr sz="2100" spc="-220" dirty="0">
                <a:latin typeface="Arial"/>
                <a:cs typeface="Arial"/>
              </a:rPr>
              <a:t>seeking</a:t>
            </a:r>
            <a:r>
              <a:rPr sz="2100" spc="-170" dirty="0">
                <a:latin typeface="Arial"/>
                <a:cs typeface="Arial"/>
              </a:rPr>
              <a:t> </a:t>
            </a:r>
            <a:r>
              <a:rPr sz="2100" spc="-70" dirty="0">
                <a:latin typeface="Arial"/>
                <a:cs typeface="Arial"/>
              </a:rPr>
              <a:t>will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125" dirty="0">
                <a:latin typeface="Arial"/>
                <a:cs typeface="Arial"/>
              </a:rPr>
              <a:t>slip</a:t>
            </a:r>
            <a:r>
              <a:rPr sz="2100" spc="-170" dirty="0">
                <a:latin typeface="Arial"/>
                <a:cs typeface="Arial"/>
              </a:rPr>
              <a:t> away.</a:t>
            </a:r>
            <a:r>
              <a:rPr sz="2100" spc="285" dirty="0">
                <a:latin typeface="Arial"/>
                <a:cs typeface="Arial"/>
              </a:rPr>
              <a:t> </a:t>
            </a:r>
            <a:r>
              <a:rPr sz="2100" spc="-185" dirty="0">
                <a:latin typeface="Arial"/>
                <a:cs typeface="Arial"/>
              </a:rPr>
              <a:t>Our</a:t>
            </a:r>
            <a:r>
              <a:rPr sz="2100" spc="-155" dirty="0">
                <a:latin typeface="Arial"/>
                <a:cs typeface="Arial"/>
              </a:rPr>
              <a:t> </a:t>
            </a:r>
            <a:r>
              <a:rPr sz="2100" spc="-175" dirty="0">
                <a:latin typeface="Arial"/>
                <a:cs typeface="Arial"/>
              </a:rPr>
              <a:t>whole</a:t>
            </a:r>
            <a:r>
              <a:rPr sz="2100" spc="-160" dirty="0">
                <a:latin typeface="Arial"/>
                <a:cs typeface="Arial"/>
              </a:rPr>
              <a:t> </a:t>
            </a:r>
            <a:r>
              <a:rPr sz="2100" spc="-100" dirty="0">
                <a:latin typeface="Arial"/>
                <a:cs typeface="Arial"/>
              </a:rPr>
              <a:t>attitude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204" dirty="0">
                <a:latin typeface="Arial"/>
                <a:cs typeface="Arial"/>
              </a:rPr>
              <a:t>and</a:t>
            </a:r>
            <a:r>
              <a:rPr sz="2100" spc="-160" dirty="0">
                <a:latin typeface="Arial"/>
                <a:cs typeface="Arial"/>
              </a:rPr>
              <a:t> </a:t>
            </a:r>
            <a:r>
              <a:rPr sz="2100" spc="-125" dirty="0">
                <a:latin typeface="Arial"/>
                <a:cs typeface="Arial"/>
              </a:rPr>
              <a:t>outlook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175" dirty="0">
                <a:latin typeface="Arial"/>
                <a:cs typeface="Arial"/>
              </a:rPr>
              <a:t>upon</a:t>
            </a:r>
            <a:r>
              <a:rPr sz="2100" spc="-185" dirty="0">
                <a:latin typeface="Arial"/>
                <a:cs typeface="Arial"/>
              </a:rPr>
              <a:t> </a:t>
            </a:r>
            <a:r>
              <a:rPr sz="2100" spc="-70" dirty="0">
                <a:latin typeface="Arial"/>
                <a:cs typeface="Arial"/>
              </a:rPr>
              <a:t>life</a:t>
            </a:r>
            <a:r>
              <a:rPr sz="2100" spc="-155" dirty="0">
                <a:latin typeface="Arial"/>
                <a:cs typeface="Arial"/>
              </a:rPr>
              <a:t> </a:t>
            </a:r>
            <a:r>
              <a:rPr sz="2100" spc="-70" dirty="0">
                <a:latin typeface="Arial"/>
                <a:cs typeface="Arial"/>
              </a:rPr>
              <a:t>will</a:t>
            </a:r>
            <a:r>
              <a:rPr sz="2100" spc="-165" dirty="0">
                <a:latin typeface="Arial"/>
                <a:cs typeface="Arial"/>
              </a:rPr>
              <a:t> </a:t>
            </a:r>
            <a:r>
              <a:rPr sz="2100" spc="-50" dirty="0">
                <a:latin typeface="Arial"/>
                <a:cs typeface="Arial"/>
              </a:rPr>
              <a:t>change.</a:t>
            </a:r>
            <a:endParaRPr sz="2100" dirty="0">
              <a:latin typeface="Arial"/>
              <a:cs typeface="Arial"/>
            </a:endParaRPr>
          </a:p>
          <a:p>
            <a:pPr marR="42545" algn="ctr">
              <a:lnSpc>
                <a:spcPct val="100000"/>
              </a:lnSpc>
              <a:spcBef>
                <a:spcPts val="254"/>
              </a:spcBef>
            </a:pPr>
            <a:r>
              <a:rPr sz="2100" spc="-250" dirty="0">
                <a:latin typeface="Arial"/>
                <a:cs typeface="Arial"/>
              </a:rPr>
              <a:t>Fear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80" dirty="0">
                <a:latin typeface="Arial"/>
                <a:cs typeface="Arial"/>
              </a:rPr>
              <a:t>of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165" dirty="0">
                <a:latin typeface="Arial"/>
                <a:cs typeface="Arial"/>
              </a:rPr>
              <a:t>people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210" dirty="0">
                <a:latin typeface="Arial"/>
                <a:cs typeface="Arial"/>
              </a:rPr>
              <a:t>and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80" dirty="0">
                <a:latin typeface="Arial"/>
                <a:cs typeface="Arial"/>
              </a:rPr>
              <a:t>of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spc="-195" dirty="0">
                <a:latin typeface="Arial"/>
                <a:cs typeface="Arial"/>
              </a:rPr>
              <a:t>economic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140" dirty="0">
                <a:latin typeface="Arial"/>
                <a:cs typeface="Arial"/>
              </a:rPr>
              <a:t>insecurity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70" dirty="0">
                <a:latin typeface="Arial"/>
                <a:cs typeface="Arial"/>
              </a:rPr>
              <a:t>will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190" dirty="0">
                <a:latin typeface="Arial"/>
                <a:cs typeface="Arial"/>
              </a:rPr>
              <a:t>leave</a:t>
            </a:r>
            <a:r>
              <a:rPr sz="2100" spc="-16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us.</a:t>
            </a:r>
            <a:endParaRPr sz="2100" dirty="0">
              <a:latin typeface="Arial"/>
              <a:cs typeface="Arial"/>
            </a:endParaRPr>
          </a:p>
          <a:p>
            <a:pPr marR="41275" algn="ctr">
              <a:lnSpc>
                <a:spcPct val="100000"/>
              </a:lnSpc>
              <a:spcBef>
                <a:spcPts val="254"/>
              </a:spcBef>
            </a:pPr>
            <a:r>
              <a:rPr sz="2100" spc="-254" dirty="0">
                <a:latin typeface="Arial"/>
                <a:cs typeface="Arial"/>
              </a:rPr>
              <a:t>We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70" dirty="0">
                <a:latin typeface="Arial"/>
                <a:cs typeface="Arial"/>
              </a:rPr>
              <a:t>will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spc="-85" dirty="0">
                <a:latin typeface="Arial"/>
                <a:cs typeface="Arial"/>
              </a:rPr>
              <a:t>intuitively</a:t>
            </a:r>
            <a:r>
              <a:rPr sz="2100" spc="-160" dirty="0">
                <a:latin typeface="Arial"/>
                <a:cs typeface="Arial"/>
              </a:rPr>
              <a:t> </a:t>
            </a:r>
            <a:r>
              <a:rPr sz="2100" spc="-190" dirty="0">
                <a:latin typeface="Arial"/>
                <a:cs typeface="Arial"/>
              </a:rPr>
              <a:t>know</a:t>
            </a:r>
            <a:r>
              <a:rPr sz="2100" spc="-160" dirty="0">
                <a:latin typeface="Arial"/>
                <a:cs typeface="Arial"/>
              </a:rPr>
              <a:t> </a:t>
            </a:r>
            <a:r>
              <a:rPr sz="2100" spc="-200" dirty="0">
                <a:latin typeface="Arial"/>
                <a:cs typeface="Arial"/>
              </a:rPr>
              <a:t>how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spc="-70" dirty="0">
                <a:latin typeface="Arial"/>
                <a:cs typeface="Arial"/>
              </a:rPr>
              <a:t>to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175" dirty="0">
                <a:latin typeface="Arial"/>
                <a:cs typeface="Arial"/>
              </a:rPr>
              <a:t>handle</a:t>
            </a:r>
            <a:r>
              <a:rPr sz="2100" spc="-140" dirty="0">
                <a:latin typeface="Arial"/>
                <a:cs typeface="Arial"/>
              </a:rPr>
              <a:t> situations</a:t>
            </a:r>
            <a:r>
              <a:rPr sz="2100" spc="-160" dirty="0">
                <a:latin typeface="Arial"/>
                <a:cs typeface="Arial"/>
              </a:rPr>
              <a:t> </a:t>
            </a:r>
            <a:r>
              <a:rPr sz="2100" spc="-180" dirty="0">
                <a:latin typeface="Arial"/>
                <a:cs typeface="Arial"/>
              </a:rPr>
              <a:t>which</a:t>
            </a:r>
            <a:r>
              <a:rPr sz="2100" spc="-114" dirty="0">
                <a:latin typeface="Arial"/>
                <a:cs typeface="Arial"/>
              </a:rPr>
              <a:t> </a:t>
            </a:r>
            <a:r>
              <a:rPr sz="2100" spc="-215" dirty="0">
                <a:latin typeface="Arial"/>
                <a:cs typeface="Arial"/>
              </a:rPr>
              <a:t>used</a:t>
            </a:r>
            <a:r>
              <a:rPr sz="2100" spc="-160" dirty="0">
                <a:latin typeface="Arial"/>
                <a:cs typeface="Arial"/>
              </a:rPr>
              <a:t> </a:t>
            </a:r>
            <a:r>
              <a:rPr sz="2100" spc="-70" dirty="0">
                <a:latin typeface="Arial"/>
                <a:cs typeface="Arial"/>
              </a:rPr>
              <a:t>to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110" dirty="0">
                <a:latin typeface="Arial"/>
                <a:cs typeface="Arial"/>
              </a:rPr>
              <a:t>baffle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25" dirty="0">
                <a:latin typeface="Arial"/>
                <a:cs typeface="Arial"/>
              </a:rPr>
              <a:t>us.</a:t>
            </a:r>
            <a:endParaRPr sz="21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50"/>
              </a:spcBef>
            </a:pPr>
            <a:r>
              <a:rPr sz="2100" spc="-254" dirty="0">
                <a:latin typeface="Arial"/>
                <a:cs typeface="Arial"/>
              </a:rPr>
              <a:t>We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70" dirty="0">
                <a:latin typeface="Arial"/>
                <a:cs typeface="Arial"/>
              </a:rPr>
              <a:t>will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165" dirty="0">
                <a:latin typeface="Arial"/>
                <a:cs typeface="Arial"/>
              </a:rPr>
              <a:t>suddenly</a:t>
            </a:r>
            <a:r>
              <a:rPr sz="2100" spc="-170" dirty="0">
                <a:latin typeface="Arial"/>
                <a:cs typeface="Arial"/>
              </a:rPr>
              <a:t> </a:t>
            </a:r>
            <a:r>
              <a:rPr sz="2100" spc="-165" dirty="0">
                <a:latin typeface="Arial"/>
                <a:cs typeface="Arial"/>
              </a:rPr>
              <a:t>realize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100" dirty="0">
                <a:latin typeface="Arial"/>
                <a:cs typeface="Arial"/>
              </a:rPr>
              <a:t>that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254" dirty="0">
                <a:latin typeface="Arial"/>
                <a:cs typeface="Arial"/>
              </a:rPr>
              <a:t>God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175" dirty="0">
                <a:latin typeface="Arial"/>
                <a:cs typeface="Arial"/>
              </a:rPr>
              <a:t>is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170" dirty="0">
                <a:latin typeface="Arial"/>
                <a:cs typeface="Arial"/>
              </a:rPr>
              <a:t>doing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80" dirty="0">
                <a:latin typeface="Arial"/>
                <a:cs typeface="Arial"/>
              </a:rPr>
              <a:t>for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240" dirty="0">
                <a:latin typeface="Arial"/>
                <a:cs typeface="Arial"/>
              </a:rPr>
              <a:t>us</a:t>
            </a:r>
            <a:r>
              <a:rPr sz="2100" spc="-160" dirty="0">
                <a:latin typeface="Arial"/>
                <a:cs typeface="Arial"/>
              </a:rPr>
              <a:t> </a:t>
            </a:r>
            <a:r>
              <a:rPr sz="2100" spc="-170" dirty="0">
                <a:latin typeface="Arial"/>
                <a:cs typeface="Arial"/>
              </a:rPr>
              <a:t>what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235" dirty="0">
                <a:latin typeface="Arial"/>
                <a:cs typeface="Arial"/>
              </a:rPr>
              <a:t>we</a:t>
            </a:r>
            <a:r>
              <a:rPr sz="2100" spc="-155" dirty="0">
                <a:latin typeface="Arial"/>
                <a:cs typeface="Arial"/>
              </a:rPr>
              <a:t> could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105" dirty="0">
                <a:latin typeface="Arial"/>
                <a:cs typeface="Arial"/>
              </a:rPr>
              <a:t>not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160" dirty="0">
                <a:latin typeface="Arial"/>
                <a:cs typeface="Arial"/>
              </a:rPr>
              <a:t>do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80" dirty="0">
                <a:latin typeface="Arial"/>
                <a:cs typeface="Arial"/>
              </a:rPr>
              <a:t>for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65" dirty="0">
                <a:latin typeface="Arial"/>
                <a:cs typeface="Arial"/>
              </a:rPr>
              <a:t>ourselves.</a:t>
            </a:r>
            <a:endParaRPr sz="2100" dirty="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  <a:spcBef>
                <a:spcPts val="250"/>
              </a:spcBef>
            </a:pPr>
            <a:r>
              <a:rPr sz="2100" spc="-215" dirty="0">
                <a:latin typeface="Arial"/>
                <a:cs typeface="Arial"/>
              </a:rPr>
              <a:t>Are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190" dirty="0">
                <a:latin typeface="Arial"/>
                <a:cs typeface="Arial"/>
              </a:rPr>
              <a:t>these</a:t>
            </a:r>
            <a:r>
              <a:rPr sz="2100" spc="-125" dirty="0">
                <a:latin typeface="Arial"/>
                <a:cs typeface="Arial"/>
              </a:rPr>
              <a:t> </a:t>
            </a:r>
            <a:r>
              <a:rPr sz="2100" spc="-180" dirty="0">
                <a:latin typeface="Arial"/>
                <a:cs typeface="Arial"/>
              </a:rPr>
              <a:t>extravagant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195" dirty="0">
                <a:latin typeface="Arial"/>
                <a:cs typeface="Arial"/>
              </a:rPr>
              <a:t>promises?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254" dirty="0">
                <a:latin typeface="Arial"/>
                <a:cs typeface="Arial"/>
              </a:rPr>
              <a:t>We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spc="-120" dirty="0">
                <a:latin typeface="Arial"/>
                <a:cs typeface="Arial"/>
              </a:rPr>
              <a:t>think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spc="-20" dirty="0">
                <a:latin typeface="Arial"/>
                <a:cs typeface="Arial"/>
              </a:rPr>
              <a:t>not.</a:t>
            </a:r>
            <a:endParaRPr sz="21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sz="2100" spc="-210" dirty="0">
                <a:latin typeface="Arial"/>
                <a:cs typeface="Arial"/>
              </a:rPr>
              <a:t>They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210" dirty="0">
                <a:latin typeface="Arial"/>
                <a:cs typeface="Arial"/>
              </a:rPr>
              <a:t>are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185" dirty="0">
                <a:latin typeface="Arial"/>
                <a:cs typeface="Arial"/>
              </a:rPr>
              <a:t>being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65" dirty="0">
                <a:latin typeface="Arial"/>
                <a:cs typeface="Arial"/>
              </a:rPr>
              <a:t>fulfilled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225" dirty="0">
                <a:latin typeface="Arial"/>
                <a:cs typeface="Arial"/>
              </a:rPr>
              <a:t>among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240" dirty="0">
                <a:latin typeface="Arial"/>
                <a:cs typeface="Arial"/>
              </a:rPr>
              <a:t>us</a:t>
            </a:r>
            <a:r>
              <a:rPr sz="2100" spc="-155" dirty="0">
                <a:latin typeface="Arial"/>
                <a:cs typeface="Arial"/>
              </a:rPr>
              <a:t> </a:t>
            </a:r>
            <a:r>
              <a:rPr sz="2100" spc="-185" dirty="0">
                <a:latin typeface="Arial"/>
                <a:cs typeface="Arial"/>
              </a:rPr>
              <a:t>–</a:t>
            </a:r>
            <a:r>
              <a:rPr sz="2100" spc="-125" dirty="0">
                <a:latin typeface="Arial"/>
                <a:cs typeface="Arial"/>
              </a:rPr>
              <a:t> </a:t>
            </a:r>
            <a:r>
              <a:rPr sz="2100" spc="-185" dirty="0">
                <a:latin typeface="Arial"/>
                <a:cs typeface="Arial"/>
              </a:rPr>
              <a:t>sometimes</a:t>
            </a:r>
            <a:r>
              <a:rPr sz="2100" spc="-150" dirty="0">
                <a:latin typeface="Arial"/>
                <a:cs typeface="Arial"/>
              </a:rPr>
              <a:t> </a:t>
            </a:r>
            <a:r>
              <a:rPr sz="2100" spc="-140" dirty="0">
                <a:latin typeface="Arial"/>
                <a:cs typeface="Arial"/>
              </a:rPr>
              <a:t>quickly,</a:t>
            </a:r>
            <a:r>
              <a:rPr sz="2100" spc="-125" dirty="0">
                <a:latin typeface="Arial"/>
                <a:cs typeface="Arial"/>
              </a:rPr>
              <a:t> </a:t>
            </a:r>
            <a:r>
              <a:rPr sz="2100" spc="-185" dirty="0">
                <a:latin typeface="Arial"/>
                <a:cs typeface="Arial"/>
              </a:rPr>
              <a:t>sometimes</a:t>
            </a:r>
            <a:r>
              <a:rPr sz="2100" spc="-16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slowly.</a:t>
            </a:r>
            <a:endParaRPr sz="21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50"/>
              </a:spcBef>
            </a:pPr>
            <a:r>
              <a:rPr sz="2100" spc="-210" dirty="0">
                <a:latin typeface="Arial"/>
                <a:cs typeface="Arial"/>
              </a:rPr>
              <a:t>They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70" dirty="0">
                <a:latin typeface="Arial"/>
                <a:cs typeface="Arial"/>
              </a:rPr>
              <a:t>will</a:t>
            </a:r>
            <a:r>
              <a:rPr sz="2100" spc="-125" dirty="0">
                <a:latin typeface="Arial"/>
                <a:cs typeface="Arial"/>
              </a:rPr>
              <a:t> </a:t>
            </a:r>
            <a:r>
              <a:rPr sz="2100" spc="-200" dirty="0">
                <a:latin typeface="Arial"/>
                <a:cs typeface="Arial"/>
              </a:rPr>
              <a:t>always</a:t>
            </a:r>
            <a:r>
              <a:rPr sz="2100" spc="-140" dirty="0">
                <a:latin typeface="Arial"/>
                <a:cs typeface="Arial"/>
              </a:rPr>
              <a:t> </a:t>
            </a:r>
            <a:r>
              <a:rPr sz="2100" spc="-150" dirty="0">
                <a:latin typeface="Arial"/>
                <a:cs typeface="Arial"/>
              </a:rPr>
              <a:t>materialize </a:t>
            </a:r>
            <a:r>
              <a:rPr sz="2100" spc="-10" dirty="0">
                <a:latin typeface="Arial"/>
                <a:cs typeface="Arial"/>
              </a:rPr>
              <a:t>if</a:t>
            </a:r>
            <a:r>
              <a:rPr sz="2100" spc="-130" dirty="0">
                <a:latin typeface="Arial"/>
                <a:cs typeface="Arial"/>
              </a:rPr>
              <a:t> </a:t>
            </a:r>
            <a:r>
              <a:rPr sz="2100" spc="-250" dirty="0">
                <a:latin typeface="Arial"/>
                <a:cs typeface="Arial"/>
              </a:rPr>
              <a:t>we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175" dirty="0">
                <a:latin typeface="Arial"/>
                <a:cs typeface="Arial"/>
              </a:rPr>
              <a:t>work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spc="-90" dirty="0">
                <a:latin typeface="Arial"/>
                <a:cs typeface="Arial"/>
              </a:rPr>
              <a:t>for</a:t>
            </a:r>
            <a:r>
              <a:rPr sz="2100" spc="-13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them.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E3B89BC4-270E-9F4C-B5FB-A96BDF7189A1}"/>
              </a:ext>
            </a:extLst>
          </p:cNvPr>
          <p:cNvSpPr/>
          <p:nvPr/>
        </p:nvSpPr>
        <p:spPr>
          <a:xfrm>
            <a:off x="0" y="21907"/>
            <a:ext cx="12192000" cy="916305"/>
          </a:xfrm>
          <a:custGeom>
            <a:avLst/>
            <a:gdLst/>
            <a:ahLst/>
            <a:cxnLst/>
            <a:rect l="l" t="t" r="r" b="b"/>
            <a:pathLst>
              <a:path w="12192000" h="916305">
                <a:moveTo>
                  <a:pt x="0" y="915924"/>
                </a:moveTo>
                <a:lnTo>
                  <a:pt x="12192000" y="915924"/>
                </a:lnTo>
                <a:lnTo>
                  <a:pt x="12192000" y="0"/>
                </a:lnTo>
                <a:lnTo>
                  <a:pt x="0" y="0"/>
                </a:lnTo>
                <a:lnTo>
                  <a:pt x="0" y="915924"/>
                </a:lnTo>
                <a:close/>
              </a:path>
            </a:pathLst>
          </a:custGeom>
          <a:solidFill>
            <a:srgbClr val="007A8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95"/>
              </a:spcBef>
            </a:pPr>
            <a:r>
              <a:rPr spc="-220" dirty="0"/>
              <a:t>The</a:t>
            </a:r>
            <a:r>
              <a:rPr spc="-200" dirty="0"/>
              <a:t> </a:t>
            </a:r>
            <a:r>
              <a:rPr spc="-220" dirty="0"/>
              <a:t>Promises*</a:t>
            </a: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07F51548-5CEE-EB4B-92CA-47870880115D}"/>
              </a:ext>
            </a:extLst>
          </p:cNvPr>
          <p:cNvSpPr/>
          <p:nvPr/>
        </p:nvSpPr>
        <p:spPr>
          <a:xfrm>
            <a:off x="0" y="6273037"/>
            <a:ext cx="12192000" cy="594233"/>
          </a:xfrm>
          <a:custGeom>
            <a:avLst/>
            <a:gdLst/>
            <a:ahLst/>
            <a:cxnLst/>
            <a:rect l="l" t="t" r="r" b="b"/>
            <a:pathLst>
              <a:path w="12192000" h="916305">
                <a:moveTo>
                  <a:pt x="0" y="915924"/>
                </a:moveTo>
                <a:lnTo>
                  <a:pt x="12192000" y="915924"/>
                </a:lnTo>
                <a:lnTo>
                  <a:pt x="12192000" y="0"/>
                </a:lnTo>
                <a:lnTo>
                  <a:pt x="0" y="0"/>
                </a:lnTo>
                <a:lnTo>
                  <a:pt x="0" y="915924"/>
                </a:lnTo>
                <a:close/>
              </a:path>
            </a:pathLst>
          </a:custGeom>
          <a:solidFill>
            <a:srgbClr val="007A8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335381" y="6396024"/>
            <a:ext cx="448691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30" dirty="0">
                <a:solidFill>
                  <a:srgbClr val="FFFFFF"/>
                </a:solidFill>
                <a:latin typeface="Arial"/>
                <a:cs typeface="Arial"/>
              </a:rPr>
              <a:t>*Alcoholics</a:t>
            </a:r>
            <a:r>
              <a:rPr sz="18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70" dirty="0">
                <a:solidFill>
                  <a:srgbClr val="FFFFFF"/>
                </a:solidFill>
                <a:latin typeface="Arial"/>
                <a:cs typeface="Arial"/>
              </a:rPr>
              <a:t>Anonymous</a:t>
            </a:r>
            <a:r>
              <a:rPr sz="18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85" dirty="0">
                <a:solidFill>
                  <a:srgbClr val="FFFFFF"/>
                </a:solidFill>
                <a:latin typeface="Arial"/>
                <a:cs typeface="Arial"/>
              </a:rPr>
              <a:t>(The</a:t>
            </a:r>
            <a:r>
              <a:rPr sz="18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70" dirty="0">
                <a:solidFill>
                  <a:srgbClr val="FFFFFF"/>
                </a:solidFill>
                <a:latin typeface="Arial"/>
                <a:cs typeface="Arial"/>
              </a:rPr>
              <a:t>Big</a:t>
            </a:r>
            <a:r>
              <a:rPr sz="18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55" dirty="0">
                <a:solidFill>
                  <a:srgbClr val="FFFFFF"/>
                </a:solidFill>
                <a:latin typeface="Arial"/>
                <a:cs typeface="Arial"/>
              </a:rPr>
              <a:t>Book),</a:t>
            </a:r>
            <a:r>
              <a:rPr sz="18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25" dirty="0">
                <a:solidFill>
                  <a:srgbClr val="FFFFFF"/>
                </a:solidFill>
                <a:latin typeface="Arial"/>
                <a:cs typeface="Arial"/>
              </a:rPr>
              <a:t>pages</a:t>
            </a:r>
            <a:r>
              <a:rPr sz="18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75" dirty="0">
                <a:solidFill>
                  <a:srgbClr val="FFFFFF"/>
                </a:solidFill>
                <a:latin typeface="Arial"/>
                <a:cs typeface="Arial"/>
              </a:rPr>
              <a:t>83-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84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559797" y="6356096"/>
            <a:ext cx="2282190" cy="330835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85" dirty="0">
                <a:solidFill>
                  <a:srgbClr val="FFFFFF"/>
                </a:solidFill>
                <a:latin typeface="Arial"/>
                <a:cs typeface="Arial"/>
              </a:rPr>
              <a:t>JustForTodayAA.</a:t>
            </a:r>
            <a:r>
              <a:rPr lang="en-US" sz="2000" spc="-85" dirty="0">
                <a:solidFill>
                  <a:srgbClr val="FFFFFF"/>
                </a:solidFill>
                <a:latin typeface="Arial"/>
                <a:cs typeface="Arial"/>
              </a:rPr>
              <a:t>org </a:t>
            </a:r>
            <a:endParaRPr sz="2000" spc="-85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559797" y="6365003"/>
            <a:ext cx="2282190" cy="311624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2000" spc="-85">
                <a:solidFill>
                  <a:srgbClr val="FFFFFF"/>
                </a:solidFill>
                <a:latin typeface="Arial"/>
                <a:cs typeface="Arial"/>
              </a:rPr>
              <a:t>JustForTodayAA.</a:t>
            </a:r>
            <a:r>
              <a:rPr lang="en-US" sz="2000" spc="-85">
                <a:solidFill>
                  <a:srgbClr val="FFFFFF"/>
                </a:solidFill>
                <a:latin typeface="Arial"/>
                <a:cs typeface="Arial"/>
              </a:rPr>
              <a:t>org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7667" y="134492"/>
            <a:ext cx="18021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90" dirty="0">
                <a:solidFill>
                  <a:srgbClr val="007A8A"/>
                </a:solidFill>
              </a:rPr>
              <a:t>Reading</a:t>
            </a: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A37CC729-F24C-CD49-B141-3EBDA2D70E7D}"/>
              </a:ext>
            </a:extLst>
          </p:cNvPr>
          <p:cNvSpPr txBox="1">
            <a:spLocks/>
          </p:cNvSpPr>
          <p:nvPr/>
        </p:nvSpPr>
        <p:spPr>
          <a:xfrm>
            <a:off x="1053782" y="2286000"/>
            <a:ext cx="10129900" cy="2782172"/>
          </a:xfrm>
          <a:prstGeom prst="rect">
            <a:avLst/>
          </a:prstGeom>
        </p:spPr>
        <p:txBody>
          <a:bodyPr vert="horz" wrap="square" lIns="0" tIns="12065" rIns="0" bIns="0" rtlCol="0" anchor="ctr" anchorCtr="0">
            <a:spAutoFit/>
          </a:bodyPr>
          <a:lstStyle/>
          <a:p>
            <a:r>
              <a:rPr lang="en-US" sz="2000" b="1" dirty="0"/>
              <a:t>Example</a:t>
            </a:r>
          </a:p>
          <a:p>
            <a:endParaRPr lang="en-US" sz="2000" b="1" dirty="0"/>
          </a:p>
          <a:p>
            <a:r>
              <a:rPr lang="en-US" sz="2000" dirty="0"/>
              <a:t>Insert reading here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5622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471C4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646</Words>
  <Application>Microsoft Office PowerPoint</Application>
  <PresentationFormat>Widescreen</PresentationFormat>
  <Paragraphs>54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Twelve Traditions of Alcoholics Anonymous</vt:lpstr>
      <vt:lpstr>A.A. Preamble©</vt:lpstr>
      <vt:lpstr>The Promises*</vt:lpstr>
      <vt:lpstr>Reading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Miller Olapade</dc:creator>
  <cp:lastModifiedBy>Elizabeth McFall</cp:lastModifiedBy>
  <cp:revision>26</cp:revision>
  <cp:lastPrinted>2024-04-12T11:12:23Z</cp:lastPrinted>
  <dcterms:created xsi:type="dcterms:W3CDTF">2022-09-04T17:03:26Z</dcterms:created>
  <dcterms:modified xsi:type="dcterms:W3CDTF">2025-01-10T15:09:02Z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2021-05-25T00:00:00Z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2022-09-04T00:00:00Z</vt:filetime>
  </property>
</Properties>
</file>