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4"/>
  </p:sldMasterIdLst>
  <p:notesMasterIdLst>
    <p:notesMasterId r:id="rId10"/>
  </p:notesMasterIdLst>
  <p:sldIdLst>
    <p:sldId id="372" r:id="rId5"/>
    <p:sldId id="384" r:id="rId6"/>
    <p:sldId id="383" r:id="rId7"/>
    <p:sldId id="382" r:id="rId8"/>
    <p:sldId id="380" r:id="rId9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447" autoAdjust="0"/>
  </p:normalViewPr>
  <p:slideViewPr>
    <p:cSldViewPr snapToGrid="0">
      <p:cViewPr varScale="1">
        <p:scale>
          <a:sx n="59" d="100"/>
          <a:sy n="59" d="100"/>
        </p:scale>
        <p:origin x="8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163" cy="469900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8576"/>
            <a:ext cx="3078163" cy="469900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6" y="8918576"/>
            <a:ext cx="3078163" cy="469900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3/9/2025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1AA2BC-8888-4D38-7742-5D8FDB7BB7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B975FD2-08E5-FBFA-542B-294DB410BF4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E41C54D-23E3-4BD9-AC07-D04A5E029C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AD68E0-E434-CA2A-BD3C-FBCD342A6B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4265">
              <a:defRPr/>
            </a:pPr>
            <a:fld id="{EF112C6F-2770-4703-98DB-2275B640CE06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14265">
                <a:defRPr/>
              </a:pPr>
              <a:t>2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3248401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BF3371-5C9B-094F-E0C4-96631947E0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1C86EF8-EE18-E290-7759-BE4F39D4F89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3F29BD0-5AAA-7509-79CE-A6E0457256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02CE35-D90D-7473-9F59-BA7AAFFC6AF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4265">
              <a:defRPr/>
            </a:pPr>
            <a:fld id="{EF112C6F-2770-4703-98DB-2275B640CE06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14265">
                <a:defRPr/>
              </a:pPr>
              <a:t>3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485991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CB477F-9452-1C77-5F68-64F0E676DF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C170FCF-CC92-78AD-C7FF-8658566CE2D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BE71C4C-20E7-65B4-8998-E510E6F5E1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3922A5-9F7E-F6DA-9267-E42012C8A7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4265">
              <a:defRPr/>
            </a:pPr>
            <a:fld id="{EF112C6F-2770-4703-98DB-2275B640CE06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14265">
                <a:defRPr/>
              </a:pPr>
              <a:t>4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5460291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A873E6-8AF2-DA17-17D6-215E9911CC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DDE250D-A825-CDBF-6B26-E5B4E464C8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B79970D-837C-2142-2503-FC1CDA17F8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2AD346-063D-FBC4-A31D-CA7A965D9B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4265">
              <a:defRPr/>
            </a:pPr>
            <a:fld id="{EF112C6F-2770-4703-98DB-2275B640CE06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14265">
                <a:defRPr/>
              </a:pPr>
              <a:t>5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99919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3/9/2025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3/9/2025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H2tOgCDohQk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thelivingmessage.com/category/pray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40640" y="-20636"/>
            <a:ext cx="116103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Fellowship Church, Mar 9, 2025                                                   			   	     B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0" y="74387"/>
            <a:ext cx="3777906" cy="1286329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Straight and Balanced</a:t>
            </a:r>
          </a:p>
          <a:p>
            <a:r>
              <a:rPr lang="en-US" sz="1800" dirty="0"/>
              <a:t>(Luke 3:4-6)</a:t>
            </a:r>
            <a:endParaRPr lang="en-US" sz="1800" dirty="0">
              <a:highlight>
                <a:srgbClr val="FFFF00"/>
              </a:highlight>
            </a:endParaRPr>
          </a:p>
          <a:p>
            <a:r>
              <a:rPr lang="en-US" sz="2000" b="1" dirty="0"/>
              <a:t>Expository Teaching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4160" y="1411706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20" y="1419514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3035474" y="1419514"/>
            <a:ext cx="6629400" cy="5232202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a typeface="Cambria Math" panose="02040503050406030204" pitchFamily="18" charset="0"/>
              </a:rPr>
              <a:t>Our Sanctification and the Rapture of the Church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a typeface="Cambria Math" panose="02040503050406030204" pitchFamily="18" charset="0"/>
              </a:rPr>
              <a:t>1 and 2 THESSALONIANS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ea typeface="Cambria Math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DESCRIPTIVE SPIRITUAL LAWS  (history in time and place)                           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#1 – The Model  Young Church (1</a:t>
            </a:r>
            <a:r>
              <a:rPr lang="en-US" baseline="30000" dirty="0">
                <a:ea typeface="Cambria Math" panose="02040503050406030204" pitchFamily="18" charset="0"/>
              </a:rPr>
              <a:t>st</a:t>
            </a:r>
            <a:r>
              <a:rPr lang="en-US" dirty="0">
                <a:ea typeface="Cambria Math" panose="02040503050406030204" pitchFamily="18" charset="0"/>
              </a:rPr>
              <a:t> love) (1 Thes 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#2 – The Model Ministers (character) (1 Thes 2)</a:t>
            </a:r>
          </a:p>
          <a:p>
            <a:r>
              <a:rPr lang="en-US" dirty="0">
                <a:ea typeface="Cambria Math" panose="02040503050406030204" pitchFamily="18" charset="0"/>
              </a:rPr>
              <a:t>#3 – The Model Minister’s Heart (1 Thes 3)</a:t>
            </a:r>
          </a:p>
          <a:p>
            <a:endParaRPr lang="en-US" sz="1400" dirty="0">
              <a:ea typeface="Cambria Math" panose="02040503050406030204" pitchFamily="18" charset="0"/>
            </a:endParaRPr>
          </a:p>
          <a:p>
            <a:r>
              <a:rPr lang="en-US" dirty="0">
                <a:ea typeface="Cambria Math" panose="02040503050406030204" pitchFamily="18" charset="0"/>
              </a:rPr>
              <a:t>PRESCRIPTIVE SPIRITUAL LAWS</a:t>
            </a:r>
          </a:p>
          <a:p>
            <a:r>
              <a:rPr lang="en-US" dirty="0">
                <a:ea typeface="Cambria Math" panose="02040503050406030204" pitchFamily="18" charset="0"/>
              </a:rPr>
              <a:t>#4 – Two Sins (4:1-12) &amp; the Rapture (4:13-18) (1 Thes 4)</a:t>
            </a:r>
          </a:p>
          <a:p>
            <a:r>
              <a:rPr lang="en-US" dirty="0">
                <a:ea typeface="Cambria Math" panose="02040503050406030204" pitchFamily="18" charset="0"/>
              </a:rPr>
              <a:t>#5 – Rapture of the Church (1Thes  5:1-11)</a:t>
            </a:r>
          </a:p>
          <a:p>
            <a:r>
              <a:rPr lang="en-US" dirty="0">
                <a:ea typeface="Cambria Math" panose="02040503050406030204" pitchFamily="18" charset="0"/>
              </a:rPr>
              <a:t>#6 – Sanctification of the churches (2 Thes 5:12-28) </a:t>
            </a:r>
          </a:p>
          <a:p>
            <a:endParaRPr lang="en-US" sz="1400" dirty="0">
              <a:ea typeface="Cambria Math" panose="02040503050406030204" pitchFamily="18" charset="0"/>
            </a:endParaRPr>
          </a:p>
          <a:p>
            <a:r>
              <a:rPr lang="en-US" dirty="0">
                <a:ea typeface="Cambria Math" panose="02040503050406030204" pitchFamily="18" charset="0"/>
              </a:rPr>
              <a:t>BUILDS UPON 1 THESSALONIANS</a:t>
            </a:r>
          </a:p>
          <a:p>
            <a:r>
              <a:rPr lang="en-US" dirty="0">
                <a:ea typeface="Cambria Math" panose="02040503050406030204" pitchFamily="18" charset="0"/>
              </a:rPr>
              <a:t>#7 – Our Sanctification and the Return of the Lord Jesus (2 Thes 1)</a:t>
            </a:r>
            <a:r>
              <a:rPr lang="en-US" dirty="0">
                <a:solidFill>
                  <a:schemeClr val="bg1"/>
                </a:solidFill>
                <a:ea typeface="Cambria Math" panose="02040503050406030204" pitchFamily="18" charset="0"/>
              </a:rPr>
              <a:t>)</a:t>
            </a:r>
          </a:p>
          <a:p>
            <a:r>
              <a:rPr lang="en-US" dirty="0">
                <a:ea typeface="Cambria Math" panose="02040503050406030204" pitchFamily="18" charset="0"/>
              </a:rPr>
              <a:t>#8 – Pre and post rapture of the Church &amp; sanctification (2 Thes 2)</a:t>
            </a:r>
          </a:p>
          <a:p>
            <a:r>
              <a:rPr lang="en-US" dirty="0">
                <a:ea typeface="Cambria Math" panose="02040503050406030204" pitchFamily="18" charset="0"/>
              </a:rPr>
              <a:t>#9 – Our Sanctification and Three Sins (2 Thes 3)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#10 – Review of 1 &amp; 2 Thessalonians and self-assessment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chemeClr val="bg1"/>
              </a:solidFill>
              <a:highlight>
                <a:srgbClr val="FFFF00"/>
              </a:highlight>
              <a:ea typeface="Cambria Math" panose="020405030504060302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8AD6C3-4B79-CE1B-8F8C-D1C6D35B7DD9}"/>
              </a:ext>
            </a:extLst>
          </p:cNvPr>
          <p:cNvSpPr txBox="1"/>
          <p:nvPr/>
        </p:nvSpPr>
        <p:spPr>
          <a:xfrm>
            <a:off x="107774" y="4124036"/>
            <a:ext cx="278821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Ps 5:8,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Amos 7:7-8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Isaiah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Corinthians 15:1-4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2 Timothy 3:10,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FEE1DC-AA74-6F54-F6AB-79A605AFA571}"/>
              </a:ext>
            </a:extLst>
          </p:cNvPr>
          <p:cNvSpPr txBox="1"/>
          <p:nvPr/>
        </p:nvSpPr>
        <p:spPr>
          <a:xfrm>
            <a:off x="9849868" y="4141028"/>
            <a:ext cx="22627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Proverbs 20:10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Daniel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Hebrews12:1</a:t>
            </a:r>
          </a:p>
          <a:p>
            <a:r>
              <a:rPr lang="en-US" sz="2000" dirty="0"/>
              <a:t>1 Cor 3:11-15</a:t>
            </a:r>
          </a:p>
          <a:p>
            <a:r>
              <a:rPr lang="en-US" sz="2000" dirty="0"/>
              <a:t>Philippians 4:5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4B2075-334E-F210-E0F1-5A980E2E9C52}"/>
              </a:ext>
            </a:extLst>
          </p:cNvPr>
          <p:cNvSpPr txBox="1"/>
          <p:nvPr/>
        </p:nvSpPr>
        <p:spPr>
          <a:xfrm>
            <a:off x="40640" y="481970"/>
            <a:ext cx="37779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It's all about you Jesus (9:55-9:59)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657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81D9A2-B67A-8042-D90E-1180C25392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207339B-7C7C-713E-D2A4-91EEA48BDDF2}"/>
              </a:ext>
            </a:extLst>
          </p:cNvPr>
          <p:cNvSpPr txBox="1"/>
          <p:nvPr/>
        </p:nvSpPr>
        <p:spPr>
          <a:xfrm>
            <a:off x="0" y="10160"/>
            <a:ext cx="12192000" cy="7036542"/>
          </a:xfrm>
          <a:prstGeom prst="rect">
            <a:avLst/>
          </a:prstGeom>
          <a:solidFill>
            <a:srgbClr val="00206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Review 1 &amp; 2 Thessalonians – the Young 1</a:t>
            </a:r>
            <a:r>
              <a:rPr lang="en-US" sz="2000" b="1" baseline="30000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st</a:t>
            </a:r>
            <a:r>
              <a:rPr lang="en-US" sz="2000" b="1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 Love Church</a:t>
            </a:r>
            <a:r>
              <a:rPr lang="en-US" sz="2000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00" dirty="0">
              <a:highlight>
                <a:srgbClr val="FFFF00"/>
              </a:highlight>
              <a:ea typeface="Cambria Math" panose="02040503050406030204" pitchFamily="18" charset="0"/>
            </a:endParaRPr>
          </a:p>
          <a:p>
            <a:pPr marL="0" marR="0">
              <a:lnSpc>
                <a:spcPct val="115000"/>
              </a:lnSpc>
            </a:pPr>
            <a:r>
              <a:rPr lang="en-US" sz="1400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 Thessalonians</a:t>
            </a:r>
            <a:r>
              <a:rPr lang="en-US" sz="1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		</a:t>
            </a:r>
            <a:r>
              <a:rPr lang="en-US" sz="1400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 Thessalonians</a:t>
            </a:r>
            <a:r>
              <a:rPr lang="en-US" sz="1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				      Key verse:  1 John 3:1-3	</a:t>
            </a:r>
            <a:endParaRPr lang="en-US" sz="14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ct val="115000"/>
              </a:lnSpc>
            </a:pPr>
            <a:r>
              <a:rPr lang="en-US" sz="1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  The Model Young Church		1  Our Sanctification and the Return of the Lord Jesus </a:t>
            </a:r>
            <a:endParaRPr lang="en-US" sz="14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ct val="115000"/>
              </a:lnSpc>
            </a:pPr>
            <a:r>
              <a:rPr lang="en-US" sz="1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  The Model Ministers		2  The Rapture of the Church, then the Wrath of God</a:t>
            </a:r>
          </a:p>
          <a:p>
            <a:pPr>
              <a:lnSpc>
                <a:spcPct val="115000"/>
              </a:lnSpc>
            </a:pPr>
            <a:r>
              <a:rPr lang="en-US" sz="1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3  The Model Minister’s Heart 	     	3  Our Sanctification &amp; Three Sins	</a:t>
            </a:r>
          </a:p>
          <a:p>
            <a:pPr marR="0">
              <a:lnSpc>
                <a:spcPct val="115000"/>
              </a:lnSpc>
            </a:pPr>
            <a:r>
              <a:rPr lang="en-US" sz="1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4  Two Sins &amp; Rapture of the Church	</a:t>
            </a:r>
          </a:p>
          <a:p>
            <a:pPr marR="0">
              <a:lnSpc>
                <a:spcPct val="115000"/>
              </a:lnSpc>
            </a:pPr>
            <a:r>
              <a:rPr lang="en-US" sz="14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5  </a:t>
            </a:r>
            <a:r>
              <a:rPr lang="en-US" sz="1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The Church Raptured and Holiness         Rapture Readiness self-assessment</a:t>
            </a:r>
            <a:endParaRPr lang="en-US" sz="16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500" dirty="0">
              <a:ea typeface="Cambria Math" panose="02040503050406030204" pitchFamily="18" charset="0"/>
            </a:endParaRPr>
          </a:p>
          <a:p>
            <a:pPr marL="0" marR="0">
              <a:lnSpc>
                <a:spcPct val="115000"/>
              </a:lnSpc>
            </a:pPr>
            <a:r>
              <a:rPr lang="en-US" sz="1400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Keywords:</a:t>
            </a:r>
            <a:r>
              <a:rPr lang="en-US" sz="1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</a:t>
            </a:r>
            <a:r>
              <a:rPr lang="en-US" sz="14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Brethren-24x.  </a:t>
            </a:r>
            <a:r>
              <a:rPr lang="en-US" sz="1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unto 23x (1 Thes-19x).  </a:t>
            </a:r>
            <a:r>
              <a:rPr lang="en-US" sz="14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Faith-13x, noun (1 Thes, your faith-6 of 7x).   Holy/holiness/ sanctification-10x (1 Thes-9x).  </a:t>
            </a:r>
            <a:r>
              <a:rPr lang="en-US" sz="1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Love-8x/Charity-1x.  Our Father 7x.  Comfort 7x.  Joy/rejoice-7x (1 Thes).  Glory-6x (1 Thes 2:6, 2:12, 2:20; 2 Thes 1:4, 1:9, 2:14).  Called-6x (1 Thes 2:7, 4:7, 5:24; 2 Thes 1:11, 2:4, 2:14). </a:t>
            </a:r>
            <a:r>
              <a:rPr lang="en-US" sz="14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Increase/abounds/more &amp; more/faith grows exceedingly-6x (1 Thes 3:12, 4:1; 4:10; 2 Thes 1:3).</a:t>
            </a:r>
            <a:r>
              <a:rPr lang="en-US" sz="1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</a:t>
            </a:r>
            <a:r>
              <a:rPr lang="en-US" sz="14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We command/ed/ments-6x (with sin, 1 Thes 4, 2 Thes 3).</a:t>
            </a:r>
            <a:r>
              <a:rPr lang="en-US" sz="1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One another-4x (1 Thes).  </a:t>
            </a:r>
            <a:r>
              <a:rPr lang="en-US" sz="14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Establish-4x (1 Thes 3:2, 3:13; 2 Thes 2:17, 3:3).  God-Jesus-4x (2 Thes 1).</a:t>
            </a:r>
            <a:r>
              <a:rPr lang="en-US" sz="1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Salvation-3x.  </a:t>
            </a:r>
            <a:r>
              <a:rPr lang="en-US" sz="14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Worthy-3x (1 Thes 2:12, 3:10, 2 Thes 1:5, 1:11).   Crown-1x (1 Thes 2:19).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 </a:t>
            </a:r>
          </a:p>
          <a:p>
            <a:pPr marL="0" marR="0">
              <a:lnSpc>
                <a:spcPct val="115000"/>
              </a:lnSpc>
            </a:pPr>
            <a:endParaRPr lang="en-US" sz="100" b="1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ct val="115000"/>
              </a:lnSpc>
            </a:pPr>
            <a:r>
              <a:rPr lang="en-US" sz="1400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God</a:t>
            </a:r>
            <a:r>
              <a:rPr lang="en-US" sz="1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</a:t>
            </a:r>
            <a:r>
              <a:rPr lang="en-US" sz="1400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Jesus</a:t>
            </a:r>
            <a:r>
              <a:rPr lang="en-US" sz="1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</a:t>
            </a:r>
            <a:r>
              <a:rPr lang="en-US" sz="1400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Holy Ghost</a:t>
            </a:r>
            <a:r>
              <a:rPr lang="en-US" sz="14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    </a:t>
            </a:r>
            <a:r>
              <a:rPr lang="en-US" sz="1400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Comments</a:t>
            </a:r>
            <a:endParaRPr lang="en-US" sz="1400" u="sng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ct val="115000"/>
              </a:lnSpc>
            </a:pPr>
            <a:r>
              <a:rPr lang="en-US" sz="1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66	76	7	          God and our Father (7 of 15x) in 1-2 Thes.  2:7, “He” is the indwelling holy Spirit.  2:13, Spirit </a:t>
            </a:r>
            <a:endParaRPr lang="en-US" sz="14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ct val="115000"/>
              </a:lnSpc>
            </a:pPr>
            <a:r>
              <a:rPr lang="en-US" sz="1400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Legend for 1+2 Thessalonians</a:t>
            </a:r>
            <a:endParaRPr lang="en-US" sz="14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ct val="115000"/>
              </a:lnSpc>
            </a:pPr>
            <a:r>
              <a:rPr lang="en-US" sz="1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S1-Salvation 	 (7x)     + (12x)   = (19x)  	(one day, individuals)     		</a:t>
            </a:r>
            <a:r>
              <a:rPr lang="en-US" sz="14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</a:t>
            </a:r>
            <a:r>
              <a:rPr lang="en-US" sz="1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Romans 1-5</a:t>
            </a:r>
            <a:endParaRPr lang="en-US" sz="14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ct val="115000"/>
              </a:lnSpc>
            </a:pPr>
            <a:r>
              <a:rPr lang="en-US" sz="14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S2-Sanctification (124x)  + (85x) = (209x) </a:t>
            </a:r>
            <a:r>
              <a:rPr lang="en-US" sz="1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(daily, individuals &amp; local churches)	               Romans 6-8, 12-16</a:t>
            </a:r>
            <a:endParaRPr lang="en-US" sz="14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ct val="115000"/>
              </a:lnSpc>
            </a:pPr>
            <a:r>
              <a:rPr lang="en-US" sz="1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R1-Prerapture 	(14x)    +   (3x)   =  (17x)  	(imminent, parable of laborers, church &amp; global)  	Romans 9-10</a:t>
            </a:r>
            <a:endParaRPr lang="en-US" sz="14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ct val="115000"/>
              </a:lnSpc>
            </a:pPr>
            <a:r>
              <a:rPr lang="en-US" sz="1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R2-Rapture 	(18x)    + (10x)   =  (28x)   	(one day, the Church- the bride/body of Christ)  	1 Cor 15</a:t>
            </a:r>
            <a:endParaRPr lang="en-US" sz="14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ct val="115000"/>
              </a:lnSpc>
            </a:pPr>
            <a:r>
              <a:rPr lang="en-US" sz="1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R3a Post rapture       (0x)    +  (1x)    = (1x) 	(in heaven – Judgment Seat of Christ)</a:t>
            </a:r>
            <a:r>
              <a:rPr lang="en-US" sz="14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     </a:t>
            </a:r>
            <a:r>
              <a:rPr lang="en-US" sz="1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	1 Cor 3, 2 Cor 5</a:t>
            </a:r>
            <a:endParaRPr lang="en-US" sz="14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ct val="115000"/>
              </a:lnSpc>
            </a:pPr>
            <a:r>
              <a:rPr lang="en-US" sz="1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R3b-Post rapture 	  (7x)    + (17x)   = (24x)   	(on earth -7 years wrath, global)		Romans 11</a:t>
            </a:r>
            <a:endParaRPr lang="en-US" sz="14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ct val="115000"/>
              </a:lnSpc>
            </a:pPr>
            <a:r>
              <a:rPr lang="en-US" sz="1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R4-Return 	  (1x)    +  (7x)    = (8x)  	(one day, Jesus with His saints, global) 	     	Rev 20:6</a:t>
            </a:r>
            <a:endParaRPr lang="en-US" sz="14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ct val="115000"/>
              </a:lnSpc>
            </a:pPr>
            <a:r>
              <a:rPr lang="en-US" sz="1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R5-Reign 		  (0x)    +  (0x)    = (0x)     	(1000 years, Christ in Jerusalem, global)	Rev 20:1-10</a:t>
            </a:r>
            <a:endParaRPr lang="en-US" sz="14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ct val="115000"/>
              </a:lnSpc>
            </a:pPr>
            <a:r>
              <a:rPr lang="en-US" sz="1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R6a-Eternity 	  (1x)    +  (0x)    = (1x)   	(Heaven, New Jerusalem, 1 Thes 2:12)	 	Rev 21:1-22:15</a:t>
            </a:r>
            <a:endParaRPr lang="en-US" sz="14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r>
              <a:rPr lang="en-US" sz="1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R6b-Eternity 	  (0x)    +  (5x)    = (5x)       	(Hell, Lake of Fire)				Rev 20:11-15</a:t>
            </a:r>
            <a:endParaRPr lang="en-US" sz="800" dirty="0">
              <a:latin typeface="Verdana" panose="020B060403050404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046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810B02-05DF-D873-AA31-F46567E0C1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384F1B3-D6C1-6187-5C78-DF0133A07D6E}"/>
              </a:ext>
            </a:extLst>
          </p:cNvPr>
          <p:cNvSpPr txBox="1"/>
          <p:nvPr/>
        </p:nvSpPr>
        <p:spPr>
          <a:xfrm>
            <a:off x="0" y="10160"/>
            <a:ext cx="12192000" cy="6817251"/>
          </a:xfrm>
          <a:prstGeom prst="rect">
            <a:avLst/>
          </a:prstGeom>
          <a:solidFill>
            <a:srgbClr val="00206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Rapture Readiness Self-Assessment </a:t>
            </a:r>
            <a:r>
              <a:rPr lang="en-US" sz="2800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(1 &amp; 2 Thessalonians)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500" dirty="0">
              <a:highlight>
                <a:srgbClr val="FFFF00"/>
              </a:highlight>
              <a:ea typeface="Cambria Math" panose="02040503050406030204" pitchFamily="18" charset="0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200" dirty="0">
              <a:ea typeface="Cambria Math" panose="02040503050406030204" pitchFamily="18" charset="0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(1) Increase/abounds/more &amp; more/faith grows exceedingly-6x		   </a:t>
            </a:r>
            <a:r>
              <a:rPr lang="en-US" b="1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Score</a:t>
            </a:r>
            <a:endParaRPr lang="en-US" sz="2400" b="1" u="sng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											     1-10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 Thes 3:12  the Lord make you to </a:t>
            </a:r>
            <a:r>
              <a:rPr lang="en-US" sz="16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increase and abound in love </a:t>
            </a:r>
            <a:r>
              <a:rPr lang="en-US" sz="1600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one toward another and toward all</a:t>
            </a:r>
            <a:r>
              <a:rPr lang="en-US" sz="16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	</a:t>
            </a:r>
          </a:p>
          <a:p>
            <a:pPr lvl="0">
              <a:defRPr/>
            </a:pP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 Thes </a:t>
            </a:r>
            <a:r>
              <a:rPr lang="en-US" sz="16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4:1  </a:t>
            </a: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as ye have </a:t>
            </a:r>
            <a:r>
              <a:rPr lang="en-US" sz="1600" u="sng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received of us how ye ought </a:t>
            </a:r>
            <a:r>
              <a:rPr lang="en-US" sz="1600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to walk and to please God</a:t>
            </a:r>
            <a:r>
              <a:rPr lang="en-US" sz="16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– </a:t>
            </a:r>
            <a:r>
              <a:rPr lang="en-US" sz="16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abound more and more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 Thes 4:9-10  ye </a:t>
            </a:r>
            <a:r>
              <a:rPr lang="en-US" sz="1600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love the brethren in all Macedonia should</a:t>
            </a:r>
            <a:r>
              <a:rPr lang="en-US" sz="16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sz="16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increase more and more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 Thes 1:3a  we thank God because </a:t>
            </a:r>
            <a:r>
              <a:rPr lang="en-US" sz="16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your faith grows exceedingly 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 Thes 1:3b </a:t>
            </a:r>
            <a:r>
              <a:rPr lang="en-US" sz="16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sz="1600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charity for each other</a:t>
            </a:r>
            <a:r>
              <a:rPr lang="en-US" sz="16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sz="16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abounds							  ______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</a:rPr>
              <a:t>	</a:t>
            </a:r>
            <a:r>
              <a:rPr lang="en-US" sz="2400" dirty="0">
                <a:latin typeface="Verdana" panose="020B0604030504040204" pitchFamily="34" charset="0"/>
                <a:ea typeface="Cambria Math" panose="02040503050406030204" pitchFamily="18" charset="0"/>
              </a:rPr>
              <a:t>								          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</a:rPr>
              <a:t>Maximum +50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600" dirty="0">
              <a:latin typeface="Verdana" panose="020B0604030504040204" pitchFamily="34" charset="0"/>
              <a:ea typeface="Cambria Math" panose="02040503050406030204" pitchFamily="18" charset="0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(2) We command/ed/ments-6x (sin of brethren in the local church)       </a:t>
            </a:r>
            <a:r>
              <a:rPr lang="en-US" sz="16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stop if any yes</a:t>
            </a:r>
            <a:endParaRPr lang="en-US" sz="2000" b="1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600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 Thes 4:3b-8  </a:t>
            </a:r>
            <a:r>
              <a:rPr lang="en-US" sz="1600" u="sng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abstain</a:t>
            </a: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sz="1600" u="sng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from fornication </a:t>
            </a: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to possess </a:t>
            </a:r>
            <a:r>
              <a:rPr lang="en-US" sz="1600" u="sng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vessel</a:t>
            </a: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in sanctification and honor, uncleanness or holiness</a:t>
            </a:r>
            <a:endParaRPr lang="en-US" sz="16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 Thes 4:11-12  study to be quiet, do your own business, walk honestly toward them outside, work with own hands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0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               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 Thes 3:6-7  </a:t>
            </a:r>
            <a:r>
              <a:rPr lang="en-US" sz="1600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withdraw yourselves</a:t>
            </a:r>
            <a:r>
              <a:rPr lang="en-US" sz="16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from every brother that </a:t>
            </a:r>
            <a:r>
              <a:rPr lang="en-US" sz="16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walks disorderly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 Thes 3:8-12  (sin in 1 Thes 4:11-12 worsens)  </a:t>
            </a:r>
            <a:r>
              <a:rPr lang="en-US" sz="1600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some walk disorderly</a:t>
            </a: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, not working, no work – no eat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 Thes 3:13-15  any man that obeys not “their” word or this letter, </a:t>
            </a:r>
            <a:r>
              <a:rPr lang="en-US" sz="1600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have no company with, shame, admonish    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000" dirty="0">
              <a:latin typeface="Verdana" panose="020B0604030504040204" pitchFamily="34" charset="0"/>
              <a:ea typeface="Cambria Math" panose="02040503050406030204" pitchFamily="18" charset="0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</a:rPr>
              <a:t>1 and 2 Thessalonians are a young local church in their 1</a:t>
            </a:r>
            <a:r>
              <a:rPr lang="en-US" sz="1600" baseline="30000" dirty="0">
                <a:latin typeface="Verdana" panose="020B0604030504040204" pitchFamily="34" charset="0"/>
                <a:ea typeface="Cambria Math" panose="02040503050406030204" pitchFamily="18" charset="0"/>
              </a:rPr>
              <a:t>st</a:t>
            </a: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</a:rPr>
              <a:t> love.  Paul, Timothy, and Silas were elders and deacons in their 1</a:t>
            </a:r>
            <a:r>
              <a:rPr lang="en-US" sz="1600" baseline="30000" dirty="0">
                <a:latin typeface="Verdana" panose="020B0604030504040204" pitchFamily="34" charset="0"/>
                <a:ea typeface="Cambria Math" panose="02040503050406030204" pitchFamily="18" charset="0"/>
              </a:rPr>
              <a:t>st</a:t>
            </a: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</a:rPr>
              <a:t> love.  If you are in your first love and growing in the  grace and knowledge of our Lord Jesus Christ you are ready for the rapture.  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dirty="0">
              <a:latin typeface="Verdana" panose="020B0604030504040204" pitchFamily="34" charset="0"/>
              <a:ea typeface="Cambria Math" panose="02040503050406030204" pitchFamily="18" charset="0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u="sng" dirty="0">
                <a:ea typeface="Cambria Math" panose="02040503050406030204" pitchFamily="18" charset="0"/>
              </a:rPr>
              <a:t>Question &amp; Answer session</a:t>
            </a:r>
          </a:p>
        </p:txBody>
      </p:sp>
    </p:spTree>
    <p:extLst>
      <p:ext uri="{BB962C8B-B14F-4D97-AF65-F5344CB8AC3E}">
        <p14:creationId xmlns:p14="http://schemas.microsoft.com/office/powerpoint/2010/main" val="3972586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876BD25-E366-23E4-6725-05795D44AA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>
            <a:extLst>
              <a:ext uri="{FF2B5EF4-FFF2-40B4-BE49-F238E27FC236}">
                <a16:creationId xmlns:a16="http://schemas.microsoft.com/office/drawing/2014/main" id="{86FF76B9-219D-4469-AF87-0236D2903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B88BD78-87E1-424D-B479-C37D8E41B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0964637" y="2358"/>
            <a:ext cx="1876653" cy="1766008"/>
            <a:chOff x="-648769" y="2358"/>
            <a:chExt cx="1876653" cy="1766008"/>
          </a:xfrm>
        </p:grpSpPr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C05EB894-9410-4B20-95E4-7A25101AB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-415188" y="-231223"/>
              <a:ext cx="1409491" cy="1876653"/>
            </a:xfrm>
            <a:custGeom>
              <a:avLst/>
              <a:gdLst>
                <a:gd name="connsiteX0" fmla="*/ 0 w 1409491"/>
                <a:gd name="connsiteY0" fmla="*/ 643075 h 1876653"/>
                <a:gd name="connsiteX1" fmla="*/ 643075 w 1409491"/>
                <a:gd name="connsiteY1" fmla="*/ 0 h 1876653"/>
                <a:gd name="connsiteX2" fmla="*/ 1409491 w 1409491"/>
                <a:gd name="connsiteY2" fmla="*/ 0 h 1876653"/>
                <a:gd name="connsiteX3" fmla="*/ 1409491 w 1409491"/>
                <a:gd name="connsiteY3" fmla="*/ 1876653 h 1876653"/>
                <a:gd name="connsiteX4" fmla="*/ 1233578 w 1409491"/>
                <a:gd name="connsiteY4" fmla="*/ 1876653 h 18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491" h="1876653">
                  <a:moveTo>
                    <a:pt x="0" y="643075"/>
                  </a:moveTo>
                  <a:lnTo>
                    <a:pt x="643075" y="0"/>
                  </a:lnTo>
                  <a:lnTo>
                    <a:pt x="1409491" y="0"/>
                  </a:lnTo>
                  <a:lnTo>
                    <a:pt x="1409491" y="1876653"/>
                  </a:lnTo>
                  <a:lnTo>
                    <a:pt x="1233578" y="1876653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166E38B6-B050-4340-8E8F-3A971DADC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01285" y="128278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" name="Rectangle 47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3719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Isosceles Triangle 49">
            <a:extLst>
              <a:ext uri="{FF2B5EF4-FFF2-40B4-BE49-F238E27FC236}">
                <a16:creationId xmlns:a16="http://schemas.microsoft.com/office/drawing/2014/main" id="{633C5E46-DAC5-4661-9C87-22B08E2A5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43436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21682E3-2F4D-BF12-8A76-B2198B2067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1844" y="0"/>
            <a:ext cx="899929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031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963A36-2055-CEBC-E6BB-D5442A1DF3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5B3625D-F528-4CA8-924C-1D328F94D205}"/>
              </a:ext>
            </a:extLst>
          </p:cNvPr>
          <p:cNvSpPr txBox="1"/>
          <p:nvPr/>
        </p:nvSpPr>
        <p:spPr>
          <a:xfrm>
            <a:off x="0" y="10160"/>
            <a:ext cx="12192000" cy="7025000"/>
          </a:xfrm>
          <a:prstGeom prst="rect">
            <a:avLst/>
          </a:prstGeom>
          <a:solidFill>
            <a:srgbClr val="00206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             </a:t>
            </a:r>
            <a:r>
              <a:rPr kumimoji="0" lang="en-US" sz="2800" b="1" i="1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Sunday School Through the Bible - 2025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50" b="1" i="1" dirty="0">
              <a:solidFill>
                <a:srgbClr val="FFFFFF"/>
              </a:solidFill>
              <a:latin typeface="Gill Sans MT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Gill Sans MT"/>
              </a:rPr>
              <a:t>Grow in grace, and in the knowledge of our Lord and Savior Jesus Christ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Gill Sans MT"/>
              </a:rPr>
              <a:t>                                               2 Peter 3:18</a:t>
            </a:r>
            <a:r>
              <a:rPr lang="en-US" sz="10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              </a:t>
            </a:r>
            <a:endParaRPr lang="en-US" b="1" dirty="0">
              <a:solidFill>
                <a:srgbClr val="FFFFFF">
                  <a:lumMod val="95000"/>
                </a:srgbClr>
              </a:solidFill>
              <a:ea typeface="Verdana" panose="020B0604030504040204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i="1" dirty="0">
              <a:solidFill>
                <a:srgbClr val="FFFFFF"/>
              </a:solidFill>
              <a:latin typeface="Gill Sans MT"/>
              <a:ea typeface="Verdana" panose="020B0604030504040204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What is </a:t>
            </a:r>
            <a:r>
              <a:rPr lang="en-US" sz="2000" u="sng" dirty="0">
                <a:latin typeface="Verdana" panose="020B0604030504040204" pitchFamily="34" charset="0"/>
                <a:ea typeface="Verdana" panose="020B0604030504040204" pitchFamily="34" charset="0"/>
              </a:rPr>
              <a:t>concealed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in the Old Testament is </a:t>
            </a:r>
            <a:r>
              <a:rPr lang="en-US" sz="2000" u="sng" dirty="0">
                <a:latin typeface="Verdana" panose="020B0604030504040204" pitchFamily="34" charset="0"/>
                <a:ea typeface="Verdana" panose="020B0604030504040204" pitchFamily="34" charset="0"/>
              </a:rPr>
              <a:t>revealed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in the New Testament </a:t>
            </a:r>
          </a:p>
          <a:p>
            <a:pPr>
              <a:defRPr/>
            </a:pPr>
            <a:endParaRPr lang="en-US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In the Old Testament, we learn (Romans 15:4), and we are admonished (1 Cor 10:1-13).  Also, we see the Lord Jesus Christ in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Shadows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(Col 2:17, Heb 8:5, 10:1) in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 Figures </a:t>
            </a:r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or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models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(Heb  9:9, 11:19, 1 Peter 3:21), and in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Types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or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antitypes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(i.e., Abel and Cain, Jacob and Esau, David and Absolom, Christ and antichrist).</a:t>
            </a:r>
          </a:p>
          <a:p>
            <a:pPr>
              <a:defRPr/>
            </a:pPr>
            <a:endParaRPr lang="en-US" sz="2000" b="1" dirty="0"/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COMPLETED books of the Bible</a:t>
            </a:r>
          </a:p>
          <a:p>
            <a:pPr>
              <a:defRPr/>
            </a:pPr>
            <a:endParaRPr lang="en-US" sz="16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</a:rPr>
              <a:t>Old Testament: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 Genesis (4), Exodus (4), Leviticus (2), Numbers (3), Deuteronomy (5), Psalms (4), Proverbs, Ecclesiastes, Amos, Obadiah, Malachi  </a:t>
            </a:r>
          </a:p>
          <a:p>
            <a:pPr>
              <a:defRPr/>
            </a:pPr>
            <a:endParaRPr lang="en-US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</a:rPr>
              <a:t>New Testament: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 Mark, Colossians, 1-2 Thessalonians (10), Philemon, James, Jude </a:t>
            </a: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16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Invite to Fellowship Church 2025 daily schedule for Bible and prayer.    </a:t>
            </a:r>
          </a:p>
          <a:p>
            <a:pPr>
              <a:defRPr/>
            </a:pPr>
            <a:endParaRPr lang="en-US" sz="6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>
              <a:defRPr/>
            </a:pPr>
            <a:r>
              <a:rPr lang="en-US" sz="16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This week:  Psalm 61 and 1 Kings 2:36-5:12.</a:t>
            </a:r>
          </a:p>
          <a:p>
            <a:pPr>
              <a:defRPr/>
            </a:pPr>
            <a:endParaRPr lang="en-US" sz="12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>
              <a:defRPr/>
            </a:pPr>
            <a:endParaRPr lang="en-US" sz="12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>
              <a:defRPr/>
            </a:pPr>
            <a:r>
              <a:rPr lang="en-US" sz="16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Next Sunday:  Zechariah 1 </a:t>
            </a:r>
            <a:endParaRPr lang="en-US" sz="1600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</p:txBody>
      </p:sp>
      <p:pic>
        <p:nvPicPr>
          <p:cNvPr id="4" name="Picture 3" descr="A person with their arms raised in the air&#10;&#10;Description automatically generated">
            <a:extLst>
              <a:ext uri="{FF2B5EF4-FFF2-40B4-BE49-F238E27FC236}">
                <a16:creationId xmlns:a16="http://schemas.microsoft.com/office/drawing/2014/main" id="{BE629133-1241-426F-B22A-5118E02B2A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9292878" y="31426"/>
            <a:ext cx="2877856" cy="150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707773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09D4569-AD80-4ADC-9EDD-472BB2761BC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207C0E-3C9C-45D4-8479-63E71002B4C9}">
  <ds:schemaRefs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www.w3.org/XML/1998/namespace"/>
    <ds:schemaRef ds:uri="http://purl.org/dc/dcmitype/"/>
    <ds:schemaRef ds:uri="http://schemas.microsoft.com/office/2006/metadata/properties"/>
    <ds:schemaRef ds:uri="7ea62328-f9cb-43bf-99db-6009b3f2bb1b"/>
    <ds:schemaRef ds:uri="http://schemas.openxmlformats.org/package/2006/metadata/core-properties"/>
    <ds:schemaRef ds:uri="f98cc253-feff-40fd-b75e-dde241986d3d"/>
  </ds:schemaRefs>
</ds:datastoreItem>
</file>

<file path=customXml/itemProps3.xml><?xml version="1.0" encoding="utf-8"?>
<ds:datastoreItem xmlns:ds="http://schemas.openxmlformats.org/officeDocument/2006/customXml" ds:itemID="{2C26FB12-DDF0-459A-8AB5-62FB0B2C6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53976</TotalTime>
  <Words>1443</Words>
  <Application>Microsoft Office PowerPoint</Application>
  <PresentationFormat>Widescreen</PresentationFormat>
  <Paragraphs>121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Aharoni</vt:lpstr>
      <vt:lpstr>Arial</vt:lpstr>
      <vt:lpstr>Calibri</vt:lpstr>
      <vt:lpstr>Cambria Math</vt:lpstr>
      <vt:lpstr>Gill Sans MT</vt:lpstr>
      <vt:lpstr>Verdana</vt:lpstr>
      <vt:lpstr>Wingdings 3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1548</cp:revision>
  <cp:lastPrinted>2025-03-09T12:43:10Z</cp:lastPrinted>
  <dcterms:created xsi:type="dcterms:W3CDTF">2013-07-15T20:26:40Z</dcterms:created>
  <dcterms:modified xsi:type="dcterms:W3CDTF">2025-03-09T12:43:26Z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