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5" r:id="rId1"/>
  </p:sldMasterIdLst>
  <p:notesMasterIdLst>
    <p:notesMasterId r:id="rId8"/>
  </p:notesMasterIdLst>
  <p:sldIdLst>
    <p:sldId id="364" r:id="rId2"/>
    <p:sldId id="374" r:id="rId3"/>
    <p:sldId id="385" r:id="rId4"/>
    <p:sldId id="384" r:id="rId5"/>
    <p:sldId id="386" r:id="rId6"/>
    <p:sldId id="263" r:id="rId7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C9DA1F-9C06-46A4-8A99-BC0A7DC41F13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112C6F-2770-4703-98DB-2275B640C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012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Fellowship Church by Bill Heath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1AD51A55-303F-4D54-AB99-832332D3BB80}" type="datetime1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Notes:  Core Scriptures to profit the souls of women with God's design, purpose, and beauty.  Genesis 1:27, Proverbs 31, Matthew 19:4, Romans 16:1-16, Ephesians 5:22-33, 1 Peter 3:1-7</a:t>
            </a:r>
          </a:p>
        </p:txBody>
      </p:sp>
    </p:spTree>
    <p:extLst>
      <p:ext uri="{BB962C8B-B14F-4D97-AF65-F5344CB8AC3E}">
        <p14:creationId xmlns:p14="http://schemas.microsoft.com/office/powerpoint/2010/main" val="2741437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561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956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437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741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04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697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623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254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850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913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91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8/22/2026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7908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crobat.adobe.com/id/urn:aaid:sc:VA6C2:62337f6f-b828-4dcc-977f-9bca2246427e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E5C6185-BA62-417B-B11E-D6CE654AE4F5}"/>
              </a:ext>
            </a:extLst>
          </p:cNvPr>
          <p:cNvSpPr txBox="1"/>
          <p:nvPr/>
        </p:nvSpPr>
        <p:spPr>
          <a:xfrm>
            <a:off x="3579084" y="5991090"/>
            <a:ext cx="55765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Fellowship Church,  Sunday School,  August 23, 2026</a:t>
            </a:r>
          </a:p>
          <a:p>
            <a:pPr algn="ctr"/>
            <a:r>
              <a:rPr lang="en-US" sz="2000" dirty="0"/>
              <a:t>by brother Bill Heath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B6C924B-D136-B41C-57F2-9E15057EFB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86919" y="136288"/>
            <a:ext cx="5816843" cy="577129"/>
          </a:xfrm>
        </p:spPr>
        <p:txBody>
          <a:bodyPr>
            <a:normAutofit lnSpcReduction="10000"/>
          </a:bodyPr>
          <a:lstStyle/>
          <a:p>
            <a:r>
              <a:rPr lang="en-US" sz="3600" dirty="0"/>
              <a:t>Straight &amp; Balanced</a:t>
            </a:r>
            <a:endParaRPr lang="en-US" sz="2000" dirty="0"/>
          </a:p>
        </p:txBody>
      </p:sp>
      <p:pic>
        <p:nvPicPr>
          <p:cNvPr id="4098" name="Picture 2" descr="Image result for balance">
            <a:extLst>
              <a:ext uri="{FF2B5EF4-FFF2-40B4-BE49-F238E27FC236}">
                <a16:creationId xmlns:a16="http://schemas.microsoft.com/office/drawing/2014/main" id="{94A68CC1-A35B-E44A-258F-98BB866D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247" y="2005184"/>
            <a:ext cx="2130894" cy="2649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lumbline Bible">
            <a:extLst>
              <a:ext uri="{FF2B5EF4-FFF2-40B4-BE49-F238E27FC236}">
                <a16:creationId xmlns:a16="http://schemas.microsoft.com/office/drawing/2014/main" id="{9EEDE0C2-EE51-FBC3-E1C7-6D92032E0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37" y="2114550"/>
            <a:ext cx="2628899" cy="262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B1BFC7-F1FB-7C24-B2DD-713F88A233D1}"/>
              </a:ext>
            </a:extLst>
          </p:cNvPr>
          <p:cNvSpPr txBox="1"/>
          <p:nvPr/>
        </p:nvSpPr>
        <p:spPr>
          <a:xfrm>
            <a:off x="3446868" y="873300"/>
            <a:ext cx="5896946" cy="485325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5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</a:rPr>
              <a:t>Spiritual Warfare 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(7 of 8)</a:t>
            </a:r>
          </a:p>
          <a:p>
            <a:r>
              <a:rPr lang="en-US" sz="1050" u="sng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1. A Father’s Love (John 4:43-53)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2. Our God Squad (12 COs that love me)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3. Great Freedom in Warfare (John 8:32)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4. Men of Purity, Power, &amp; Praise in Warfare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5. I AM the Light of the World (John 8-9)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6. Quit You Like Men (Proverbs 31)</a:t>
            </a:r>
          </a:p>
          <a:p>
            <a:pPr>
              <a:lnSpc>
                <a:spcPct val="150000"/>
              </a:lnSpc>
            </a:pPr>
            <a:endParaRPr lang="en-US" sz="5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b="1" u="sng" dirty="0">
                <a:latin typeface="Verdana" panose="020B0604030504040204" pitchFamily="34" charset="0"/>
                <a:ea typeface="Verdana" panose="020B0604030504040204" pitchFamily="34" charset="0"/>
              </a:rPr>
              <a:t>Ephesians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7. Prep for the Armor of God – chapter 4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8. Put on &amp; keep on the whole armor of God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82289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9AC5C-1AED-57C7-92AE-03AB94524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7746862-79A0-137A-A259-79624F10D956}"/>
              </a:ext>
            </a:extLst>
          </p:cNvPr>
          <p:cNvSpPr txBox="1"/>
          <p:nvPr/>
        </p:nvSpPr>
        <p:spPr>
          <a:xfrm>
            <a:off x="111968" y="1016851"/>
            <a:ext cx="12048932" cy="538359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en-US" sz="2800" b="1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Doctrine: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SIT. Ephesians 1:1-3:21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2800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August 2, 9, 16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Identity	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1:1-14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Sit 	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2:1-10	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Mystery	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3:1-13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Prayer	  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1:15-23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One	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2:11-22 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Prayer		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3:14-21</a:t>
            </a:r>
          </a:p>
          <a:p>
            <a:pPr>
              <a:lnSpc>
                <a:spcPct val="150000"/>
              </a:lnSpc>
            </a:pPr>
            <a:endParaRPr lang="en-US" sz="9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en-US" sz="2800" b="1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Practice: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WALK. Eph 4:1-6:9,18-24 STAND. Eph 6:10-17</a:t>
            </a: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</a:t>
            </a:r>
            <a:r>
              <a:rPr lang="en-US" sz="2800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Aug 23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Crosswalk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from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sit posture 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Ephesians 4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</a:t>
            </a:r>
            <a:r>
              <a:rPr lang="en-US" sz="2800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Aug 30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Crosswalk from walk posture  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Ephesians 5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</a:t>
            </a:r>
            <a:r>
              <a:rPr lang="en-US" sz="2800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Sep 6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Founding fathers’ doctrine &amp; practice w/Tom Belote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</a:t>
            </a:r>
            <a:r>
              <a:rPr lang="en-US" sz="2800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Sep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(13, 20, 27 </a:t>
            </a:r>
            <a:r>
              <a:rPr lang="en-US" sz="2800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Oct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4, 11) (18, 25, </a:t>
            </a:r>
            <a:r>
              <a:rPr lang="en-US" sz="2800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Nov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1, w/Justin Olsen)</a:t>
            </a:r>
            <a:endParaRPr lang="en-US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FE7F91-D132-09BE-D395-C368854ACD1D}"/>
              </a:ext>
            </a:extLst>
          </p:cNvPr>
          <p:cNvSpPr txBox="1"/>
          <p:nvPr/>
        </p:nvSpPr>
        <p:spPr>
          <a:xfrm>
            <a:off x="-31101" y="42040"/>
            <a:ext cx="12192000" cy="6515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u="sng" dirty="0">
                <a:latin typeface="Verdana" panose="020B0604030504040204" pitchFamily="34" charset="0"/>
                <a:ea typeface="Verdana" panose="020B0604030504040204" pitchFamily="34" charset="0"/>
              </a:rPr>
              <a:t>Straight &amp; Balanced Sunday School Calendar</a:t>
            </a:r>
            <a:endParaRPr lang="en-US" sz="105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316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95785-B32D-A9A3-26EA-A0B7D8183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75FD945-CF15-D75C-F4E1-0B32AA8FF4EE}"/>
              </a:ext>
            </a:extLst>
          </p:cNvPr>
          <p:cNvSpPr txBox="1"/>
          <p:nvPr/>
        </p:nvSpPr>
        <p:spPr>
          <a:xfrm>
            <a:off x="0" y="900439"/>
            <a:ext cx="12192000" cy="592925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Sit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words </a:t>
            </a:r>
            <a:r>
              <a:rPr lang="en-US" sz="2800" b="1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only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in 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Eph 3:1-21 (*</a:t>
            </a:r>
            <a:r>
              <a:rPr lang="en-US" sz="2800" b="1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Walk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or **</a:t>
            </a:r>
            <a:r>
              <a:rPr lang="en-US" sz="2800" b="1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Stand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 Christ(10x)	exceeding(3x)		access(2x)	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rooted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foundation(2x)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dispensation(2x)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beginning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grounded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predestined(2x) 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revelation(ed)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(3x)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eternal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			</a:t>
            </a:r>
            <a:r>
              <a:rPr lang="en-US" sz="2800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comprehend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praise(6x)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quickened(2x)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family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	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breadth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glory(8x)	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ages(3x)	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		strengthened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length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riches(6x)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nigh(2x)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		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inner man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depth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wisdom(3x)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enmity(2x)			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dwell		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height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purpose(d)(4x)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cross/ordained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</a:t>
            </a:r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*holy(4/7x) 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</a:t>
            </a:r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walk (2/8x) *mystery (4/6x)</a:t>
            </a:r>
            <a:endParaRPr lang="en-US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2DC4D5-3BFD-1896-466D-CD319D9A05B0}"/>
              </a:ext>
            </a:extLst>
          </p:cNvPr>
          <p:cNvSpPr txBox="1"/>
          <p:nvPr/>
        </p:nvSpPr>
        <p:spPr>
          <a:xfrm>
            <a:off x="0" y="15214"/>
            <a:ext cx="121920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God’s past work &amp; Apostle Paul’s present “in Christ” (33 key words)</a:t>
            </a:r>
          </a:p>
          <a:p>
            <a:pPr algn="ctr"/>
            <a:r>
              <a:rPr lang="en-US" sz="1200" dirty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W.H.  23 Aug 2026</a:t>
            </a:r>
          </a:p>
        </p:txBody>
      </p:sp>
    </p:spTree>
    <p:extLst>
      <p:ext uri="{BB962C8B-B14F-4D97-AF65-F5344CB8AC3E}">
        <p14:creationId xmlns:p14="http://schemas.microsoft.com/office/powerpoint/2010/main" val="2429155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86DB0-2E6C-92AB-6098-8E117FA27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CCCD82D-AA59-BE95-626D-EC2149FC7A37}"/>
              </a:ext>
            </a:extLst>
          </p:cNvPr>
          <p:cNvSpPr txBox="1"/>
          <p:nvPr/>
        </p:nvSpPr>
        <p:spPr>
          <a:xfrm>
            <a:off x="0" y="499744"/>
            <a:ext cx="12192000" cy="55599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u="sng" dirty="0">
                <a:latin typeface="Verdana" panose="020B0604030504040204" pitchFamily="34" charset="0"/>
                <a:ea typeface="Verdana" panose="020B0604030504040204" pitchFamily="34" charset="0"/>
              </a:rPr>
              <a:t>Walk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words </a:t>
            </a:r>
            <a:r>
              <a:rPr lang="en-US" sz="2800" b="1" u="sng" dirty="0">
                <a:latin typeface="Verdana" panose="020B0604030504040204" pitchFamily="34" charset="0"/>
                <a:ea typeface="Verdana" panose="020B0604030504040204" pitchFamily="34" charset="0"/>
              </a:rPr>
              <a:t>only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in 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Eph 4:1-6:9, 18-24 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(*</a:t>
            </a:r>
            <a:r>
              <a:rPr lang="en-US" sz="2800" b="1" u="sng" dirty="0">
                <a:latin typeface="Verdana" panose="020B0604030504040204" pitchFamily="34" charset="0"/>
                <a:ea typeface="Verdana" panose="020B0604030504040204" pitchFamily="34" charset="0"/>
              </a:rPr>
              <a:t>Sit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 or 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**</a:t>
            </a:r>
            <a:r>
              <a:rPr lang="en-US" sz="2800" b="1" u="sng" dirty="0">
                <a:latin typeface="Verdana" panose="020B0604030504040204" pitchFamily="34" charset="0"/>
                <a:ea typeface="Verdana" panose="020B0604030504040204" pitchFamily="34" charset="0"/>
              </a:rPr>
              <a:t>Stand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785379-5BDF-B0FC-DCDF-097E1561EA69}"/>
              </a:ext>
            </a:extLst>
          </p:cNvPr>
          <p:cNvSpPr txBox="1"/>
          <p:nvPr/>
        </p:nvSpPr>
        <p:spPr>
          <a:xfrm>
            <a:off x="0" y="45759"/>
            <a:ext cx="121920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God’s present work &amp; Apostle Paul’s present walk (50+ key words)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AC593EF-DD4A-D772-5629-EB6C4D7EC2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021349"/>
              </p:ext>
            </p:extLst>
          </p:nvPr>
        </p:nvGraphicFramePr>
        <p:xfrm>
          <a:off x="307896" y="1194625"/>
          <a:ext cx="11678829" cy="519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9484">
                  <a:extLst>
                    <a:ext uri="{9D8B030D-6E8A-4147-A177-3AD203B41FA5}">
                      <a16:colId xmlns:a16="http://schemas.microsoft.com/office/drawing/2014/main" val="3458486599"/>
                    </a:ext>
                  </a:extLst>
                </a:gridCol>
                <a:gridCol w="2034059">
                  <a:extLst>
                    <a:ext uri="{9D8B030D-6E8A-4147-A177-3AD203B41FA5}">
                      <a16:colId xmlns:a16="http://schemas.microsoft.com/office/drawing/2014/main" val="1365169323"/>
                    </a:ext>
                  </a:extLst>
                </a:gridCol>
                <a:gridCol w="2024757">
                  <a:extLst>
                    <a:ext uri="{9D8B030D-6E8A-4147-A177-3AD203B41FA5}">
                      <a16:colId xmlns:a16="http://schemas.microsoft.com/office/drawing/2014/main" val="3446267788"/>
                    </a:ext>
                  </a:extLst>
                </a:gridCol>
                <a:gridCol w="1859695">
                  <a:extLst>
                    <a:ext uri="{9D8B030D-6E8A-4147-A177-3AD203B41FA5}">
                      <a16:colId xmlns:a16="http://schemas.microsoft.com/office/drawing/2014/main" val="2610989656"/>
                    </a:ext>
                  </a:extLst>
                </a:gridCol>
                <a:gridCol w="1769913">
                  <a:extLst>
                    <a:ext uri="{9D8B030D-6E8A-4147-A177-3AD203B41FA5}">
                      <a16:colId xmlns:a16="http://schemas.microsoft.com/office/drawing/2014/main" val="3957769083"/>
                    </a:ext>
                  </a:extLst>
                </a:gridCol>
                <a:gridCol w="2170921">
                  <a:extLst>
                    <a:ext uri="{9D8B030D-6E8A-4147-A177-3AD203B41FA5}">
                      <a16:colId xmlns:a16="http://schemas.microsoft.com/office/drawing/2014/main" val="25418677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</a:rPr>
                        <a:t>*Walk </a:t>
                      </a:r>
                      <a:r>
                        <a:rPr lang="en-US" dirty="0"/>
                        <a:t>(6 of 8x)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Put on new man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Put off old man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**Devil 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(1 of 2) 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9349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highlight>
                            <a:srgbClr val="FFFF00"/>
                          </a:highlight>
                        </a:rPr>
                        <a:t>Speak (10x)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highlight>
                            <a:srgbClr val="FFFF00"/>
                          </a:highlight>
                        </a:rPr>
                        <a:t>*One</a:t>
                      </a: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 </a:t>
                      </a:r>
                      <a:r>
                        <a:rPr lang="en-US" dirty="0"/>
                        <a:t>(15 of 20x)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*Give/gave </a:t>
                      </a:r>
                      <a:r>
                        <a:rPr lang="en-US" sz="1400" dirty="0"/>
                        <a:t>(7 of 13x)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more Tossed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Anger(</a:t>
                      </a:r>
                      <a:r>
                        <a:rPr lang="en-US" dirty="0" err="1"/>
                        <a:t>ry</a:t>
                      </a:r>
                      <a:r>
                        <a:rPr lang="en-US" dirty="0"/>
                        <a:t>) (2x)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7943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/>
                        <a:t>Beseech-Urge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highlight>
                            <a:srgbClr val="FFFF00"/>
                          </a:highlight>
                        </a:rPr>
                        <a:t>*Love</a:t>
                      </a: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 </a:t>
                      </a:r>
                      <a:r>
                        <a:rPr lang="en-US" dirty="0"/>
                        <a:t>(13 of 19x)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*Gift (2 of 4x)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more Carried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Wrath (2x)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72115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/>
                        <a:t>walk </a:t>
                      </a:r>
                      <a:r>
                        <a:rPr lang="en-US" b="1" dirty="0"/>
                        <a:t>Worthy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*Grow </a:t>
                      </a:r>
                      <a:r>
                        <a:rPr lang="en-US" b="0" dirty="0"/>
                        <a:t>up (1 of 2x)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*Saints (7 of 13x)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“    “ Cunning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Sin not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7438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*Calling (2 of 4x)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Edifying (3x)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highlight>
                            <a:srgbClr val="FFFF00"/>
                          </a:highlight>
                        </a:rPr>
                        <a:t>Deceive(</a:t>
                      </a:r>
                      <a:r>
                        <a:rPr lang="en-US" b="1" dirty="0" err="1">
                          <a:highlight>
                            <a:srgbClr val="FFFF00"/>
                          </a:highlight>
                        </a:rPr>
                        <a:t>ful</a:t>
                      </a:r>
                      <a:r>
                        <a:rPr lang="en-US" b="1" dirty="0">
                          <a:highlight>
                            <a:srgbClr val="FFFF00"/>
                          </a:highlight>
                        </a:rPr>
                        <a:t>) (2x)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**Devil (1 of 2x)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053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*Called (2 of 4x)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Renewed </a:t>
                      </a:r>
                      <a:r>
                        <a:rPr lang="en-US" b="0" dirty="0">
                          <a:highlight>
                            <a:srgbClr val="FFFF00"/>
                          </a:highlight>
                        </a:rPr>
                        <a:t>mind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mind Darkened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Steal</a:t>
                      </a:r>
                      <a:r>
                        <a:rPr lang="en-US" dirty="0"/>
                        <a:t> no more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83453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Lowliness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Righteousness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Alienated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Corrupt talk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918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Meekness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true Holiness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Ignorance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Grieve not H.S.</a:t>
                      </a: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 rowSpan="7">
                  <a:txBody>
                    <a:bodyPr/>
                    <a:lstStyle/>
                    <a:p>
                      <a:r>
                        <a:rPr lang="en-US" sz="1400" dirty="0"/>
                        <a:t>Sit: 33 words (3x w/walk)</a:t>
                      </a:r>
                    </a:p>
                    <a:p>
                      <a:r>
                        <a:rPr lang="en-US" sz="1400" dirty="0"/>
                        <a:t>Doctrine - Past</a:t>
                      </a:r>
                    </a:p>
                    <a:p>
                      <a:r>
                        <a:rPr lang="en-US" sz="1400" dirty="0"/>
                        <a:t>Wisdom of God &amp; Paul</a:t>
                      </a:r>
                    </a:p>
                    <a:p>
                      <a:r>
                        <a:rPr lang="en-US" sz="1400" dirty="0"/>
                        <a:t>ID, prayer, worldview</a:t>
                      </a:r>
                    </a:p>
                    <a:p>
                      <a:endParaRPr lang="en-US" sz="1200" dirty="0"/>
                    </a:p>
                    <a:p>
                      <a:r>
                        <a:rPr lang="en-US" sz="1400" dirty="0"/>
                        <a:t>Walk: 50+ words (9x w/sit)</a:t>
                      </a:r>
                    </a:p>
                    <a:p>
                      <a:r>
                        <a:rPr lang="en-US" sz="1400" dirty="0"/>
                        <a:t>Practice – Daily </a:t>
                      </a:r>
                    </a:p>
                    <a:p>
                      <a:r>
                        <a:rPr lang="en-US" sz="1400" dirty="0"/>
                        <a:t>Christ my/our wisdom</a:t>
                      </a:r>
                    </a:p>
                    <a:p>
                      <a:r>
                        <a:rPr lang="en-US" sz="1400" dirty="0"/>
                        <a:t>Sin, personal view</a:t>
                      </a:r>
                    </a:p>
                    <a:p>
                      <a:endParaRPr lang="en-US" sz="12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Stand: Eph 6:10-17 (1x)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01202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Longsuffering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speak </a:t>
                      </a: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Truth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Blindness-</a:t>
                      </a: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heart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Bitterness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8292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Forbearing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Labor/</a:t>
                      </a: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W</a:t>
                      </a:r>
                      <a:r>
                        <a:rPr lang="en-US">
                          <a:highlight>
                            <a:srgbClr val="FFFF00"/>
                          </a:highlight>
                        </a:rPr>
                        <a:t>ork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Lasciviousness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Clamor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1464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Endeavoring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Kind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Uncleanness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Evil speaking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64431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keep the Unity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Tenderhearted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Greediness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Malice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75129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Peace (2x)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Forgiving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put away </a:t>
                      </a:r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Lying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1942364"/>
                  </a:ext>
                </a:extLst>
              </a:tr>
              <a:tr h="370840">
                <a:tc gridSpan="5">
                  <a:txBody>
                    <a:bodyPr/>
                    <a:lstStyle/>
                    <a:p>
                      <a:r>
                        <a:rPr lang="en-US" b="0" dirty="0">
                          <a:highlight>
                            <a:srgbClr val="FFFF00"/>
                          </a:highlight>
                        </a:rPr>
                        <a:t>Jesus gave gifts:</a:t>
                      </a:r>
                      <a:r>
                        <a:rPr lang="en-US" b="0" dirty="0"/>
                        <a:t>  Ascended (3x), Captive(ty), Descended (2x).  Evangelists, Pastors, &amp; Teachers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491596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C8D57E0-0C60-E24E-D987-056E72FB54FA}"/>
              </a:ext>
            </a:extLst>
          </p:cNvPr>
          <p:cNvSpPr txBox="1"/>
          <p:nvPr/>
        </p:nvSpPr>
        <p:spPr>
          <a:xfrm>
            <a:off x="307896" y="6358256"/>
            <a:ext cx="11576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New man  details in columns 1-3                                                     Old man details in columns 4-6                                </a:t>
            </a:r>
            <a:r>
              <a:rPr lang="en-US" sz="900" dirty="0"/>
              <a:t>W.H. 23 Aug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711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EC542-77A4-DBFE-9F4B-95A692030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6D2C0C8-38D6-0FBA-B115-7CE3D0825D58}"/>
              </a:ext>
            </a:extLst>
          </p:cNvPr>
          <p:cNvSpPr txBox="1"/>
          <p:nvPr/>
        </p:nvSpPr>
        <p:spPr>
          <a:xfrm>
            <a:off x="4232984" y="3854350"/>
            <a:ext cx="3763351" cy="1548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50000"/>
              </a:lnSpc>
              <a:buNone/>
            </a:pP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en-US" sz="2400" b="1" u="sng" baseline="30000" dirty="0">
                <a:latin typeface="Verdana" panose="020B0604030504040204" pitchFamily="34" charset="0"/>
                <a:ea typeface="Verdana" panose="020B0604030504040204" pitchFamily="34" charset="0"/>
              </a:rPr>
              <a:t>rd</a:t>
            </a: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 Stand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 (practice?)</a:t>
            </a:r>
          </a:p>
          <a:p>
            <a:pPr marL="0" marR="0">
              <a:lnSpc>
                <a:spcPct val="150000"/>
              </a:lnSpc>
              <a:buNone/>
            </a:pPr>
            <a:endParaRPr lang="en-US" sz="6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Ephesians 6:10-17</a:t>
            </a:r>
          </a:p>
          <a:p>
            <a:pPr marL="0" marR="0">
              <a:lnSpc>
                <a:spcPct val="150000"/>
              </a:lnSpc>
              <a:buNone/>
            </a:pPr>
            <a:endParaRPr lang="en-US" sz="105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E32D2F-197A-E90C-949E-05EBEEE48926}"/>
              </a:ext>
            </a:extLst>
          </p:cNvPr>
          <p:cNvSpPr txBox="1"/>
          <p:nvPr/>
        </p:nvSpPr>
        <p:spPr>
          <a:xfrm>
            <a:off x="1540967" y="1461217"/>
            <a:ext cx="3521567" cy="126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en-US" sz="2400" b="1" u="sng" baseline="30000" dirty="0">
                <a:latin typeface="Verdana" panose="020B0604030504040204" pitchFamily="34" charset="0"/>
                <a:ea typeface="Verdana" panose="020B0604030504040204" pitchFamily="34" charset="0"/>
              </a:rPr>
              <a:t>st</a:t>
            </a: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 Sit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 (doctrine)</a:t>
            </a:r>
          </a:p>
          <a:p>
            <a:pPr algn="ctr">
              <a:lnSpc>
                <a:spcPct val="150000"/>
              </a:lnSpc>
            </a:pPr>
            <a:endParaRPr lang="en-US" sz="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Ephesians 1:1-3:21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46BAFA-F23E-57C4-C794-E126C4408B70}"/>
              </a:ext>
            </a:extLst>
          </p:cNvPr>
          <p:cNvSpPr txBox="1"/>
          <p:nvPr/>
        </p:nvSpPr>
        <p:spPr>
          <a:xfrm>
            <a:off x="6630077" y="1455149"/>
            <a:ext cx="4529336" cy="126412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en-US" sz="2400" b="1" u="sng" baseline="30000" dirty="0">
                <a:latin typeface="Verdana" panose="020B0604030504040204" pitchFamily="34" charset="0"/>
                <a:ea typeface="Verdana" panose="020B0604030504040204" pitchFamily="34" charset="0"/>
              </a:rPr>
              <a:t>nd</a:t>
            </a: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 Walk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(practice)</a:t>
            </a:r>
          </a:p>
          <a:p>
            <a:pPr algn="ctr">
              <a:lnSpc>
                <a:spcPct val="150000"/>
              </a:lnSpc>
            </a:pPr>
            <a:endParaRPr lang="en-US" sz="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Ephesians 4:1-6:9, 18-24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2E267B0-672D-0016-B526-B0FDDACEE050}"/>
              </a:ext>
            </a:extLst>
          </p:cNvPr>
          <p:cNvSpPr txBox="1"/>
          <p:nvPr/>
        </p:nvSpPr>
        <p:spPr>
          <a:xfrm>
            <a:off x="3474098" y="333144"/>
            <a:ext cx="5243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Prep for the armor of God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D26BC7-1F64-D92D-9536-FA86DFA7342A}"/>
              </a:ext>
            </a:extLst>
          </p:cNvPr>
          <p:cNvSpPr txBox="1"/>
          <p:nvPr/>
        </p:nvSpPr>
        <p:spPr>
          <a:xfrm>
            <a:off x="2481943" y="5940081"/>
            <a:ext cx="6847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A divine order for spiritual warfare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A4CFDF15-9FC7-9609-CC85-8CE5A0FECB6A}"/>
              </a:ext>
            </a:extLst>
          </p:cNvPr>
          <p:cNvSpPr/>
          <p:nvPr/>
        </p:nvSpPr>
        <p:spPr>
          <a:xfrm>
            <a:off x="5234473" y="1562291"/>
            <a:ext cx="978408" cy="484632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847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3167" y="5390125"/>
            <a:ext cx="8033658" cy="1143000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Put on and keep on the whole armor of God  </a:t>
            </a:r>
          </a:p>
          <a:p>
            <a:pPr algn="ctr"/>
            <a:r>
              <a:rPr lang="en-US" sz="2400" dirty="0"/>
              <a:t>HERE AND NOW!</a:t>
            </a:r>
          </a:p>
        </p:txBody>
      </p:sp>
      <p:pic>
        <p:nvPicPr>
          <p:cNvPr id="5" name="Picture 4" descr="A video game cover with a couple of people in armor&#10;&#10;AI-generated content may be incorrect.">
            <a:extLst>
              <a:ext uri="{FF2B5EF4-FFF2-40B4-BE49-F238E27FC236}">
                <a16:creationId xmlns:a16="http://schemas.microsoft.com/office/drawing/2014/main" id="{248B889B-8533-24F8-5FF8-C30A00F64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88"/>
          <a:stretch/>
        </p:blipFill>
        <p:spPr>
          <a:xfrm>
            <a:off x="4183071" y="821092"/>
            <a:ext cx="4330841" cy="4369897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53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1A0EE9-7762-9408-5CA4-12C73EDFDA21}"/>
              </a:ext>
            </a:extLst>
          </p:cNvPr>
          <p:cNvSpPr txBox="1"/>
          <p:nvPr/>
        </p:nvSpPr>
        <p:spPr>
          <a:xfrm>
            <a:off x="3604727" y="224185"/>
            <a:ext cx="56730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Rightly Dividing (RD) Bible</a:t>
            </a:r>
            <a:r>
              <a:rPr lang="en-US" sz="2400" dirty="0"/>
              <a:t> (test)</a:t>
            </a:r>
          </a:p>
        </p:txBody>
      </p:sp>
    </p:spTree>
    <p:extLst>
      <p:ext uri="{BB962C8B-B14F-4D97-AF65-F5344CB8AC3E}">
        <p14:creationId xmlns:p14="http://schemas.microsoft.com/office/powerpoint/2010/main" val="23597137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40990</TotalTime>
  <Words>826</Words>
  <Application>Microsoft Office PowerPoint</Application>
  <PresentationFormat>Widescreen</PresentationFormat>
  <Paragraphs>320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William Heath</cp:lastModifiedBy>
  <cp:revision>1446</cp:revision>
  <cp:lastPrinted>2026-08-23T01:03:13Z</cp:lastPrinted>
  <dcterms:created xsi:type="dcterms:W3CDTF">2013-07-15T20:26:40Z</dcterms:created>
  <dcterms:modified xsi:type="dcterms:W3CDTF">2026-08-23T12:03:18Z</dcterms:modified>
</cp:coreProperties>
</file>