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10"/>
  </p:notesMasterIdLst>
  <p:sldIdLst>
    <p:sldId id="372" r:id="rId5"/>
    <p:sldId id="389" r:id="rId6"/>
    <p:sldId id="388" r:id="rId7"/>
    <p:sldId id="387" r:id="rId8"/>
    <p:sldId id="380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85BF52-3046-2463-5A42-3056237DDF1B}" name="Bill Heath" initials="BH" userId="e5502471a9019b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9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480" y="0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009" y="3417931"/>
            <a:ext cx="7512459" cy="2797035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746992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480" y="6746992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6/7/2025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425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873E6-8AF2-DA17-17D6-215E9911C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DE250D-A825-CDBF-6B26-E5B4E464C8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79970D-837C-2142-2503-FC1CDA17F8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AD346-063D-FBC4-A31D-CA7A965D9B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9991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6/7/2025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6/7/2025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81551" y="20144"/>
            <a:ext cx="3304674" cy="1286329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Straight &amp; Balanced</a:t>
            </a:r>
          </a:p>
          <a:p>
            <a:r>
              <a:rPr lang="en-US" sz="1800" dirty="0"/>
              <a:t>(Luke 3:4-6)</a:t>
            </a:r>
            <a:endParaRPr lang="en-US" sz="1800" dirty="0">
              <a:highlight>
                <a:srgbClr val="FFFF00"/>
              </a:highlight>
            </a:endParaRPr>
          </a:p>
          <a:p>
            <a:r>
              <a:rPr lang="en-US" sz="2000" b="1" dirty="0"/>
              <a:t>Expository Teaching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160" y="1411706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2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3" y="4145808"/>
            <a:ext cx="29004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849868" y="4141028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 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" name="Subtitle 3">
            <a:extLst>
              <a:ext uri="{FF2B5EF4-FFF2-40B4-BE49-F238E27FC236}">
                <a16:creationId xmlns:a16="http://schemas.microsoft.com/office/drawing/2014/main" id="{CCFAF4BD-4E37-ECB8-7E44-870A99D6C19C}"/>
              </a:ext>
            </a:extLst>
          </p:cNvPr>
          <p:cNvSpPr txBox="1">
            <a:spLocks/>
          </p:cNvSpPr>
          <p:nvPr/>
        </p:nvSpPr>
        <p:spPr>
          <a:xfrm>
            <a:off x="3259635" y="1389864"/>
            <a:ext cx="6183086" cy="518720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/>
          </a:p>
          <a:p>
            <a:r>
              <a:rPr lang="en-US" sz="3200" dirty="0"/>
              <a:t>God’s Design for Women series</a:t>
            </a:r>
          </a:p>
          <a:p>
            <a:endParaRPr lang="en-US" sz="1400" dirty="0"/>
          </a:p>
          <a:p>
            <a:r>
              <a:rPr lang="en-US" sz="3600" dirty="0"/>
              <a:t>The Beautiful, Obedient Lady (Esther) </a:t>
            </a:r>
          </a:p>
          <a:p>
            <a:r>
              <a:rPr lang="en-US" sz="1800" dirty="0"/>
              <a:t>(type of Israel, past-present-future)</a:t>
            </a:r>
          </a:p>
          <a:p>
            <a:endParaRPr lang="en-US" sz="1050" dirty="0"/>
          </a:p>
          <a:p>
            <a:pPr algn="l"/>
            <a:r>
              <a:rPr lang="en-US" sz="1600" dirty="0"/>
              <a:t>1</a:t>
            </a:r>
            <a:r>
              <a:rPr lang="en-US" sz="1600" baseline="30000" dirty="0"/>
              <a:t>st</a:t>
            </a:r>
            <a:r>
              <a:rPr lang="en-US" sz="1600" dirty="0"/>
              <a:t>:  Psalm 68,  Victory Parade for the Ark (2 Sam 6-7, 1 Chr 13-16)</a:t>
            </a:r>
          </a:p>
          <a:p>
            <a:pPr algn="l"/>
            <a:r>
              <a:rPr lang="en-US" sz="1600" dirty="0"/>
              <a:t>2</a:t>
            </a:r>
            <a:r>
              <a:rPr lang="en-US" sz="1600" baseline="30000" dirty="0"/>
              <a:t>nd</a:t>
            </a:r>
            <a:r>
              <a:rPr lang="en-US" sz="1600" dirty="0"/>
              <a:t>:  How to Keep on the Armor of God (Ephesians; sit, walk, and stand)</a:t>
            </a:r>
          </a:p>
          <a:p>
            <a:pPr algn="l"/>
            <a:r>
              <a:rPr lang="en-US" sz="1600" dirty="0"/>
              <a:t>3</a:t>
            </a:r>
            <a:r>
              <a:rPr lang="en-US" sz="1600" baseline="30000" dirty="0"/>
              <a:t>rd</a:t>
            </a:r>
            <a:r>
              <a:rPr lang="en-US" sz="1600" dirty="0"/>
              <a:t>:  The Elect Lady, an example for all Christian Women (2 John)</a:t>
            </a:r>
          </a:p>
          <a:p>
            <a:pPr algn="l"/>
            <a:r>
              <a:rPr lang="en-US" sz="1600" dirty="0"/>
              <a:t>4</a:t>
            </a:r>
            <a:r>
              <a:rPr lang="en-US" sz="1600" baseline="30000" dirty="0"/>
              <a:t>th</a:t>
            </a:r>
            <a:r>
              <a:rPr lang="en-US" sz="1600" dirty="0"/>
              <a:t>:  The Kind, Virtuous Lady (Ruth)</a:t>
            </a:r>
          </a:p>
          <a:p>
            <a:pPr algn="l"/>
            <a:r>
              <a:rPr lang="en-US" sz="1600" dirty="0"/>
              <a:t>5</a:t>
            </a:r>
            <a:r>
              <a:rPr lang="en-US" sz="1600" baseline="30000" dirty="0"/>
              <a:t>th</a:t>
            </a:r>
            <a:r>
              <a:rPr lang="en-US" sz="1600" dirty="0"/>
              <a:t>:  The Beautiful, Obedient Lady (Esther)</a:t>
            </a:r>
          </a:p>
          <a:p>
            <a:pPr algn="l"/>
            <a:r>
              <a:rPr lang="en-US" sz="1600" dirty="0"/>
              <a:t>6</a:t>
            </a:r>
            <a:r>
              <a:rPr lang="en-US" sz="1600" baseline="30000" dirty="0"/>
              <a:t>th</a:t>
            </a:r>
            <a:r>
              <a:rPr lang="en-US" sz="1600" dirty="0"/>
              <a:t>:  The Model New Testament Husband and Wife (Acts 18:1-3,  24-28)</a:t>
            </a:r>
          </a:p>
          <a:p>
            <a:pPr algn="l"/>
            <a:r>
              <a:rPr lang="en-US" sz="1600" dirty="0"/>
              <a:t>7</a:t>
            </a:r>
            <a:r>
              <a:rPr lang="en-US" sz="1600" baseline="30000" dirty="0"/>
              <a:t>th</a:t>
            </a:r>
            <a:r>
              <a:rPr lang="en-US" sz="1600" dirty="0"/>
              <a:t>:   </a:t>
            </a:r>
          </a:p>
          <a:p>
            <a:endParaRPr lang="en-US" sz="12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ED4D35-0A64-C74A-376D-4AD69E51AFCE}"/>
              </a:ext>
            </a:extLst>
          </p:cNvPr>
          <p:cNvSpPr txBox="1"/>
          <p:nvPr/>
        </p:nvSpPr>
        <p:spPr>
          <a:xfrm>
            <a:off x="40640" y="-20636"/>
            <a:ext cx="12151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Fellowship Church,  June 1 &amp; 8, 2025                                                      		                           B Heath</a:t>
            </a:r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9CBC25-0784-4D9D-E73F-DF9741ED67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6586" y="0"/>
            <a:ext cx="875882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0197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D6BAA8-1C56-1E7E-D4F9-D2191605E2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9EA3FA5-EA19-BCD5-BA32-9A3E01888D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458434"/>
              </p:ext>
            </p:extLst>
          </p:nvPr>
        </p:nvGraphicFramePr>
        <p:xfrm>
          <a:off x="0" y="3278041"/>
          <a:ext cx="12192001" cy="2839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760259">
                  <a:extLst>
                    <a:ext uri="{9D8B030D-6E8A-4147-A177-3AD203B41FA5}">
                      <a16:colId xmlns:a16="http://schemas.microsoft.com/office/drawing/2014/main" val="2293479586"/>
                    </a:ext>
                  </a:extLst>
                </a:gridCol>
                <a:gridCol w="4503484">
                  <a:extLst>
                    <a:ext uri="{9D8B030D-6E8A-4147-A177-3AD203B41FA5}">
                      <a16:colId xmlns:a16="http://schemas.microsoft.com/office/drawing/2014/main" val="1074821787"/>
                    </a:ext>
                  </a:extLst>
                </a:gridCol>
                <a:gridCol w="2928258">
                  <a:extLst>
                    <a:ext uri="{9D8B030D-6E8A-4147-A177-3AD203B41FA5}">
                      <a16:colId xmlns:a16="http://schemas.microsoft.com/office/drawing/2014/main" val="34199262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Compare Ruth  (gentile) and Esther (Jew)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Prophetic Timing in the Plan and Purpose of God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280864"/>
                  </a:ext>
                </a:extLst>
              </a:tr>
              <a:tr h="358574">
                <a:tc>
                  <a:txBody>
                    <a:bodyPr/>
                    <a:lstStyle/>
                    <a:p>
                      <a:r>
                        <a:rPr lang="en-US" dirty="0"/>
                        <a:t>1.  Listened to an older family member  </a:t>
                      </a:r>
                    </a:p>
                    <a:p>
                      <a:r>
                        <a:rPr lang="en-US" dirty="0"/>
                        <a:t>  Ruth – Naomi (mother-in-law) grafted (Ro 11)</a:t>
                      </a:r>
                    </a:p>
                    <a:p>
                      <a:r>
                        <a:rPr lang="en-US" dirty="0"/>
                        <a:t>  Esther – Mordecai (1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cousin)  natural (Ro 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1.  Both Ruth &amp; Esther - trials, not temptations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/>
                        <a:t>     Ruth –  Spiritual Israel - in Christ Jesus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/>
                        <a:t>     Esther –  Physical Israel - in David’s 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pPr marL="0" indent="0">
                        <a:buNone/>
                      </a:pPr>
                      <a:r>
                        <a:rPr lang="en-US" dirty="0"/>
                        <a:t>Rapture to Christ (1-2 Thes)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/>
                        <a:t>Return of Christ (Rev 6-20)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3955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3</a:t>
                      </a:r>
                      <a:r>
                        <a:rPr lang="en-US" baseline="30000" dirty="0"/>
                        <a:t>rd</a:t>
                      </a:r>
                      <a:r>
                        <a:rPr lang="en-US" dirty="0"/>
                        <a:t>/12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in a series of 3 from 12 historical books.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/>
                        <a:t>Joshua-Judges-Ruth  &gt; victory-defeat-sovereignty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/>
                        <a:t>Ezra-Nehemiah-Esther &gt; Word-work-providence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 startAt="2"/>
                      </a:pPr>
                      <a:r>
                        <a:rPr lang="en-US" dirty="0"/>
                        <a:t>God’s Husband-wife marriage plan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/>
                        <a:t>     Ruth – Christ’s bride, the Church (Eph 5)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/>
                        <a:t>     Esther – God’s wife, Israel (Hosea 2:19)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Mystery of the Church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/>
                        <a:t>Church age (Revelation 2-3)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/>
                        <a:t>Tribulation (Matthew 24-25)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5021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indent="-342900">
                        <a:buAutoNum type="arabicPeriod" startAt="3"/>
                      </a:pPr>
                      <a:r>
                        <a:rPr lang="en-US" dirty="0"/>
                        <a:t>Boaz – Jesus the kinsman redeemer – Church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/>
                        <a:t>     Mordecai w/enemy Haman – Israel (Obadiah)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 startAt="3"/>
                      </a:pPr>
                      <a:r>
                        <a:rPr lang="en-US" dirty="0"/>
                        <a:t>Ruth - Sovereignty of God (Romans 9-11)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/>
                        <a:t>     Esther - Providence of God (Romans 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Rapture – times &amp; seasons</a:t>
                      </a:r>
                    </a:p>
                    <a:p>
                      <a:r>
                        <a:rPr lang="en-US" dirty="0"/>
                        <a:t>Return - day and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913871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150336B-EF07-ED69-3BAF-458065C6E5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273783"/>
              </p:ext>
            </p:extLst>
          </p:nvPr>
        </p:nvGraphicFramePr>
        <p:xfrm>
          <a:off x="0" y="457203"/>
          <a:ext cx="12192000" cy="26517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951029">
                  <a:extLst>
                    <a:ext uri="{9D8B030D-6E8A-4147-A177-3AD203B41FA5}">
                      <a16:colId xmlns:a16="http://schemas.microsoft.com/office/drawing/2014/main" val="2293479586"/>
                    </a:ext>
                  </a:extLst>
                </a:gridCol>
                <a:gridCol w="1240971">
                  <a:extLst>
                    <a:ext uri="{9D8B030D-6E8A-4147-A177-3AD203B41FA5}">
                      <a16:colId xmlns:a16="http://schemas.microsoft.com/office/drawing/2014/main" val="1688470494"/>
                    </a:ext>
                  </a:extLst>
                </a:gridCol>
              </a:tblGrid>
              <a:tr h="3565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Timeline for the Book of Esther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280864"/>
                  </a:ext>
                </a:extLst>
              </a:tr>
              <a:tr h="34288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b="1" dirty="0"/>
                        <a:t>King Nebuchadnezzar</a:t>
                      </a:r>
                      <a:r>
                        <a:rPr lang="en-US" dirty="0"/>
                        <a:t>:  2</a:t>
                      </a:r>
                      <a:r>
                        <a:rPr lang="en-US" baseline="30000" dirty="0"/>
                        <a:t>nd</a:t>
                      </a:r>
                      <a:r>
                        <a:rPr lang="en-US" dirty="0"/>
                        <a:t> exile, Esther’s parents taken from Jerusalem to Babylon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     (Esther 2:6, 2 Kings 24:10-17)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597 BC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395559"/>
                  </a:ext>
                </a:extLst>
              </a:tr>
              <a:tr h="60004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2.  </a:t>
                      </a:r>
                      <a:r>
                        <a:rPr lang="en-US" b="1" dirty="0"/>
                        <a:t>King</a:t>
                      </a:r>
                      <a:r>
                        <a:rPr lang="en-US" dirty="0"/>
                        <a:t> </a:t>
                      </a:r>
                      <a:r>
                        <a:rPr lang="en-US" b="1" dirty="0"/>
                        <a:t>Cyrus: </a:t>
                      </a:r>
                      <a:r>
                        <a:rPr lang="en-US" dirty="0"/>
                        <a:t> 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return to Israel after 70 yrs captivity (Isaiah 44:28-45:13, named Cyrus 120 years before his birth.   Jeremiah 25:1-12, 29:10-14 prophecy of 70 years captivity.  Daniel 9:2 understands Jeremiah.  Ezra 1:1-4)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538 BC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502129"/>
                  </a:ext>
                </a:extLst>
              </a:tr>
              <a:tr h="600046">
                <a:tc>
                  <a:txBody>
                    <a:bodyPr/>
                    <a:lstStyle/>
                    <a:p>
                      <a:pPr marL="342900" indent="-342900">
                        <a:buAutoNum type="arabicPeriod" startAt="3"/>
                      </a:pPr>
                      <a:r>
                        <a:rPr lang="en-US" b="1" dirty="0"/>
                        <a:t>King Xerxes:  </a:t>
                      </a:r>
                      <a:r>
                        <a:rPr lang="en-US" b="0" dirty="0"/>
                        <a:t>Grandson of King Cyrus.  Married Esther as queen.  Mordecai is the wise  1</a:t>
                      </a:r>
                      <a:r>
                        <a:rPr lang="en-US" b="0" baseline="30000" dirty="0"/>
                        <a:t>st</a:t>
                      </a:r>
                      <a:r>
                        <a:rPr lang="en-US" b="0" dirty="0"/>
                        <a:t> cousin of Esther.  Haman, the hater of Jews.  The Jewish holiday of Purim is celebrated annually for 2 days every March.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479 BC</a:t>
                      </a:r>
                    </a:p>
                    <a:p>
                      <a:r>
                        <a:rPr lang="en-US" dirty="0"/>
                        <a:t>(486-465)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913871"/>
                  </a:ext>
                </a:extLst>
              </a:tr>
              <a:tr h="275683">
                <a:tc>
                  <a:txBody>
                    <a:bodyPr/>
                    <a:lstStyle/>
                    <a:p>
                      <a:pPr marL="342900" indent="-342900">
                        <a:buAutoNum type="arabicPeriod" startAt="4"/>
                      </a:pPr>
                      <a:r>
                        <a:rPr lang="en-US" b="1" dirty="0"/>
                        <a:t>Nehemiah:  </a:t>
                      </a:r>
                      <a:r>
                        <a:rPr lang="en-US" dirty="0"/>
                        <a:t>3</a:t>
                      </a:r>
                      <a:r>
                        <a:rPr lang="en-US" baseline="30000" dirty="0"/>
                        <a:t>rd</a:t>
                      </a:r>
                      <a:r>
                        <a:rPr lang="en-US" dirty="0"/>
                        <a:t> return to Israel to rebuild the walls and gates of Jerusalem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445 BC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538737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C34DAEC-3143-4540-8FEF-0D99EAE4A13E}"/>
              </a:ext>
            </a:extLst>
          </p:cNvPr>
          <p:cNvSpPr txBox="1"/>
          <p:nvPr/>
        </p:nvSpPr>
        <p:spPr>
          <a:xfrm>
            <a:off x="4158344" y="-49907"/>
            <a:ext cx="4567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Anaylsis</a:t>
            </a:r>
            <a:r>
              <a:rPr lang="en-US" sz="2400" b="1" dirty="0"/>
              <a:t> of the Book of Esther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E945CC-2DC5-F0EF-AB22-6F8FD9FAF353}"/>
              </a:ext>
            </a:extLst>
          </p:cNvPr>
          <p:cNvSpPr txBox="1"/>
          <p:nvPr/>
        </p:nvSpPr>
        <p:spPr>
          <a:xfrm>
            <a:off x="0" y="6183077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Four women in the Genealogy of Jesus in Matthew 1:3-6:  “of Tamar,”  “of Rahab,”  “Ruth,”  “her of Urias”  (1 Ki 15:5, 2 Chr 17:3)</a:t>
            </a:r>
          </a:p>
          <a:p>
            <a:r>
              <a:rPr lang="en-US" dirty="0"/>
              <a:t>Old Testament:  Matthew 5-7, 19:1-9  “hardness of heart”,  Acts 17:30  “times of ignorance”, Ro 15:4  “written for our learning”</a:t>
            </a:r>
          </a:p>
        </p:txBody>
      </p:sp>
    </p:spTree>
    <p:extLst>
      <p:ext uri="{BB962C8B-B14F-4D97-AF65-F5344CB8AC3E}">
        <p14:creationId xmlns:p14="http://schemas.microsoft.com/office/powerpoint/2010/main" val="727817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7F0B2631-A07E-08B3-CB30-CFD3683B52FE}"/>
              </a:ext>
            </a:extLst>
          </p:cNvPr>
          <p:cNvSpPr txBox="1">
            <a:spLocks/>
          </p:cNvSpPr>
          <p:nvPr/>
        </p:nvSpPr>
        <p:spPr>
          <a:xfrm>
            <a:off x="-48986" y="-49805"/>
            <a:ext cx="3913415" cy="688563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400" b="1" dirty="0">
                <a:latin typeface="+mn-lt"/>
              </a:rPr>
              <a:t>Ephesians 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1-3 SIT, 4:1-6:9  WALK</a:t>
            </a:r>
          </a:p>
          <a:p>
            <a:pPr>
              <a:lnSpc>
                <a:spcPct val="100000"/>
              </a:lnSpc>
            </a:pPr>
            <a:endParaRPr lang="en-US" sz="12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b="1" dirty="0">
                <a:latin typeface="+mn-lt"/>
              </a:rPr>
              <a:t>6:10-20  STAND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Be</a:t>
            </a:r>
            <a:r>
              <a:rPr lang="en-US" sz="2000" b="1" dirty="0">
                <a:latin typeface="+mn-lt"/>
              </a:rPr>
              <a:t> STRONG in the Lord,</a:t>
            </a:r>
          </a:p>
          <a:p>
            <a:pPr>
              <a:lnSpc>
                <a:spcPct val="100000"/>
              </a:lnSpc>
            </a:pPr>
            <a:r>
              <a:rPr lang="en-US" sz="2000" b="1" u="sng" dirty="0">
                <a:latin typeface="+mn-lt"/>
              </a:rPr>
              <a:t>STAND</a:t>
            </a:r>
            <a:r>
              <a:rPr lang="en-US" sz="2000" u="sng" dirty="0">
                <a:latin typeface="+mn-lt"/>
              </a:rPr>
              <a:t> against 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the wiles of the devil (6:11)</a:t>
            </a:r>
          </a:p>
          <a:p>
            <a:pPr>
              <a:lnSpc>
                <a:spcPct val="100000"/>
              </a:lnSpc>
            </a:pPr>
            <a:r>
              <a:rPr lang="en-US" sz="2000" b="1" u="sng" dirty="0" err="1">
                <a:latin typeface="+mn-lt"/>
              </a:rPr>
              <a:t>withSTAND</a:t>
            </a:r>
            <a:r>
              <a:rPr lang="en-US" sz="2000" dirty="0">
                <a:latin typeface="+mn-lt"/>
              </a:rPr>
              <a:t> in the evil day (6:13a) 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having done all, to </a:t>
            </a:r>
            <a:r>
              <a:rPr lang="en-US" sz="2000" b="1" u="sng" dirty="0">
                <a:latin typeface="+mn-lt"/>
              </a:rPr>
              <a:t>STAND</a:t>
            </a:r>
            <a:r>
              <a:rPr lang="en-US" sz="2000" dirty="0">
                <a:latin typeface="+mn-lt"/>
              </a:rPr>
              <a:t> (6:13b)</a:t>
            </a:r>
          </a:p>
          <a:p>
            <a:pPr>
              <a:lnSpc>
                <a:spcPct val="100000"/>
              </a:lnSpc>
            </a:pPr>
            <a:r>
              <a:rPr lang="en-US" sz="2000" b="1" u="sng" dirty="0">
                <a:latin typeface="+mn-lt"/>
              </a:rPr>
              <a:t>STAND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therefore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(6:14a)</a:t>
            </a:r>
          </a:p>
          <a:p>
            <a:pPr>
              <a:lnSpc>
                <a:spcPct val="100000"/>
              </a:lnSpc>
            </a:pPr>
            <a:endParaRPr lang="en-US" sz="1200" dirty="0">
              <a:latin typeface="+mn-lt"/>
            </a:endParaRPr>
          </a:p>
          <a:p>
            <a:pPr algn="ctr">
              <a:lnSpc>
                <a:spcPct val="100000"/>
              </a:lnSpc>
            </a:pPr>
            <a:r>
              <a:rPr lang="en-US" sz="2000" b="1" u="sng" dirty="0">
                <a:latin typeface="+mn-lt"/>
              </a:rPr>
              <a:t>Armor of God  (6:14b-17)</a:t>
            </a:r>
          </a:p>
          <a:p>
            <a:pPr algn="ctr">
              <a:lnSpc>
                <a:spcPct val="100000"/>
              </a:lnSpc>
            </a:pPr>
            <a:endParaRPr lang="en-US" sz="900" b="1" u="sng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b="1" dirty="0">
                <a:latin typeface="+mn-lt"/>
              </a:rPr>
              <a:t>1</a:t>
            </a:r>
            <a:r>
              <a:rPr lang="en-US" sz="2000" b="1" baseline="30000" dirty="0">
                <a:latin typeface="+mn-lt"/>
              </a:rPr>
              <a:t>st</a:t>
            </a:r>
            <a:r>
              <a:rPr lang="en-US" sz="2000" b="1" dirty="0">
                <a:latin typeface="+mn-lt"/>
              </a:rPr>
              <a:t> Loins – Truth</a:t>
            </a:r>
          </a:p>
          <a:p>
            <a:pPr>
              <a:lnSpc>
                <a:spcPct val="100000"/>
              </a:lnSpc>
            </a:pPr>
            <a:endParaRPr lang="en-US" sz="9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2</a:t>
            </a:r>
            <a:r>
              <a:rPr lang="en-US" sz="2000" baseline="30000" dirty="0">
                <a:latin typeface="+mn-lt"/>
              </a:rPr>
              <a:t>nd </a:t>
            </a:r>
            <a:r>
              <a:rPr lang="en-US" sz="2000" dirty="0">
                <a:latin typeface="+mn-lt"/>
              </a:rPr>
              <a:t>Breastplate – Righteousness</a:t>
            </a:r>
          </a:p>
          <a:p>
            <a:pPr>
              <a:lnSpc>
                <a:spcPct val="100000"/>
              </a:lnSpc>
            </a:pPr>
            <a:endParaRPr lang="en-US" sz="9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3</a:t>
            </a:r>
            <a:r>
              <a:rPr lang="en-US" sz="2000" baseline="30000" dirty="0">
                <a:latin typeface="+mn-lt"/>
              </a:rPr>
              <a:t>rd</a:t>
            </a:r>
            <a:r>
              <a:rPr lang="en-US" sz="2000" dirty="0">
                <a:latin typeface="+mn-lt"/>
              </a:rPr>
              <a:t> Feet – Gospel of Peace</a:t>
            </a:r>
          </a:p>
          <a:p>
            <a:pPr>
              <a:lnSpc>
                <a:spcPct val="100000"/>
              </a:lnSpc>
            </a:pPr>
            <a:endParaRPr lang="en-US" sz="9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4</a:t>
            </a:r>
            <a:r>
              <a:rPr lang="en-US" sz="2000" baseline="30000" dirty="0">
                <a:latin typeface="+mn-lt"/>
              </a:rPr>
              <a:t>th</a:t>
            </a:r>
            <a:r>
              <a:rPr lang="en-US" sz="2000" dirty="0">
                <a:latin typeface="+mn-lt"/>
              </a:rPr>
              <a:t> Shield – of Faith</a:t>
            </a:r>
          </a:p>
          <a:p>
            <a:pPr>
              <a:lnSpc>
                <a:spcPct val="100000"/>
              </a:lnSpc>
            </a:pPr>
            <a:endParaRPr lang="en-US" sz="9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5</a:t>
            </a:r>
            <a:r>
              <a:rPr lang="en-US" sz="2000" baseline="30000" dirty="0">
                <a:latin typeface="+mn-lt"/>
              </a:rPr>
              <a:t>th</a:t>
            </a:r>
            <a:r>
              <a:rPr lang="en-US" sz="2000" dirty="0">
                <a:latin typeface="+mn-lt"/>
              </a:rPr>
              <a:t> Helmet – Salvation</a:t>
            </a:r>
          </a:p>
          <a:p>
            <a:pPr>
              <a:lnSpc>
                <a:spcPct val="100000"/>
              </a:lnSpc>
            </a:pPr>
            <a:endParaRPr lang="en-US" sz="9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6</a:t>
            </a:r>
            <a:r>
              <a:rPr lang="en-US" sz="2000" baseline="30000" dirty="0">
                <a:latin typeface="+mn-lt"/>
              </a:rPr>
              <a:t>th</a:t>
            </a:r>
            <a:r>
              <a:rPr lang="en-US" sz="2000" dirty="0">
                <a:latin typeface="+mn-lt"/>
              </a:rPr>
              <a:t> Sword –  Word of God</a:t>
            </a:r>
          </a:p>
          <a:p>
            <a:pPr>
              <a:lnSpc>
                <a:spcPct val="100000"/>
              </a:lnSpc>
            </a:pPr>
            <a:endParaRPr lang="en-US" sz="10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b="1" dirty="0">
                <a:latin typeface="+mn-lt"/>
              </a:rPr>
              <a:t>7</a:t>
            </a:r>
            <a:r>
              <a:rPr lang="en-US" sz="2000" b="1" baseline="30000" dirty="0">
                <a:latin typeface="+mn-lt"/>
              </a:rPr>
              <a:t>th</a:t>
            </a:r>
            <a:r>
              <a:rPr lang="en-US" sz="2000" b="1" dirty="0">
                <a:latin typeface="+mn-lt"/>
              </a:rPr>
              <a:t> Prayer (6:18-20)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01309BA-6650-0F52-CA90-7DA90BE9950F}"/>
              </a:ext>
            </a:extLst>
          </p:cNvPr>
          <p:cNvSpPr txBox="1">
            <a:spLocks/>
          </p:cNvSpPr>
          <p:nvPr/>
        </p:nvSpPr>
        <p:spPr>
          <a:xfrm>
            <a:off x="6270834" y="-27636"/>
            <a:ext cx="5958272" cy="688563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sz="2900" b="1" dirty="0">
                <a:latin typeface="+mn-lt"/>
              </a:rPr>
              <a:t>The Beautiful, Obedient Lady (Esther)</a:t>
            </a:r>
          </a:p>
          <a:p>
            <a:pPr algn="ctr">
              <a:lnSpc>
                <a:spcPct val="100000"/>
              </a:lnSpc>
            </a:pPr>
            <a:r>
              <a:rPr lang="en-US" sz="2200" b="1" dirty="0">
                <a:latin typeface="+mn-lt"/>
              </a:rPr>
              <a:t>Tragedy (1-5) and Triumph (6-10) for the Jews</a:t>
            </a:r>
          </a:p>
          <a:p>
            <a:pPr algn="ctr">
              <a:lnSpc>
                <a:spcPct val="100000"/>
              </a:lnSpc>
            </a:pPr>
            <a:endParaRPr lang="en-US" sz="1200" dirty="0">
              <a:latin typeface="+mn-lt"/>
            </a:endParaRPr>
          </a:p>
          <a:p>
            <a:pPr algn="ctr">
              <a:lnSpc>
                <a:spcPct val="100000"/>
              </a:lnSpc>
            </a:pPr>
            <a:r>
              <a:rPr lang="en-US" sz="2100" dirty="0">
                <a:latin typeface="+mn-lt"/>
              </a:rPr>
              <a:t>Time:  479 BC  Place: Susa - capital of Persia </a:t>
            </a:r>
          </a:p>
          <a:p>
            <a:pPr algn="ctr">
              <a:lnSpc>
                <a:spcPct val="100000"/>
              </a:lnSpc>
            </a:pPr>
            <a:endParaRPr lang="en-US" sz="12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500" b="1" dirty="0">
                <a:latin typeface="+mn-lt"/>
              </a:rPr>
              <a:t>Like Ruth:  </a:t>
            </a:r>
            <a:r>
              <a:rPr lang="en-US" sz="2500" dirty="0">
                <a:latin typeface="+mn-lt"/>
              </a:rPr>
              <a:t>Trial &amp; family (not sin or trespass) 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latin typeface="+mn-lt"/>
              </a:rPr>
              <a:t>      </a:t>
            </a: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200" b="1" dirty="0">
                <a:latin typeface="+mn-lt"/>
              </a:rPr>
              <a:t>2:10, 20 </a:t>
            </a:r>
            <a:r>
              <a:rPr lang="en-US" sz="2400" dirty="0"/>
              <a:t> </a:t>
            </a:r>
            <a:r>
              <a:rPr lang="en-US" sz="2200" dirty="0">
                <a:latin typeface="+mn-lt"/>
              </a:rPr>
              <a:t>Mordecai tells Esther not to reveal her race </a:t>
            </a: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200" b="1" dirty="0">
                <a:latin typeface="+mn-lt"/>
              </a:rPr>
              <a:t>2:21-23  </a:t>
            </a:r>
            <a:r>
              <a:rPr lang="en-US" sz="2200" dirty="0">
                <a:latin typeface="+mn-lt"/>
              </a:rPr>
              <a:t>Mordecai and Esther save King Xerxes</a:t>
            </a: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200" b="1" dirty="0">
                <a:latin typeface="+mn-lt"/>
              </a:rPr>
              <a:t>3:5-6  </a:t>
            </a:r>
            <a:r>
              <a:rPr lang="en-US" sz="2200" dirty="0">
                <a:latin typeface="+mn-lt"/>
              </a:rPr>
              <a:t>Haman hates Mordecai because he did not bow and plans to kill all the Jews in the Persian Empire</a:t>
            </a: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200" b="1" dirty="0">
                <a:latin typeface="+mn-lt"/>
              </a:rPr>
              <a:t>4:14  </a:t>
            </a:r>
            <a:r>
              <a:rPr lang="en-US" sz="2200" dirty="0">
                <a:latin typeface="+mn-lt"/>
              </a:rPr>
              <a:t>Mordecai tells Esther she needs to risk her life for the Jews, or somebody else will do the same</a:t>
            </a: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200" b="1" dirty="0">
                <a:latin typeface="+mn-lt"/>
              </a:rPr>
              <a:t>4:15-17  </a:t>
            </a:r>
            <a:r>
              <a:rPr lang="en-US" sz="2200" dirty="0">
                <a:latin typeface="+mn-lt"/>
              </a:rPr>
              <a:t>Esther tells Mordecai to tell the Jews to fast without food or water for 3 days and 3 nights</a:t>
            </a: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200" b="1" dirty="0">
                <a:latin typeface="+mn-lt"/>
              </a:rPr>
              <a:t>6:1-3  </a:t>
            </a:r>
            <a:r>
              <a:rPr lang="en-US" sz="2200" dirty="0">
                <a:latin typeface="+mn-lt"/>
              </a:rPr>
              <a:t>King Xerxes could not sleep</a:t>
            </a:r>
          </a:p>
          <a:p>
            <a:pPr>
              <a:lnSpc>
                <a:spcPct val="100000"/>
              </a:lnSpc>
            </a:pPr>
            <a:r>
              <a:rPr lang="en-US" sz="2200" b="1" dirty="0">
                <a:latin typeface="+mn-lt"/>
              </a:rPr>
              <a:t>6:10-11  </a:t>
            </a:r>
            <a:r>
              <a:rPr lang="en-US" sz="2200" dirty="0">
                <a:latin typeface="+mn-lt"/>
              </a:rPr>
              <a:t>Mordecai is exalted by King Xerxes</a:t>
            </a: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200" b="1" dirty="0">
                <a:latin typeface="+mn-lt"/>
              </a:rPr>
              <a:t>Lessons:  </a:t>
            </a:r>
            <a:r>
              <a:rPr lang="en-US" sz="2200" dirty="0">
                <a:latin typeface="+mn-lt"/>
              </a:rPr>
              <a:t>Identify with your family, physical &amp; spiritual.      </a:t>
            </a:r>
          </a:p>
          <a:p>
            <a:pPr>
              <a:lnSpc>
                <a:spcPct val="100000"/>
              </a:lnSpc>
            </a:pPr>
            <a:r>
              <a:rPr lang="en-US" sz="2200" dirty="0">
                <a:latin typeface="+mn-lt"/>
              </a:rPr>
              <a:t>To understand the providence of God over the Jews.    </a:t>
            </a:r>
          </a:p>
        </p:txBody>
      </p:sp>
      <p:pic>
        <p:nvPicPr>
          <p:cNvPr id="6" name="Picture 5" descr="A video game cover with a couple of people in armor&#10;&#10;AI-generated content may be incorrect.">
            <a:extLst>
              <a:ext uri="{FF2B5EF4-FFF2-40B4-BE49-F238E27FC236}">
                <a16:creationId xmlns:a16="http://schemas.microsoft.com/office/drawing/2014/main" id="{7F5DF50C-72B9-5CF5-B1AF-F95EEDFBBF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088"/>
          <a:stretch/>
        </p:blipFill>
        <p:spPr>
          <a:xfrm>
            <a:off x="3886435" y="-49805"/>
            <a:ext cx="2347293" cy="2368461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53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AAADD8A-84B1-8436-178B-4DC690D1A60B}"/>
              </a:ext>
            </a:extLst>
          </p:cNvPr>
          <p:cNvSpPr txBox="1"/>
          <p:nvPr/>
        </p:nvSpPr>
        <p:spPr>
          <a:xfrm>
            <a:off x="3834229" y="2388115"/>
            <a:ext cx="2399499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Same armor and different roles </a:t>
            </a:r>
          </a:p>
          <a:p>
            <a:pPr algn="ctr"/>
            <a:r>
              <a:rPr lang="en-US" sz="2400" dirty="0"/>
              <a:t>for men and women, and husbands and wives in spiritual warfare since the </a:t>
            </a:r>
          </a:p>
          <a:p>
            <a:pPr algn="ctr"/>
            <a:r>
              <a:rPr lang="en-US" sz="2400" dirty="0"/>
              <a:t>Garden of Eden </a:t>
            </a:r>
          </a:p>
          <a:p>
            <a:pPr algn="ctr"/>
            <a:endParaRPr lang="en-US" dirty="0"/>
          </a:p>
          <a:p>
            <a:pPr algn="ctr"/>
            <a:r>
              <a:rPr lang="en-US" sz="2400" u="sng" dirty="0"/>
              <a:t>Next Sunday</a:t>
            </a:r>
          </a:p>
          <a:p>
            <a:pPr algn="ctr"/>
            <a:r>
              <a:rPr lang="en-US" sz="2400" dirty="0"/>
              <a:t>Aguila &amp; Priscilla</a:t>
            </a:r>
          </a:p>
          <a:p>
            <a:pPr algn="ctr"/>
            <a:r>
              <a:rPr lang="en-US" sz="2000" dirty="0"/>
              <a:t>Acts 18:1-3, 24-28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92300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63A36-2055-CEBC-E6BB-D5442A1DF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3625D-F528-4CA8-924C-1D328F94D205}"/>
              </a:ext>
            </a:extLst>
          </p:cNvPr>
          <p:cNvSpPr txBox="1"/>
          <p:nvPr/>
        </p:nvSpPr>
        <p:spPr>
          <a:xfrm>
            <a:off x="0" y="10160"/>
            <a:ext cx="12192000" cy="6748001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     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 Through the Bible</a:t>
            </a: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(2023 - 2025)</a:t>
            </a:r>
            <a:r>
              <a:rPr kumimoji="0" lang="en-US" sz="2800" b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i="1" dirty="0">
              <a:solidFill>
                <a:srgbClr val="FFFFFF"/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Grow in grace, and in the knowledge of our Lord and Savior Jesus Christ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                            2 Peter 3:18</a:t>
            </a:r>
            <a:r>
              <a:rPr lang="en-US" sz="2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</a:t>
            </a:r>
            <a:endParaRPr lang="en-US" sz="2400" b="1" dirty="0">
              <a:solidFill>
                <a:srgbClr val="FFFFFF">
                  <a:lumMod val="95000"/>
                </a:srgbClr>
              </a:solidFill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(5), Ruth, Esther, Psalms (4), Psalm 68 (2), Proverbs, Ecclesiastes, Amos, Obadiah, Malachi  </a:t>
            </a:r>
          </a:p>
          <a:p>
            <a:pPr>
              <a:defRPr/>
            </a:pPr>
            <a:endParaRPr lang="en-US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1-2 Thessalonians (10), Ephesians, Philemon, James,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2 Peter (4), 2 John, Jude 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Use index cards to present Sunday School questions</a:t>
            </a:r>
          </a:p>
          <a:p>
            <a:pPr>
              <a:defRPr/>
            </a:pPr>
            <a:r>
              <a:rPr lang="en-US" sz="2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to answer for all to hear.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Invitation to Fellowship Church 2025 daily schedule for Bible and prayer</a:t>
            </a:r>
          </a:p>
          <a:p>
            <a:pPr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June 9-15.  2 Kings 20:12 to 23:25 (Mon-Sat) &amp; Psalm 76 (Sunday)</a:t>
            </a:r>
            <a:endParaRPr lang="en-US" sz="1200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BE629133-1241-426F-B22A-5118E02B2A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683491" y="3906748"/>
            <a:ext cx="3356620" cy="1753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70777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207C0E-3C9C-45D4-8479-63E71002B4C9}">
  <ds:schemaRefs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66720</TotalTime>
  <Words>1074</Words>
  <Application>Microsoft Office PowerPoint</Application>
  <PresentationFormat>Widescreen</PresentationFormat>
  <Paragraphs>157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Aharoni</vt:lpstr>
      <vt:lpstr>Arial</vt:lpstr>
      <vt:lpstr>Calibri</vt:lpstr>
      <vt:lpstr>Gill Sans MT</vt:lpstr>
      <vt:lpstr>Verdana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1702</cp:revision>
  <cp:lastPrinted>2025-06-08T01:38:23Z</cp:lastPrinted>
  <dcterms:created xsi:type="dcterms:W3CDTF">2013-07-15T20:26:40Z</dcterms:created>
  <dcterms:modified xsi:type="dcterms:W3CDTF">2025-06-08T01:39:15Z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