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</p:sldMasterIdLst>
  <p:notesMasterIdLst>
    <p:notesMasterId r:id="rId10"/>
  </p:notesMasterIdLst>
  <p:sldIdLst>
    <p:sldId id="306" r:id="rId2"/>
    <p:sldId id="313" r:id="rId3"/>
    <p:sldId id="312" r:id="rId4"/>
    <p:sldId id="309" r:id="rId5"/>
    <p:sldId id="310" r:id="rId6"/>
    <p:sldId id="315" r:id="rId7"/>
    <p:sldId id="308" r:id="rId8"/>
    <p:sldId id="307" r:id="rId9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Heath" initials="BH" lastIdx="1" clrIdx="0">
    <p:extLst>
      <p:ext uri="{19B8F6BF-5375-455C-9EA6-DF929625EA0E}">
        <p15:presenceInfo xmlns:p15="http://schemas.microsoft.com/office/powerpoint/2012/main" userId="e5502471a9019b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1 John  1:1-2:11</a:t>
            </a:r>
          </a:p>
        </c:rich>
      </c:tx>
      <c:overlay val="0"/>
      <c:spPr>
        <a:solidFill>
          <a:schemeClr val="tx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Light</c:v>
          </c:tx>
          <c:spPr>
            <a:ln w="38100" cap="rnd">
              <a:solidFill>
                <a:schemeClr val="bg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dLbls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Sheet1!$A$1:$A$5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671-4B04-A427-0568B7D9B1F4}"/>
            </c:ext>
          </c:extLst>
        </c:ser>
        <c:ser>
          <c:idx val="3"/>
          <c:order val="1"/>
          <c:tx>
            <c:v>Dark</c:v>
          </c:tx>
          <c:spPr>
            <a:ln w="38100" cap="rnd">
              <a:solidFill>
                <a:schemeClr val="tx1"/>
              </a:solidFill>
            </a:ln>
            <a:effectLst>
              <a:glow rad="139700">
                <a:schemeClr val="accent4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tx1"/>
              </a:solidFill>
              <a:ln>
                <a:noFill/>
              </a:ln>
              <a:effectLst>
                <a:glow rad="63500">
                  <a:schemeClr val="accent4">
                    <a:satMod val="175000"/>
                    <a:alpha val="25000"/>
                  </a:schemeClr>
                </a:glow>
              </a:effectLst>
            </c:spPr>
          </c:marker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71-4B04-A427-0568B7D9B1F4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71-4B04-A427-0568B7D9B1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Sheet1!$D$1:$D$5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18</c:v>
                </c:pt>
                <c:pt idx="3">
                  <c:v>19</c:v>
                </c:pt>
                <c:pt idx="4">
                  <c:v>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671-4B04-A427-0568B7D9B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3499799"/>
        <c:axId val="227356248"/>
      </c:scatterChart>
      <c:valAx>
        <c:axId val="493499799"/>
        <c:scaling>
          <c:orientation val="minMax"/>
          <c:max val="6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356248"/>
        <c:crosses val="autoZero"/>
        <c:crossBetween val="midCat"/>
      </c:valAx>
      <c:valAx>
        <c:axId val="227356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499799"/>
        <c:crosses val="autoZero"/>
        <c:crossBetween val="midCat"/>
      </c:valAx>
      <c:spPr>
        <a:solidFill>
          <a:srgbClr val="00B0F0"/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2">
        <a:lumMod val="60000"/>
        <a:lumOff val="40000"/>
      </a:schemeClr>
    </a:solidFill>
    <a:ln w="9525" cap="flat" cmpd="sng" algn="ctr">
      <a:solidFill>
        <a:schemeClr val="tx2">
          <a:lumMod val="40000"/>
          <a:lumOff val="6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>
                <a:solidFill>
                  <a:schemeClr val="tx1"/>
                </a:solidFill>
              </a:rPr>
              <a:t>1 John (105 verses)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2506489440558117E-2"/>
          <c:y val="0.12470239499712489"/>
          <c:w val="0.93908900459999134"/>
          <c:h val="0.72649737569278039"/>
        </c:manualLayout>
      </c:layout>
      <c:scatterChart>
        <c:scatterStyle val="lineMarker"/>
        <c:varyColors val="0"/>
        <c:ser>
          <c:idx val="0"/>
          <c:order val="0"/>
          <c:tx>
            <c:v>Light</c:v>
          </c:tx>
          <c:spPr>
            <a:ln w="63500" cap="rnd">
              <a:solidFill>
                <a:schemeClr val="bg1"/>
              </a:solidFill>
              <a:prstDash val="solid"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Sheet1!$A$1:$A$5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BBE-449D-BFB6-17EF08168E1A}"/>
            </c:ext>
          </c:extLst>
        </c:ser>
        <c:ser>
          <c:idx val="1"/>
          <c:order val="1"/>
          <c:tx>
            <c:v>Love</c:v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C000"/>
                </a:solidFill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EBBE-449D-BFB6-17EF08168E1A}"/>
                </c:ext>
              </c:extLst>
            </c:dLbl>
            <c:dLbl>
              <c:idx val="25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ln>
                        <a:solidFill>
                          <a:schemeClr val="tx1"/>
                        </a:solidFill>
                      </a:ln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091792486717068E-2"/>
                      <c:h val="9.44035752799523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EBBE-449D-BFB6-17EF08168E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Sheet1!$B$1:$B$26</c:f>
              <c:numCache>
                <c:formatCode>General</c:formatCode>
                <c:ptCount val="26"/>
                <c:pt idx="0">
                  <c:v>15</c:v>
                </c:pt>
                <c:pt idx="1">
                  <c:v>19</c:v>
                </c:pt>
                <c:pt idx="2">
                  <c:v>25</c:v>
                </c:pt>
                <c:pt idx="3">
                  <c:v>40</c:v>
                </c:pt>
                <c:pt idx="4">
                  <c:v>49</c:v>
                </c:pt>
                <c:pt idx="5">
                  <c:v>50</c:v>
                </c:pt>
                <c:pt idx="6">
                  <c:v>53</c:v>
                </c:pt>
                <c:pt idx="7">
                  <c:v>55</c:v>
                </c:pt>
                <c:pt idx="8">
                  <c:v>56</c:v>
                </c:pt>
                <c:pt idx="9">
                  <c:v>57</c:v>
                </c:pt>
                <c:pt idx="10">
                  <c:v>62</c:v>
                </c:pt>
                <c:pt idx="11">
                  <c:v>70</c:v>
                </c:pt>
                <c:pt idx="12">
                  <c:v>71</c:v>
                </c:pt>
                <c:pt idx="13">
                  <c:v>72</c:v>
                </c:pt>
                <c:pt idx="14">
                  <c:v>73</c:v>
                </c:pt>
                <c:pt idx="15">
                  <c:v>74</c:v>
                </c:pt>
                <c:pt idx="16">
                  <c:v>75</c:v>
                </c:pt>
                <c:pt idx="17">
                  <c:v>79</c:v>
                </c:pt>
                <c:pt idx="18">
                  <c:v>80</c:v>
                </c:pt>
                <c:pt idx="19">
                  <c:v>81</c:v>
                </c:pt>
                <c:pt idx="20">
                  <c:v>82</c:v>
                </c:pt>
                <c:pt idx="21">
                  <c:v>83</c:v>
                </c:pt>
                <c:pt idx="22">
                  <c:v>84</c:v>
                </c:pt>
                <c:pt idx="23">
                  <c:v>85</c:v>
                </c:pt>
                <c:pt idx="24">
                  <c:v>86</c:v>
                </c:pt>
                <c:pt idx="25">
                  <c:v>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BBE-449D-BFB6-17EF08168E1A}"/>
            </c:ext>
          </c:extLst>
        </c:ser>
        <c:ser>
          <c:idx val="2"/>
          <c:order val="2"/>
          <c:tx>
            <c:v>Life</c:v>
          </c:tx>
          <c:spPr>
            <a:ln w="3810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BBE-449D-BFB6-17EF08168E1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BBE-449D-BFB6-17EF08168E1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BBE-449D-BFB6-17EF08168E1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BBE-449D-BFB6-17EF08168E1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BBE-449D-BFB6-17EF08168E1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BBE-449D-BFB6-17EF08168E1A}"/>
                </c:ext>
              </c:extLst>
            </c:dLbl>
            <c:dLbl>
              <c:idx val="6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EBBE-449D-BFB6-17EF08168E1A}"/>
                </c:ext>
              </c:extLst>
            </c:dLbl>
            <c:dLbl>
              <c:idx val="7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EBBE-449D-BFB6-17EF08168E1A}"/>
                </c:ext>
              </c:extLst>
            </c:dLbl>
            <c:dLbl>
              <c:idx val="8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EBBE-449D-BFB6-17EF08168E1A}"/>
                </c:ext>
              </c:extLst>
            </c:dLbl>
            <c:dLbl>
              <c:idx val="9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BBE-449D-BFB6-17EF08168E1A}"/>
                </c:ext>
              </c:extLst>
            </c:dLbl>
            <c:dLbl>
              <c:idx val="10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EBBE-449D-BFB6-17EF08168E1A}"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Sheet1!$C$1:$C$11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26</c:v>
                </c:pt>
                <c:pt idx="3">
                  <c:v>35</c:v>
                </c:pt>
                <c:pt idx="4">
                  <c:v>53</c:v>
                </c:pt>
                <c:pt idx="5">
                  <c:v>54</c:v>
                </c:pt>
                <c:pt idx="6">
                  <c:v>95</c:v>
                </c:pt>
                <c:pt idx="7">
                  <c:v>96</c:v>
                </c:pt>
                <c:pt idx="8">
                  <c:v>97</c:v>
                </c:pt>
                <c:pt idx="9">
                  <c:v>100</c:v>
                </c:pt>
                <c:pt idx="10">
                  <c:v>104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BBE-449D-BFB6-17EF08168E1A}"/>
            </c:ext>
          </c:extLst>
        </c:ser>
        <c:ser>
          <c:idx val="3"/>
          <c:order val="3"/>
          <c:tx>
            <c:v>Dark</c:v>
          </c:tx>
          <c:spPr>
            <a:ln w="3810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yVal>
            <c:numRef>
              <c:f>Sheet1!$D$1:$D$5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18</c:v>
                </c:pt>
                <c:pt idx="3">
                  <c:v>19</c:v>
                </c:pt>
                <c:pt idx="4">
                  <c:v>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BBE-449D-BFB6-17EF08168E1A}"/>
            </c:ext>
          </c:extLst>
        </c:ser>
        <c:ser>
          <c:idx val="4"/>
          <c:order val="4"/>
          <c:tx>
            <c:v>Hate</c:v>
          </c:tx>
          <c:spPr>
            <a:ln w="381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Sheet1!$E$1:$E$5</c:f>
              <c:numCache>
                <c:formatCode>General</c:formatCode>
                <c:ptCount val="5"/>
                <c:pt idx="0">
                  <c:v>19</c:v>
                </c:pt>
                <c:pt idx="1">
                  <c:v>21</c:v>
                </c:pt>
                <c:pt idx="2">
                  <c:v>52</c:v>
                </c:pt>
                <c:pt idx="3">
                  <c:v>54</c:v>
                </c:pt>
                <c:pt idx="4">
                  <c:v>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EBBE-449D-BFB6-17EF08168E1A}"/>
            </c:ext>
          </c:extLst>
        </c:ser>
        <c:ser>
          <c:idx val="5"/>
          <c:order val="5"/>
          <c:tx>
            <c:v>Death</c:v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Sheet1!$F$1:$F$4</c:f>
              <c:numCache>
                <c:formatCode>General</c:formatCode>
                <c:ptCount val="4"/>
                <c:pt idx="0">
                  <c:v>53</c:v>
                </c:pt>
                <c:pt idx="1">
                  <c:v>54</c:v>
                </c:pt>
                <c:pt idx="2">
                  <c:v>100</c:v>
                </c:pt>
                <c:pt idx="3">
                  <c:v>101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EBBE-449D-BFB6-17EF08168E1A}"/>
            </c:ext>
          </c:extLst>
        </c:ser>
        <c:ser>
          <c:idx val="6"/>
          <c:order val="6"/>
          <c:tx>
            <c:v>Sin</c:v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Lbls>
            <c:dLbl>
              <c:idx val="0"/>
              <c:spPr>
                <a:solidFill>
                  <a:srgbClr val="FF0000"/>
                </a:solidFill>
                <a:ln>
                  <a:solidFill>
                    <a:sysClr val="window" lastClr="FFFFFF">
                      <a:alpha val="99000"/>
                    </a:sys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ln>
                        <a:solidFill>
                          <a:schemeClr val="tx1"/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EBBE-449D-BFB6-17EF08168E1A}"/>
                </c:ext>
              </c:extLst>
            </c:dLbl>
            <c:dLbl>
              <c:idx val="12"/>
              <c:spPr>
                <a:solidFill>
                  <a:srgbClr val="FF0000"/>
                </a:solidFill>
                <a:ln>
                  <a:solidFill>
                    <a:sysClr val="window" lastClr="FFFFFF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EBBE-449D-BFB6-17EF08168E1A}"/>
                </c:ext>
              </c:extLst>
            </c:dLbl>
            <c:dLbl>
              <c:idx val="13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3C66DF4-2C89-48BB-B316-BC79EE0A8B02}" type="YVALUE">
                      <a:rPr lang="en-US" sz="1800" b="1">
                        <a:solidFill>
                          <a:schemeClr val="tx1"/>
                        </a:solidFill>
                      </a:rPr>
                      <a:pPr>
                        <a:defRPr sz="1200" b="1">
                          <a:solidFill>
                            <a:schemeClr val="tx1"/>
                          </a:solidFill>
                        </a:defRPr>
                      </a:pPr>
                      <a:t>[Y VALUE]</a:t>
                    </a:fld>
                    <a:endParaRPr lang="en-US"/>
                  </a:p>
                </c:rich>
              </c:tx>
              <c:spPr>
                <a:solidFill>
                  <a:srgbClr val="FF0000"/>
                </a:solidFill>
                <a:ln>
                  <a:solidFill>
                    <a:sysClr val="window" lastClr="FFFFFF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974796973139119E-2"/>
                      <c:h val="0.103548713538908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EBBE-449D-BFB6-17EF08168E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Sheet1!$G$1:$G$14</c:f>
              <c:numCache>
                <c:formatCode>General</c:formatCode>
                <c:ptCount val="14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  <c:pt idx="9">
                  <c:v>26</c:v>
                </c:pt>
                <c:pt idx="10">
                  <c:v>27</c:v>
                </c:pt>
                <c:pt idx="11">
                  <c:v>75</c:v>
                </c:pt>
                <c:pt idx="12">
                  <c:v>101</c:v>
                </c:pt>
                <c:pt idx="13">
                  <c:v>102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EBBE-449D-BFB6-17EF08168E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3499799"/>
        <c:axId val="227356248"/>
      </c:scatterChart>
      <c:valAx>
        <c:axId val="493499799"/>
        <c:scaling>
          <c:orientation val="minMax"/>
          <c:max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356248"/>
        <c:crosses val="autoZero"/>
        <c:crossBetween val="midCat"/>
      </c:valAx>
      <c:valAx>
        <c:axId val="227356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49979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5">
            <a:lumMod val="40000"/>
            <a:lumOff val="60000"/>
          </a:schemeClr>
        </a:gs>
        <a:gs pos="46000">
          <a:schemeClr val="accent5">
            <a:lumMod val="95000"/>
            <a:lumOff val="5000"/>
          </a:schemeClr>
        </a:gs>
        <a:gs pos="100000">
          <a:schemeClr val="accent5">
            <a:lumMod val="60000"/>
          </a:schemeClr>
        </a:gs>
      </a:gsLst>
      <a:path path="circle">
        <a:fillToRect l="50000" t="130000" r="50000" b="-30000"/>
      </a:path>
      <a:tileRect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1 John  is</a:t>
            </a:r>
            <a:r>
              <a:rPr lang="en-US" sz="2400" baseline="0" dirty="0"/>
              <a:t> 105 Key Words – Strategy and Frequency</a:t>
            </a:r>
            <a:endParaRPr lang="en-US" sz="2400" dirty="0"/>
          </a:p>
        </c:rich>
      </c:tx>
      <c:layout>
        <c:manualLayout>
          <c:xMode val="edge"/>
          <c:yMode val="edge"/>
          <c:x val="0.22535843175853018"/>
          <c:y val="6.0585412223918716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36811023622047E-2"/>
          <c:y val="8.4563159474300001E-2"/>
          <c:w val="0.94484022309711291"/>
          <c:h val="0.77700744449514958"/>
        </c:manualLayout>
      </c:layout>
      <c:scatterChart>
        <c:scatterStyle val="lineMarker"/>
        <c:varyColors val="0"/>
        <c:ser>
          <c:idx val="0"/>
          <c:order val="0"/>
          <c:tx>
            <c:v>Walk</c:v>
          </c:tx>
          <c:spPr>
            <a:ln w="762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Sheet1!$H$1:$H$4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16</c:v>
                </c:pt>
                <c:pt idx="3">
                  <c:v>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2F0-4AE4-83F4-67B6120A8A63}"/>
            </c:ext>
          </c:extLst>
        </c:ser>
        <c:ser>
          <c:idx val="1"/>
          <c:order val="1"/>
          <c:tx>
            <c:v>Abide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7"/>
              <c:layout>
                <c:manualLayout>
                  <c:x val="-1.1458333333333333E-2"/>
                  <c:y val="-4.56346568425348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ln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24-4100-99F1-D0D878AB5B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Sheet1!$J$1:$J$18</c:f>
              <c:numCache>
                <c:formatCode>General</c:formatCode>
                <c:ptCount val="18"/>
                <c:pt idx="0">
                  <c:v>16</c:v>
                </c:pt>
                <c:pt idx="1">
                  <c:v>20</c:v>
                </c:pt>
                <c:pt idx="2">
                  <c:v>24</c:v>
                </c:pt>
                <c:pt idx="3">
                  <c:v>27</c:v>
                </c:pt>
                <c:pt idx="4">
                  <c:v>29</c:v>
                </c:pt>
                <c:pt idx="5">
                  <c:v>34</c:v>
                </c:pt>
                <c:pt idx="6">
                  <c:v>37</c:v>
                </c:pt>
                <c:pt idx="7">
                  <c:v>38</c:v>
                </c:pt>
                <c:pt idx="8">
                  <c:v>46</c:v>
                </c:pt>
                <c:pt idx="9">
                  <c:v>49</c:v>
                </c:pt>
                <c:pt idx="10">
                  <c:v>54</c:v>
                </c:pt>
                <c:pt idx="11">
                  <c:v>55</c:v>
                </c:pt>
                <c:pt idx="12">
                  <c:v>57</c:v>
                </c:pt>
                <c:pt idx="13">
                  <c:v>64</c:v>
                </c:pt>
                <c:pt idx="14">
                  <c:v>76</c:v>
                </c:pt>
                <c:pt idx="15">
                  <c:v>77</c:v>
                </c:pt>
                <c:pt idx="16">
                  <c:v>79</c:v>
                </c:pt>
                <c:pt idx="17">
                  <c:v>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2F0-4AE4-83F4-67B6120A8A63}"/>
            </c:ext>
          </c:extLst>
        </c:ser>
        <c:ser>
          <c:idx val="2"/>
          <c:order val="2"/>
          <c:tx>
            <c:v>Know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2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ln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224-4100-99F1-D0D878AB5B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Sheet1!$I$1:$I$25</c:f>
              <c:numCache>
                <c:formatCode>General</c:formatCode>
                <c:ptCount val="25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21</c:v>
                </c:pt>
                <c:pt idx="4">
                  <c:v>28</c:v>
                </c:pt>
                <c:pt idx="5">
                  <c:v>31</c:v>
                </c:pt>
                <c:pt idx="6">
                  <c:v>39</c:v>
                </c:pt>
                <c:pt idx="7">
                  <c:v>40</c:v>
                </c:pt>
                <c:pt idx="8">
                  <c:v>41</c:v>
                </c:pt>
                <c:pt idx="9">
                  <c:v>45</c:v>
                </c:pt>
                <c:pt idx="10">
                  <c:v>54</c:v>
                </c:pt>
                <c:pt idx="11">
                  <c:v>55</c:v>
                </c:pt>
                <c:pt idx="12">
                  <c:v>59</c:v>
                </c:pt>
                <c:pt idx="13">
                  <c:v>60</c:v>
                </c:pt>
                <c:pt idx="14">
                  <c:v>65</c:v>
                </c:pt>
                <c:pt idx="15">
                  <c:v>69</c:v>
                </c:pt>
                <c:pt idx="16">
                  <c:v>70</c:v>
                </c:pt>
                <c:pt idx="17">
                  <c:v>71</c:v>
                </c:pt>
                <c:pt idx="18">
                  <c:v>76</c:v>
                </c:pt>
                <c:pt idx="19">
                  <c:v>86</c:v>
                </c:pt>
                <c:pt idx="20">
                  <c:v>97</c:v>
                </c:pt>
                <c:pt idx="21">
                  <c:v>99</c:v>
                </c:pt>
                <c:pt idx="22">
                  <c:v>102</c:v>
                </c:pt>
                <c:pt idx="23">
                  <c:v>103</c:v>
                </c:pt>
                <c:pt idx="24">
                  <c:v>104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2F0-4AE4-83F4-67B6120A8A63}"/>
            </c:ext>
          </c:extLst>
        </c:ser>
        <c:ser>
          <c:idx val="3"/>
          <c:order val="3"/>
          <c:tx>
            <c:v>Truth</c:v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ln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224-4100-99F1-D0D878AB5B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Sheet1!$K$1:$K$10</c:f>
              <c:numCache>
                <c:formatCode>General</c:formatCode>
                <c:ptCount val="10"/>
                <c:pt idx="0">
                  <c:v>6</c:v>
                </c:pt>
                <c:pt idx="1">
                  <c:v>8</c:v>
                </c:pt>
                <c:pt idx="2">
                  <c:v>10</c:v>
                </c:pt>
                <c:pt idx="3">
                  <c:v>14</c:v>
                </c:pt>
                <c:pt idx="4">
                  <c:v>31</c:v>
                </c:pt>
                <c:pt idx="5">
                  <c:v>32</c:v>
                </c:pt>
                <c:pt idx="6">
                  <c:v>37</c:v>
                </c:pt>
                <c:pt idx="7">
                  <c:v>69</c:v>
                </c:pt>
                <c:pt idx="8">
                  <c:v>83</c:v>
                </c:pt>
                <c:pt idx="9">
                  <c:v>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2F0-4AE4-83F4-67B6120A8A63}"/>
            </c:ext>
          </c:extLst>
        </c:ser>
        <c:ser>
          <c:idx val="4"/>
          <c:order val="4"/>
          <c:tx>
            <c:v>Lie</c:v>
          </c:tx>
          <c:spPr>
            <a:ln w="38100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2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ln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224-4100-99F1-D0D878AB5B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yVal>
            <c:numRef>
              <c:f>Sheet1!$L$1:$L$28</c:f>
              <c:numCache>
                <c:formatCode>General</c:formatCode>
                <c:ptCount val="28"/>
                <c:pt idx="0">
                  <c:v>6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  <c:pt idx="4">
                  <c:v>23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31</c:v>
                </c:pt>
                <c:pt idx="10">
                  <c:v>32</c:v>
                </c:pt>
                <c:pt idx="11">
                  <c:v>38</c:v>
                </c:pt>
                <c:pt idx="12">
                  <c:v>40</c:v>
                </c:pt>
                <c:pt idx="13">
                  <c:v>48</c:v>
                </c:pt>
                <c:pt idx="14">
                  <c:v>50</c:v>
                </c:pt>
                <c:pt idx="15">
                  <c:v>53</c:v>
                </c:pt>
                <c:pt idx="16">
                  <c:v>57</c:v>
                </c:pt>
                <c:pt idx="17">
                  <c:v>64</c:v>
                </c:pt>
                <c:pt idx="18">
                  <c:v>66</c:v>
                </c:pt>
                <c:pt idx="19">
                  <c:v>67</c:v>
                </c:pt>
                <c:pt idx="20">
                  <c:v>68</c:v>
                </c:pt>
                <c:pt idx="21">
                  <c:v>73</c:v>
                </c:pt>
                <c:pt idx="22">
                  <c:v>76</c:v>
                </c:pt>
                <c:pt idx="23">
                  <c:v>83</c:v>
                </c:pt>
                <c:pt idx="24">
                  <c:v>89</c:v>
                </c:pt>
                <c:pt idx="25">
                  <c:v>90</c:v>
                </c:pt>
                <c:pt idx="26">
                  <c:v>95</c:v>
                </c:pt>
                <c:pt idx="27">
                  <c:v>103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2F0-4AE4-83F4-67B6120A8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1960511"/>
        <c:axId val="2131962591"/>
      </c:scatterChart>
      <c:valAx>
        <c:axId val="21319605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1962591"/>
        <c:crosses val="autoZero"/>
        <c:crossBetween val="midCat"/>
      </c:valAx>
      <c:valAx>
        <c:axId val="2131962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196051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3.860195209973754E-2"/>
          <c:y val="0.9102531682839321"/>
          <c:w val="0.45196276246719158"/>
          <c:h val="7.47897554963890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n>
            <a:solidFill>
              <a:schemeClr val="bg1"/>
            </a:solidFill>
          </a:ln>
          <a:solidFill>
            <a:schemeClr val="bg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0C54-6503-451B-8363-9D212DB2E9CC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6FCD-EA78-467A-8AB2-F9222CD6D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8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952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3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298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9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4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14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720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98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23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95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00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7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8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0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2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1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FA8A-C583-4EB7-B547-771964240C9E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480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  <p:sldLayoutId id="214748395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5+minute+christian+countdown+video&amp;&amp;view=detail&amp;mid=32D01F7A8B4FE02572F832D01F7A8B4FE02572F8&amp;rvsmid=5FF8499C94614D9E29A95FF8499C94614D9E29A9&amp;FORM=VDMCN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bing.com/videos/search?q=5+minute+christian+countdown+video&amp;&amp;view=detail&amp;mid=32D01F7A8B4FE02572F832D01F7A8B4FE02572F8&amp;rvsmid=5FF8499C94614D9E29A95FF8499C94614D9E29A9&amp;FORM=VDMCNR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52C1FB-04D0-41E2-9A58-EA5B94AB674C}"/>
              </a:ext>
            </a:extLst>
          </p:cNvPr>
          <p:cNvSpPr txBox="1"/>
          <p:nvPr/>
        </p:nvSpPr>
        <p:spPr>
          <a:xfrm>
            <a:off x="183879" y="101996"/>
            <a:ext cx="118242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   					   Fellowship Church   	Adult Sunday School        March  21, 2021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white"/>
              </a:solidFill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</a:rPr>
              <a:t>Title:   Light-Love-Life (Victory over Sin)			Text:  </a:t>
            </a:r>
            <a:r>
              <a:rPr lang="en-US" sz="2400" dirty="0">
                <a:solidFill>
                  <a:prstClr val="white"/>
                </a:solidFill>
              </a:rPr>
              <a:t>1 John 3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white"/>
              </a:solidFill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white"/>
              </a:solidFill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/>
                </a:solidFill>
              </a:rPr>
              <a:t>Thought:  As 1 Corinthians 10 tells us how to have Victory in Temptation, so does 1 John tell us how to have Victory in Sin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4BA562-3090-4680-8044-B5E166E56AD0}"/>
              </a:ext>
            </a:extLst>
          </p:cNvPr>
          <p:cNvSpPr txBox="1"/>
          <p:nvPr/>
        </p:nvSpPr>
        <p:spPr>
          <a:xfrm>
            <a:off x="27064" y="101996"/>
            <a:ext cx="25610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9:55 Countdown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AF132F-3E05-4035-9C08-0F1ABC49F3C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1"/>
          <a:stretch/>
        </p:blipFill>
        <p:spPr bwMode="auto">
          <a:xfrm>
            <a:off x="288654" y="2261834"/>
            <a:ext cx="3949971" cy="36229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5FAB5A9-1C49-438E-8739-287A3AFCAD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152924"/>
              </p:ext>
            </p:extLst>
          </p:nvPr>
        </p:nvGraphicFramePr>
        <p:xfrm>
          <a:off x="4533146" y="2162174"/>
          <a:ext cx="7496176" cy="4530107"/>
        </p:xfrm>
        <a:graphic>
          <a:graphicData uri="http://schemas.openxmlformats.org/drawingml/2006/table">
            <a:tbl>
              <a:tblPr/>
              <a:tblGrid>
                <a:gridCol w="7496176">
                  <a:extLst>
                    <a:ext uri="{9D8B030D-6E8A-4147-A177-3AD203B41FA5}">
                      <a16:colId xmlns:a16="http://schemas.microsoft.com/office/drawing/2014/main" val="3778344110"/>
                    </a:ext>
                  </a:extLst>
                </a:gridCol>
              </a:tblGrid>
              <a:tr h="43490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Congregational Scripture Reading:   1 John 3:7-10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READER: </a:t>
                      </a:r>
                      <a:r>
                        <a:rPr lang="en-US" sz="1800" baseline="30000" dirty="0"/>
                        <a:t> </a:t>
                      </a:r>
                      <a:r>
                        <a:rPr lang="en-US" baseline="30000" dirty="0"/>
                        <a:t>7</a:t>
                      </a:r>
                      <a:r>
                        <a:rPr lang="en-US" dirty="0"/>
                        <a:t> Little children, </a:t>
                      </a:r>
                      <a:r>
                        <a:rPr lang="en-US" b="1" dirty="0"/>
                        <a:t>let no man deceive you</a:t>
                      </a:r>
                      <a:r>
                        <a:rPr lang="en-US" dirty="0"/>
                        <a:t>: he that doeth righteousness is righteous, even as he is righteous. </a:t>
                      </a:r>
                      <a:endParaRPr lang="en-US" sz="1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CONGREGATION:  </a:t>
                      </a:r>
                      <a:r>
                        <a:rPr lang="en-US" baseline="30000" dirty="0"/>
                        <a:t>8</a:t>
                      </a:r>
                      <a:r>
                        <a:rPr lang="en-US" dirty="0"/>
                        <a:t> He that </a:t>
                      </a:r>
                      <a:r>
                        <a:rPr lang="en-US" dirty="0" err="1"/>
                        <a:t>committeth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sin is of the devil</a:t>
                      </a:r>
                      <a:r>
                        <a:rPr lang="en-US" dirty="0"/>
                        <a:t>; for the </a:t>
                      </a:r>
                      <a:r>
                        <a:rPr lang="en-US" b="1" dirty="0"/>
                        <a:t>devil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sinneth</a:t>
                      </a:r>
                      <a:r>
                        <a:rPr lang="en-US" dirty="0"/>
                        <a:t> from the beginning. For this purpose the Son of God was manifested, that he might </a:t>
                      </a:r>
                      <a:r>
                        <a:rPr lang="en-US" b="1" dirty="0"/>
                        <a:t>destroy the works of the devil</a:t>
                      </a:r>
                      <a:r>
                        <a:rPr lang="en-US" dirty="0"/>
                        <a:t>. </a:t>
                      </a:r>
                      <a:endParaRPr lang="en-US" sz="1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READER:  </a:t>
                      </a:r>
                      <a:r>
                        <a:rPr lang="en-US" baseline="30000" dirty="0"/>
                        <a:t>9</a:t>
                      </a:r>
                      <a:r>
                        <a:rPr lang="en-US" dirty="0"/>
                        <a:t> Whosoever is born of God doth not commit sin; for his seed </a:t>
                      </a:r>
                      <a:r>
                        <a:rPr lang="en-US" dirty="0" err="1"/>
                        <a:t>remaineth</a:t>
                      </a:r>
                      <a:r>
                        <a:rPr lang="en-US" dirty="0"/>
                        <a:t> in him: and </a:t>
                      </a:r>
                      <a:r>
                        <a:rPr lang="en-US" b="1" dirty="0"/>
                        <a:t>he cannot sin</a:t>
                      </a:r>
                      <a:r>
                        <a:rPr lang="en-US" dirty="0"/>
                        <a:t>, because he is born of God.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CONGREGATION:  </a:t>
                      </a:r>
                      <a:r>
                        <a:rPr lang="en-US" baseline="30000" dirty="0"/>
                        <a:t>10</a:t>
                      </a:r>
                      <a:r>
                        <a:rPr lang="en-US" dirty="0"/>
                        <a:t> In this the </a:t>
                      </a:r>
                      <a:r>
                        <a:rPr lang="en-US" b="1" dirty="0"/>
                        <a:t>children of God </a:t>
                      </a:r>
                      <a:r>
                        <a:rPr lang="en-US" dirty="0"/>
                        <a:t>are manifest, and the </a:t>
                      </a:r>
                      <a:r>
                        <a:rPr lang="en-US" b="1" dirty="0"/>
                        <a:t>children of the devil: </a:t>
                      </a:r>
                      <a:r>
                        <a:rPr lang="en-US" dirty="0"/>
                        <a:t>whosoever doeth not righteousness is not of God, neither he that </a:t>
                      </a:r>
                      <a:r>
                        <a:rPr lang="en-US" b="1" dirty="0"/>
                        <a:t>loveth not his brother</a:t>
                      </a:r>
                      <a:r>
                        <a:rPr lang="en-US" dirty="0"/>
                        <a:t>. </a:t>
                      </a:r>
                      <a:endParaRPr lang="en-US" sz="1800" dirty="0"/>
                    </a:p>
                  </a:txBody>
                  <a:tcPr marL="54527" marR="54527" marT="27263" marB="27263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1532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27" marR="54527" marT="27263" marB="37866" anchor="ctr">
                    <a:lnL>
                      <a:noFill/>
                    </a:lnL>
                    <a:lnR>
                      <a:noFill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893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4527" marR="54527" marT="27263" marB="3786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32728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6880425-D349-49FB-87D8-47EBAB741932}"/>
              </a:ext>
            </a:extLst>
          </p:cNvPr>
          <p:cNvSpPr txBox="1"/>
          <p:nvPr/>
        </p:nvSpPr>
        <p:spPr>
          <a:xfrm>
            <a:off x="357328" y="5932060"/>
            <a:ext cx="3704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We are building our 12 stones </a:t>
            </a:r>
          </a:p>
          <a:p>
            <a:pPr algn="ctr"/>
            <a:r>
              <a:rPr lang="en-US" dirty="0"/>
              <a:t>with Joshua in light, love, and life</a:t>
            </a:r>
          </a:p>
        </p:txBody>
      </p:sp>
    </p:spTree>
    <p:extLst>
      <p:ext uri="{BB962C8B-B14F-4D97-AF65-F5344CB8AC3E}">
        <p14:creationId xmlns:p14="http://schemas.microsoft.com/office/powerpoint/2010/main" val="678501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8796FC-1AE7-4549-AA16-F60923E6039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55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F2624-39AA-4B2A-AE51-571DC1B36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21" y="115082"/>
            <a:ext cx="10869221" cy="590550"/>
          </a:xfrm>
        </p:spPr>
        <p:txBody>
          <a:bodyPr>
            <a:normAutofit fontScale="90000"/>
          </a:bodyPr>
          <a:lstStyle/>
          <a:p>
            <a:r>
              <a:rPr lang="en-US" dirty="0"/>
              <a:t>Who is the bible written for? (4340 words)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5D529E9-F14A-4AF0-A40C-FC63C76D73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148080"/>
              </p:ext>
            </p:extLst>
          </p:nvPr>
        </p:nvGraphicFramePr>
        <p:xfrm>
          <a:off x="495465" y="921602"/>
          <a:ext cx="11282878" cy="5460726"/>
        </p:xfrm>
        <a:graphic>
          <a:graphicData uri="http://schemas.openxmlformats.org/drawingml/2006/table">
            <a:tbl>
              <a:tblPr firstRow="1" firstCol="1" bandRow="1"/>
              <a:tblGrid>
                <a:gridCol w="1215037">
                  <a:extLst>
                    <a:ext uri="{9D8B030D-6E8A-4147-A177-3AD203B41FA5}">
                      <a16:colId xmlns:a16="http://schemas.microsoft.com/office/drawing/2014/main" val="1275553777"/>
                    </a:ext>
                  </a:extLst>
                </a:gridCol>
                <a:gridCol w="977460">
                  <a:extLst>
                    <a:ext uri="{9D8B030D-6E8A-4147-A177-3AD203B41FA5}">
                      <a16:colId xmlns:a16="http://schemas.microsoft.com/office/drawing/2014/main" val="4075718393"/>
                    </a:ext>
                  </a:extLst>
                </a:gridCol>
                <a:gridCol w="977460">
                  <a:extLst>
                    <a:ext uri="{9D8B030D-6E8A-4147-A177-3AD203B41FA5}">
                      <a16:colId xmlns:a16="http://schemas.microsoft.com/office/drawing/2014/main" val="3972612648"/>
                    </a:ext>
                  </a:extLst>
                </a:gridCol>
                <a:gridCol w="977460">
                  <a:extLst>
                    <a:ext uri="{9D8B030D-6E8A-4147-A177-3AD203B41FA5}">
                      <a16:colId xmlns:a16="http://schemas.microsoft.com/office/drawing/2014/main" val="1151815839"/>
                    </a:ext>
                  </a:extLst>
                </a:gridCol>
                <a:gridCol w="1126547">
                  <a:extLst>
                    <a:ext uri="{9D8B030D-6E8A-4147-A177-3AD203B41FA5}">
                      <a16:colId xmlns:a16="http://schemas.microsoft.com/office/drawing/2014/main" val="1791286007"/>
                    </a:ext>
                  </a:extLst>
                </a:gridCol>
                <a:gridCol w="1023257">
                  <a:extLst>
                    <a:ext uri="{9D8B030D-6E8A-4147-A177-3AD203B41FA5}">
                      <a16:colId xmlns:a16="http://schemas.microsoft.com/office/drawing/2014/main" val="550931905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1484830234"/>
                    </a:ext>
                  </a:extLst>
                </a:gridCol>
                <a:gridCol w="849086">
                  <a:extLst>
                    <a:ext uri="{9D8B030D-6E8A-4147-A177-3AD203B41FA5}">
                      <a16:colId xmlns:a16="http://schemas.microsoft.com/office/drawing/2014/main" val="915411276"/>
                    </a:ext>
                  </a:extLst>
                </a:gridCol>
                <a:gridCol w="1665514">
                  <a:extLst>
                    <a:ext uri="{9D8B030D-6E8A-4147-A177-3AD203B41FA5}">
                      <a16:colId xmlns:a16="http://schemas.microsoft.com/office/drawing/2014/main" val="3265521037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1357564939"/>
                    </a:ext>
                  </a:extLst>
                </a:gridCol>
              </a:tblGrid>
              <a:tr h="10201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Chapter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God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(He, His, Him)</a:t>
                      </a:r>
                      <a:endParaRPr lang="en-US" sz="1100" b="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Jesus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(He, His, Him)</a:t>
                      </a:r>
                      <a:endParaRPr lang="en-US" sz="360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Spirit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(unction- anoint, Spirit)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Us-We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(I, my, you, your)</a:t>
                      </a:r>
                      <a:endParaRPr lang="en-US" sz="1200" b="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Character</a:t>
                      </a:r>
                      <a:endParaRPr lang="en-US" sz="3600" i="1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Total</a:t>
                      </a:r>
                      <a:endParaRPr lang="en-US" sz="360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Devil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/</a:t>
                      </a:r>
                      <a:endParaRPr lang="en-US" sz="360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Them/they</a:t>
                      </a:r>
                      <a:endParaRPr lang="en-US" sz="1800" b="1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Character</a:t>
                      </a:r>
                      <a:endParaRPr lang="en-US" sz="3600" i="1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Time</a:t>
                      </a:r>
                      <a:endParaRPr lang="en-US" sz="3600" b="1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555880"/>
                  </a:ext>
                </a:extLst>
              </a:tr>
              <a:tr h="6267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1</a:t>
                      </a:r>
                      <a:endParaRPr lang="en-US" sz="360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12</a:t>
                      </a:r>
                      <a:endParaRPr lang="en-US" sz="360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7</a:t>
                      </a:r>
                      <a:endParaRPr lang="en-US" sz="360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0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19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42</a:t>
                      </a:r>
                      <a:endParaRPr lang="en-US" sz="360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36</a:t>
                      </a:r>
                      <a:endParaRPr lang="en-US" sz="360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97</a:t>
                      </a:r>
                      <a:endParaRPr lang="en-US" sz="360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6</a:t>
                      </a:r>
                      <a:endParaRPr lang="en-US" sz="360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6%</a:t>
                      </a:r>
                      <a:endParaRPr lang="en-US" sz="360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339247"/>
                  </a:ext>
                </a:extLst>
              </a:tr>
              <a:tr h="6267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2</a:t>
                      </a:r>
                      <a:endParaRPr lang="en-US" sz="360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30</a:t>
                      </a:r>
                      <a:endParaRPr lang="en-US" sz="360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23</a:t>
                      </a:r>
                      <a:endParaRPr lang="en-US" sz="360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4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57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113</a:t>
                      </a:r>
                      <a:endParaRPr lang="en-US" sz="360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87</a:t>
                      </a:r>
                      <a:endParaRPr lang="en-US" sz="360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257</a:t>
                      </a:r>
                      <a:endParaRPr lang="en-US" sz="360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29</a:t>
                      </a:r>
                      <a:endParaRPr lang="en-US" sz="360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11%</a:t>
                      </a:r>
                      <a:endParaRPr lang="en-US" sz="360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26771"/>
                  </a:ext>
                </a:extLst>
              </a:tr>
              <a:tr h="6267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3</a:t>
                      </a:r>
                      <a:endParaRPr lang="en-US" sz="360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24</a:t>
                      </a:r>
                      <a:endParaRPr lang="en-US" sz="360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20</a:t>
                      </a:r>
                      <a:endParaRPr lang="en-US" sz="360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1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45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88</a:t>
                      </a:r>
                      <a:endParaRPr lang="en-US" sz="360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59</a:t>
                      </a:r>
                      <a:endParaRPr lang="en-US" sz="360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220</a:t>
                      </a:r>
                      <a:endParaRPr lang="en-US" sz="360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22</a:t>
                      </a:r>
                      <a:endParaRPr lang="en-US" sz="360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10%</a:t>
                      </a:r>
                      <a:endParaRPr lang="en-US" sz="360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109299"/>
                  </a:ext>
                </a:extLst>
              </a:tr>
              <a:tr h="6267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4</a:t>
                      </a:r>
                      <a:endParaRPr lang="en-US" sz="360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41</a:t>
                      </a:r>
                      <a:endParaRPr lang="en-US" sz="360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13</a:t>
                      </a:r>
                      <a:endParaRPr lang="en-US" sz="360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1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55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53</a:t>
                      </a:r>
                      <a:endParaRPr lang="en-US" sz="360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48</a:t>
                      </a:r>
                      <a:endParaRPr lang="en-US" sz="360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156</a:t>
                      </a:r>
                      <a:endParaRPr lang="en-US" sz="360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29</a:t>
                      </a:r>
                      <a:endParaRPr lang="en-US" sz="360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18%</a:t>
                      </a:r>
                      <a:endParaRPr lang="en-US" sz="360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5071124"/>
                  </a:ext>
                </a:extLst>
              </a:tr>
              <a:tr h="6267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5</a:t>
                      </a:r>
                      <a:endParaRPr lang="en-US" sz="360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36</a:t>
                      </a:r>
                      <a:endParaRPr lang="en-US" sz="360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22</a:t>
                      </a:r>
                      <a:endParaRPr lang="en-US" sz="360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1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59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46</a:t>
                      </a:r>
                      <a:endParaRPr lang="en-US" sz="360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81</a:t>
                      </a:r>
                      <a:endParaRPr lang="en-US" sz="360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130</a:t>
                      </a:r>
                      <a:endParaRPr lang="en-US" sz="360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20</a:t>
                      </a:r>
                      <a:endParaRPr lang="en-US" sz="360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15%</a:t>
                      </a:r>
                      <a:endParaRPr lang="en-US" sz="360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901201"/>
                  </a:ext>
                </a:extLst>
              </a:tr>
              <a:tr h="6267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Totals</a:t>
                      </a:r>
                      <a:endParaRPr lang="en-US" sz="3600" b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143</a:t>
                      </a:r>
                      <a:endParaRPr lang="en-US" sz="3600" b="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85</a:t>
                      </a:r>
                      <a:endParaRPr lang="en-US" sz="3600" b="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8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236</a:t>
                      </a:r>
                      <a:endParaRPr lang="en-US" sz="4400" b="1" dirty="0">
                        <a:solidFill>
                          <a:schemeClr val="bg1"/>
                        </a:solidFill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342</a:t>
                      </a:r>
                      <a:endParaRPr lang="en-US" sz="4400" dirty="0">
                        <a:solidFill>
                          <a:schemeClr val="bg1"/>
                        </a:solidFill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311</a:t>
                      </a:r>
                      <a:endParaRPr lang="en-US" sz="3600" b="0" dirty="0">
                        <a:solidFill>
                          <a:schemeClr val="bg1"/>
                        </a:solidFill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861</a:t>
                      </a:r>
                      <a:endParaRPr lang="en-US" sz="4400" dirty="0">
                        <a:solidFill>
                          <a:schemeClr val="bg1"/>
                        </a:solidFill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 86 =</a:t>
                      </a:r>
                      <a:endParaRPr lang="en-US" b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10%</a:t>
                      </a:r>
                      <a:endParaRPr lang="en-US" sz="440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553805"/>
                  </a:ext>
                </a:extLst>
              </a:tr>
              <a:tr h="680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Time</a:t>
                      </a:r>
                      <a:endParaRPr lang="en-US" sz="3600" b="1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61%</a:t>
                      </a:r>
                      <a:endParaRPr lang="en-US" sz="440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36%</a:t>
                      </a:r>
                      <a:endParaRPr lang="en-US" sz="440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3%</a:t>
                      </a:r>
                      <a:endParaRPr lang="en-US" sz="4400" dirty="0">
                        <a:effectLst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40%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60%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God writes to us more (60%) than of himself (40%)</a:t>
                      </a:r>
                      <a:endParaRPr kumimoji="0" 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Wingdings 3" panose="05040102010807070707" pitchFamily="18" charset="2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God writes of us more than himself</a:t>
                      </a:r>
                      <a:endParaRPr kumimoji="0" 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God writes of us more than himself</a:t>
                      </a:r>
                      <a:endParaRPr kumimoji="0" 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mbria Math" panose="02040503050406030204" pitchFamily="18" charset="0"/>
                          <a:cs typeface="Wingdings 3" panose="05040102010807070707" pitchFamily="18" charset="2"/>
                        </a:rPr>
                        <a:t>God writes of us more than himself</a:t>
                      </a:r>
                      <a:endParaRPr kumimoji="0" 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Wingdings 3" panose="05040102010807070707" pitchFamily="18" charset="2"/>
                        <a:ea typeface="Cambria Math" panose="02040503050406030204" pitchFamily="18" charset="0"/>
                        <a:cs typeface="Wingdings 3" panose="05040102010807070707" pitchFamily="18" charset="2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2258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991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94CB-AE6A-4D7D-B1A4-38AD85C61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9486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en-US" dirty="0"/>
              <a:t>The Intensity of Words</a:t>
            </a:r>
            <a:br>
              <a:rPr lang="en-US" dirty="0"/>
            </a:br>
            <a:r>
              <a:rPr lang="en-US" dirty="0"/>
              <a:t>from the “sons of thunder”</a:t>
            </a:r>
            <a:br>
              <a:rPr lang="en-US" dirty="0"/>
            </a:br>
            <a:r>
              <a:rPr lang="en-US" dirty="0"/>
              <a:t>“light” and “dark” OPPOSITE #1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FD95EC-8A4E-4BFB-84AA-354D587CBFFB}"/>
              </a:ext>
              <a:ext uri="{147F2762-F138-4A5C-976F-8EAC2B608ADB}">
                <a16:predDERef xmlns:a16="http://schemas.microsoft.com/office/drawing/2014/main" pred="{DB42DCF6-DEAE-4378-945A-EC374BB53C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670293"/>
              </p:ext>
            </p:extLst>
          </p:nvPr>
        </p:nvGraphicFramePr>
        <p:xfrm>
          <a:off x="709612" y="2057400"/>
          <a:ext cx="10772775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0444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94CB-AE6A-4D7D-B1A4-38AD85C61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0"/>
            <a:ext cx="10715625" cy="822165"/>
          </a:xfrm>
        </p:spPr>
        <p:txBody>
          <a:bodyPr>
            <a:normAutofit/>
          </a:bodyPr>
          <a:lstStyle/>
          <a:p>
            <a:r>
              <a:rPr lang="en-US" sz="2800" dirty="0"/>
              <a:t>The progression of OPPOSITE words &amp; </a:t>
            </a:r>
            <a:r>
              <a:rPr lang="en-US" sz="2800" dirty="0" err="1"/>
              <a:t>ThemeS</a:t>
            </a:r>
            <a:endParaRPr lang="en-US" sz="28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09A684B-4203-4473-9A6B-DBDB1BDB31F1}"/>
              </a:ext>
              <a:ext uri="{147F2762-F138-4A5C-976F-8EAC2B608ADB}">
                <a16:predDERef xmlns:a16="http://schemas.microsoft.com/office/drawing/2014/main" pred="{DB42DCF6-DEAE-4378-945A-EC374BB53C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198927"/>
              </p:ext>
            </p:extLst>
          </p:nvPr>
        </p:nvGraphicFramePr>
        <p:xfrm>
          <a:off x="1499686" y="701355"/>
          <a:ext cx="9192626" cy="5721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7171342-62D0-4EFE-A83F-6919F7FDB0F7}"/>
              </a:ext>
            </a:extLst>
          </p:cNvPr>
          <p:cNvSpPr txBox="1"/>
          <p:nvPr/>
        </p:nvSpPr>
        <p:spPr>
          <a:xfrm>
            <a:off x="1104900" y="6448425"/>
            <a:ext cx="9587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Chapters 1-2,          2-4,         5           1-2,        2-3,            </a:t>
            </a:r>
            <a:r>
              <a:rPr lang="en-US" sz="2400"/>
              <a:t>5            2-5       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7755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3963237-BB58-4DB4-B7C1-303845FDA189}"/>
              </a:ext>
            </a:extLst>
          </p:cNvPr>
          <p:cNvSpPr txBox="1"/>
          <p:nvPr/>
        </p:nvSpPr>
        <p:spPr>
          <a:xfrm>
            <a:off x="2135011" y="6396335"/>
            <a:ext cx="7921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Who are the antichrists /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gnostics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today?  (1 John 4:1-3)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222822C-EB45-4CB8-BFF9-526B18447AD0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12192000" cy="6400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">
            <a:extLst>
              <a:ext uri="{FF2B5EF4-FFF2-40B4-BE49-F238E27FC236}">
                <a16:creationId xmlns:a16="http://schemas.microsoft.com/office/drawing/2014/main" id="{7397EE59-B386-418C-980D-9FFD199DBBFE}"/>
              </a:ext>
            </a:extLst>
          </p:cNvPr>
          <p:cNvSpPr txBox="1"/>
          <p:nvPr/>
        </p:nvSpPr>
        <p:spPr>
          <a:xfrm>
            <a:off x="5949081" y="5873855"/>
            <a:ext cx="6023844" cy="382265"/>
          </a:xfrm>
          <a:prstGeom prst="rect">
            <a:avLst/>
          </a:prstGeom>
          <a:solidFill>
            <a:schemeClr val="tx1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Rockwell" panose="02060603020205020403"/>
                <a:ea typeface="+mn-ea"/>
                <a:cs typeface="+mn-cs"/>
              </a:rPr>
              <a:t>(world, devil, antichrist, wicked one, sin, hate,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Rockwell" panose="02060603020205020403"/>
                <a:ea typeface="+mn-ea"/>
                <a:cs typeface="+mn-cs"/>
              </a:rPr>
              <a:t>etc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Rockwell" panose="02060603020205020403"/>
                <a:ea typeface="+mn-ea"/>
                <a:cs typeface="+mn-cs"/>
              </a:rPr>
              <a:t>)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534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70EFC2-A0F7-48CE-AD56-865DB359E99D}"/>
              </a:ext>
            </a:extLst>
          </p:cNvPr>
          <p:cNvSpPr txBox="1"/>
          <p:nvPr/>
        </p:nvSpPr>
        <p:spPr>
          <a:xfrm>
            <a:off x="387191" y="169515"/>
            <a:ext cx="11549706" cy="682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Text: 1 John 3 </a:t>
            </a:r>
            <a:r>
              <a:rPr lang="en-US" sz="20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Title: Light-</a:t>
            </a:r>
            <a:r>
              <a:rPr lang="en-US" sz="2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Love-Life series (Victory over Sin)</a:t>
            </a:r>
          </a:p>
          <a:p>
            <a:endParaRPr lang="en-US" sz="2000" b="1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b="1" i="1" dirty="0">
              <a:latin typeface="Verdana" panose="020B0604030504040204" pitchFamily="34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Verdana" panose="020B0604030504040204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3:1-3  	Personal </a:t>
            </a:r>
            <a:r>
              <a:rPr lang="en-US" sz="2000" b="1" u="sng" dirty="0">
                <a:latin typeface="Verdana" panose="020B0604030504040204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Purity</a:t>
            </a:r>
            <a:r>
              <a:rPr lang="en-US" sz="2000" b="1" dirty="0">
                <a:latin typeface="Verdana" panose="020B0604030504040204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 for the Return of Christ</a:t>
            </a:r>
          </a:p>
          <a:p>
            <a:endParaRPr lang="en-US" sz="2000" b="1" dirty="0">
              <a:latin typeface="Verdana" panose="020B0604030504040204" pitchFamily="34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Verdana" panose="020B0604030504040204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3:4-10  	Continual </a:t>
            </a:r>
            <a:r>
              <a:rPr lang="en-US" sz="2000" b="1" u="sng" dirty="0">
                <a:latin typeface="Verdana" panose="020B0604030504040204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Sin</a:t>
            </a:r>
            <a:r>
              <a:rPr lang="en-US" sz="2000" b="1" dirty="0">
                <a:latin typeface="Verdana" panose="020B0604030504040204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 is of the Devil</a:t>
            </a:r>
          </a:p>
          <a:p>
            <a:endParaRPr lang="en-US" sz="2000" b="1" dirty="0">
              <a:latin typeface="Verdana" panose="020B0604030504040204" pitchFamily="34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Verdana" panose="020B0604030504040204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3:11-18    </a:t>
            </a:r>
            <a:r>
              <a:rPr lang="en-US" sz="2000" b="1" u="sng" dirty="0">
                <a:latin typeface="Verdana" panose="020B0604030504040204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Love </a:t>
            </a:r>
            <a:r>
              <a:rPr lang="en-US" sz="2000" b="1" dirty="0">
                <a:latin typeface="Verdana" panose="020B0604030504040204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One Another in Deed &amp; Truth</a:t>
            </a:r>
          </a:p>
          <a:p>
            <a:endParaRPr lang="en-US" sz="2000" b="1" dirty="0">
              <a:latin typeface="Verdana" panose="020B0604030504040204" pitchFamily="34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Verdana" panose="020B0604030504040204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3:19-24	 Our Heart Leads Personal </a:t>
            </a:r>
            <a:r>
              <a:rPr lang="en-US" sz="2000" b="1" u="sng" dirty="0">
                <a:latin typeface="Verdana" panose="020B0604030504040204" pitchFamily="34" charset="0"/>
                <a:ea typeface="Cambria Math" panose="02040503050406030204" pitchFamily="18" charset="0"/>
                <a:cs typeface="Times New Roman" panose="02020603050405020304" pitchFamily="18" charset="0"/>
              </a:rPr>
              <a:t>Prayer</a:t>
            </a:r>
          </a:p>
          <a:p>
            <a:endParaRPr lang="en-US" sz="2000" b="1" i="1" dirty="0">
              <a:latin typeface="Verdana" panose="020B0604030504040204" pitchFamily="34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Questions 	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Next Sunday: 1 John 4   Light-Love-Life  series (focus on loving one another)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Announcements  </a:t>
            </a:r>
          </a:p>
          <a:p>
            <a:endParaRPr lang="en-US" sz="10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Wednesday prayer:  6:30-7:30 extended to 8:15 – small group  focused prayer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Thursday:  All-in-Men Meet Ups</a:t>
            </a: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18383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509E4E-17E7-44F6-98E3-8115A5FFF1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73" t="48413" r="50223" b="5556"/>
          <a:stretch/>
        </p:blipFill>
        <p:spPr>
          <a:xfrm>
            <a:off x="87086" y="3341566"/>
            <a:ext cx="4718956" cy="3156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DB0D51-D330-40EC-A565-161A24C949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357" t="23810" r="23393" b="11429"/>
          <a:stretch/>
        </p:blipFill>
        <p:spPr>
          <a:xfrm>
            <a:off x="4776269" y="2035629"/>
            <a:ext cx="7328645" cy="47461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72498F-1F54-4BE0-9E8A-D898A04250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34" t="29048" r="29152" b="52698"/>
          <a:stretch/>
        </p:blipFill>
        <p:spPr>
          <a:xfrm>
            <a:off x="5910941" y="381000"/>
            <a:ext cx="5573487" cy="12518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37FC2C-CD2F-4A1F-919C-494FB60C73F8}"/>
              </a:ext>
            </a:extLst>
          </p:cNvPr>
          <p:cNvSpPr txBox="1"/>
          <p:nvPr/>
        </p:nvSpPr>
        <p:spPr>
          <a:xfrm>
            <a:off x="426665" y="195595"/>
            <a:ext cx="43496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All-In-Men</a:t>
            </a:r>
          </a:p>
          <a:p>
            <a:pPr algn="ctr"/>
            <a:endParaRPr lang="en-US" sz="1600" b="1" dirty="0"/>
          </a:p>
          <a:p>
            <a:r>
              <a:rPr lang="en-US" sz="2400" b="1" dirty="0"/>
              <a:t>First </a:t>
            </a:r>
            <a:r>
              <a:rPr lang="en-US" sz="2400" b="1" u="sng" dirty="0"/>
              <a:t>meet up </a:t>
            </a:r>
            <a:r>
              <a:rPr lang="en-US" sz="2400" b="1" dirty="0"/>
              <a:t>is March 25 </a:t>
            </a:r>
            <a:r>
              <a:rPr lang="en-US" sz="2400" dirty="0"/>
              <a:t>Thursdays for 5 weeks </a:t>
            </a:r>
          </a:p>
          <a:p>
            <a:r>
              <a:rPr lang="en-US" sz="2400" dirty="0"/>
              <a:t>7:00-8:30pm at Bill’s  or Zoom</a:t>
            </a:r>
          </a:p>
          <a:p>
            <a:endParaRPr lang="en-US" sz="1600" dirty="0"/>
          </a:p>
          <a:p>
            <a:r>
              <a:rPr lang="en-US" sz="2400" dirty="0"/>
              <a:t>Capacity at home is 6  men</a:t>
            </a:r>
          </a:p>
          <a:p>
            <a:r>
              <a:rPr lang="en-US" sz="2400" dirty="0"/>
              <a:t>Sign-up sheet in back </a:t>
            </a:r>
          </a:p>
          <a:p>
            <a:r>
              <a:rPr lang="en-US" sz="2400" b="1" dirty="0"/>
              <a:t>Website:  allinmen.org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2D2FF-55E1-47CA-AD1B-2D7111494C09}"/>
              </a:ext>
            </a:extLst>
          </p:cNvPr>
          <p:cNvSpPr txBox="1"/>
          <p:nvPr/>
        </p:nvSpPr>
        <p:spPr>
          <a:xfrm>
            <a:off x="9495225" y="6320135"/>
            <a:ext cx="28048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10:40 Countdown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85E3BD-CA59-4333-99C9-2C0EB5A7A416}"/>
              </a:ext>
            </a:extLst>
          </p:cNvPr>
          <p:cNvSpPr txBox="1"/>
          <p:nvPr/>
        </p:nvSpPr>
        <p:spPr>
          <a:xfrm>
            <a:off x="382440" y="4867208"/>
            <a:ext cx="4098476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Search &amp; Rescue:  </a:t>
            </a:r>
          </a:p>
          <a:p>
            <a:r>
              <a:rPr lang="en-US" sz="2000" dirty="0">
                <a:solidFill>
                  <a:schemeClr val="bg1"/>
                </a:solidFill>
              </a:rPr>
              <a:t>1. Internal &amp; Eternal, </a:t>
            </a:r>
          </a:p>
          <a:p>
            <a:r>
              <a:rPr lang="en-US" sz="2000" dirty="0">
                <a:solidFill>
                  <a:schemeClr val="bg1"/>
                </a:solidFill>
              </a:rPr>
              <a:t>2. Orientation, </a:t>
            </a:r>
          </a:p>
          <a:p>
            <a:r>
              <a:rPr lang="en-US" sz="2000" dirty="0">
                <a:solidFill>
                  <a:schemeClr val="bg1"/>
                </a:solidFill>
              </a:rPr>
              <a:t>3. Re-orientation, and </a:t>
            </a:r>
          </a:p>
          <a:p>
            <a:r>
              <a:rPr lang="en-US" sz="2000" dirty="0">
                <a:solidFill>
                  <a:schemeClr val="bg1"/>
                </a:solidFill>
              </a:rPr>
              <a:t>4. Where do we go from here?</a:t>
            </a:r>
          </a:p>
          <a:p>
            <a:r>
              <a:rPr lang="en-US" sz="2000" dirty="0">
                <a:solidFill>
                  <a:schemeClr val="bg1"/>
                </a:solidFill>
              </a:rPr>
              <a:t>5. Review and wrap-up</a:t>
            </a:r>
          </a:p>
        </p:txBody>
      </p:sp>
    </p:spTree>
    <p:extLst>
      <p:ext uri="{BB962C8B-B14F-4D97-AF65-F5344CB8AC3E}">
        <p14:creationId xmlns:p14="http://schemas.microsoft.com/office/powerpoint/2010/main" val="396260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7320</TotalTime>
  <Words>619</Words>
  <Application>Microsoft Office PowerPoint</Application>
  <PresentationFormat>Widescreen</PresentationFormat>
  <Paragraphs>169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Bookman Old Style</vt:lpstr>
      <vt:lpstr>Calibri</vt:lpstr>
      <vt:lpstr>Rockwell</vt:lpstr>
      <vt:lpstr>Verdana</vt:lpstr>
      <vt:lpstr>Wingdings 3</vt:lpstr>
      <vt:lpstr>Damask</vt:lpstr>
      <vt:lpstr>PowerPoint Presentation</vt:lpstr>
      <vt:lpstr>PowerPoint Presentation</vt:lpstr>
      <vt:lpstr>Who is the bible written for? (4340 words)</vt:lpstr>
      <vt:lpstr>The Intensity of Words from the “sons of thunder” “light” and “dark” OPPOSITE #1</vt:lpstr>
      <vt:lpstr>The progression of OPPOSITE words &amp; ThemeS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111</cp:revision>
  <cp:lastPrinted>2021-03-21T02:12:22Z</cp:lastPrinted>
  <dcterms:created xsi:type="dcterms:W3CDTF">2021-02-02T15:04:05Z</dcterms:created>
  <dcterms:modified xsi:type="dcterms:W3CDTF">2021-03-22T20:03:47Z</dcterms:modified>
</cp:coreProperties>
</file>