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</p:sldMasterIdLst>
  <p:notesMasterIdLst>
    <p:notesMasterId r:id="rId6"/>
  </p:notesMasterIdLst>
  <p:sldIdLst>
    <p:sldId id="310" r:id="rId2"/>
    <p:sldId id="318" r:id="rId3"/>
    <p:sldId id="314" r:id="rId4"/>
    <p:sldId id="309" r:id="rId5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Heath" initials="BH" lastIdx="1" clrIdx="0">
    <p:extLst>
      <p:ext uri="{19B8F6BF-5375-455C-9EA6-DF929625EA0E}">
        <p15:presenceInfo xmlns:p15="http://schemas.microsoft.com/office/powerpoint/2012/main" userId="e5502471a9019b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>
                <a:solidFill>
                  <a:schemeClr val="tx1"/>
                </a:solidFill>
              </a:rPr>
              <a:t>1 John (105 verses)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9279744438640275E-2"/>
          <c:y val="0.14467963876668924"/>
          <c:w val="0.93908900459999134"/>
          <c:h val="0.72649737569278039"/>
        </c:manualLayout>
      </c:layout>
      <c:scatterChart>
        <c:scatterStyle val="lineMarker"/>
        <c:varyColors val="0"/>
        <c:ser>
          <c:idx val="0"/>
          <c:order val="0"/>
          <c:tx>
            <c:v>Light</c:v>
          </c:tx>
          <c:spPr>
            <a:ln w="63500" cap="rnd">
              <a:solidFill>
                <a:schemeClr val="bg1"/>
              </a:solidFill>
              <a:prstDash val="solid"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Sheet1!$A$1:$A$5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BBE-449D-BFB6-17EF08168E1A}"/>
            </c:ext>
          </c:extLst>
        </c:ser>
        <c:ser>
          <c:idx val="1"/>
          <c:order val="1"/>
          <c:tx>
            <c:v>Love</c:v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C000"/>
                </a:solidFill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EBBE-449D-BFB6-17EF08168E1A}"/>
                </c:ext>
              </c:extLst>
            </c:dLbl>
            <c:dLbl>
              <c:idx val="25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091792486717068E-2"/>
                      <c:h val="9.44035752799523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EBBE-449D-BFB6-17EF08168E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Sheet1!$B$1:$B$26</c:f>
              <c:numCache>
                <c:formatCode>General</c:formatCode>
                <c:ptCount val="26"/>
                <c:pt idx="0">
                  <c:v>15</c:v>
                </c:pt>
                <c:pt idx="1">
                  <c:v>19</c:v>
                </c:pt>
                <c:pt idx="2">
                  <c:v>25</c:v>
                </c:pt>
                <c:pt idx="3">
                  <c:v>40</c:v>
                </c:pt>
                <c:pt idx="4">
                  <c:v>49</c:v>
                </c:pt>
                <c:pt idx="5">
                  <c:v>50</c:v>
                </c:pt>
                <c:pt idx="6">
                  <c:v>53</c:v>
                </c:pt>
                <c:pt idx="7">
                  <c:v>55</c:v>
                </c:pt>
                <c:pt idx="8">
                  <c:v>56</c:v>
                </c:pt>
                <c:pt idx="9">
                  <c:v>57</c:v>
                </c:pt>
                <c:pt idx="10">
                  <c:v>62</c:v>
                </c:pt>
                <c:pt idx="11">
                  <c:v>70</c:v>
                </c:pt>
                <c:pt idx="12">
                  <c:v>71</c:v>
                </c:pt>
                <c:pt idx="13">
                  <c:v>72</c:v>
                </c:pt>
                <c:pt idx="14">
                  <c:v>73</c:v>
                </c:pt>
                <c:pt idx="15">
                  <c:v>74</c:v>
                </c:pt>
                <c:pt idx="16">
                  <c:v>75</c:v>
                </c:pt>
                <c:pt idx="17">
                  <c:v>79</c:v>
                </c:pt>
                <c:pt idx="18">
                  <c:v>80</c:v>
                </c:pt>
                <c:pt idx="19">
                  <c:v>81</c:v>
                </c:pt>
                <c:pt idx="20">
                  <c:v>82</c:v>
                </c:pt>
                <c:pt idx="21">
                  <c:v>83</c:v>
                </c:pt>
                <c:pt idx="22">
                  <c:v>84</c:v>
                </c:pt>
                <c:pt idx="23">
                  <c:v>85</c:v>
                </c:pt>
                <c:pt idx="24">
                  <c:v>86</c:v>
                </c:pt>
                <c:pt idx="25">
                  <c:v>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BBE-449D-BFB6-17EF08168E1A}"/>
            </c:ext>
          </c:extLst>
        </c:ser>
        <c:ser>
          <c:idx val="3"/>
          <c:order val="2"/>
          <c:tx>
            <c:v>Dark</c:v>
          </c:tx>
          <c:spPr>
            <a:ln w="3810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yVal>
            <c:numRef>
              <c:f>Sheet1!$D$1:$D$5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18</c:v>
                </c:pt>
                <c:pt idx="3">
                  <c:v>19</c:v>
                </c:pt>
                <c:pt idx="4">
                  <c:v>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BBE-449D-BFB6-17EF08168E1A}"/>
            </c:ext>
          </c:extLst>
        </c:ser>
        <c:ser>
          <c:idx val="4"/>
          <c:order val="3"/>
          <c:tx>
            <c:v>Hate</c:v>
          </c:tx>
          <c:spPr>
            <a:ln w="381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4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902172458664143E-2"/>
                      <c:h val="7.83441783724925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732-4193-9E05-3C275CCD2B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Sheet1!$E$1:$E$5</c:f>
              <c:numCache>
                <c:formatCode>General</c:formatCode>
                <c:ptCount val="5"/>
                <c:pt idx="0">
                  <c:v>19</c:v>
                </c:pt>
                <c:pt idx="1">
                  <c:v>21</c:v>
                </c:pt>
                <c:pt idx="2">
                  <c:v>52</c:v>
                </c:pt>
                <c:pt idx="3">
                  <c:v>54</c:v>
                </c:pt>
                <c:pt idx="4">
                  <c:v>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EBBE-449D-BFB6-17EF08168E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3499799"/>
        <c:axId val="227356248"/>
      </c:scatterChart>
      <c:valAx>
        <c:axId val="493499799"/>
        <c:scaling>
          <c:orientation val="minMax"/>
          <c:max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356248"/>
        <c:crosses val="autoZero"/>
        <c:crossBetween val="midCat"/>
      </c:valAx>
      <c:valAx>
        <c:axId val="227356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49979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5">
            <a:lumMod val="40000"/>
            <a:lumOff val="60000"/>
          </a:schemeClr>
        </a:gs>
        <a:gs pos="46000">
          <a:schemeClr val="accent5">
            <a:lumMod val="95000"/>
            <a:lumOff val="5000"/>
          </a:schemeClr>
        </a:gs>
        <a:gs pos="100000">
          <a:schemeClr val="accent5">
            <a:lumMod val="60000"/>
          </a:schemeClr>
        </a:gs>
      </a:gsLst>
      <a:path path="circle">
        <a:fillToRect l="50000" t="130000" r="50000" b="-30000"/>
      </a:path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1 John  is</a:t>
            </a:r>
            <a:r>
              <a:rPr lang="en-US" sz="2400" baseline="0" dirty="0"/>
              <a:t> 105 Key Words – Strategy and Frequency</a:t>
            </a:r>
            <a:endParaRPr lang="en-US" sz="2400" dirty="0"/>
          </a:p>
        </c:rich>
      </c:tx>
      <c:layout>
        <c:manualLayout>
          <c:xMode val="edge"/>
          <c:yMode val="edge"/>
          <c:x val="0.22535843175853018"/>
          <c:y val="6.0585412223918716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36811023622047E-2"/>
          <c:y val="8.4563159474300001E-2"/>
          <c:w val="0.94484022309711291"/>
          <c:h val="0.77700744449514958"/>
        </c:manualLayout>
      </c:layout>
      <c:scatterChart>
        <c:scatterStyle val="lineMarker"/>
        <c:varyColors val="0"/>
        <c:ser>
          <c:idx val="0"/>
          <c:order val="0"/>
          <c:tx>
            <c:v>Walk</c:v>
          </c:tx>
          <c:spPr>
            <a:ln w="762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Sheet1!$H$1:$H$4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16</c:v>
                </c:pt>
                <c:pt idx="3">
                  <c:v>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2F0-4AE4-83F4-67B6120A8A63}"/>
            </c:ext>
          </c:extLst>
        </c:ser>
        <c:ser>
          <c:idx val="1"/>
          <c:order val="1"/>
          <c:tx>
            <c:v>Abide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7"/>
              <c:layout>
                <c:manualLayout>
                  <c:x val="-1.1458333333333333E-2"/>
                  <c:y val="-4.56346568425348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ln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24-4100-99F1-D0D878AB5B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Sheet1!$J$1:$J$18</c:f>
              <c:numCache>
                <c:formatCode>General</c:formatCode>
                <c:ptCount val="18"/>
                <c:pt idx="0">
                  <c:v>16</c:v>
                </c:pt>
                <c:pt idx="1">
                  <c:v>20</c:v>
                </c:pt>
                <c:pt idx="2">
                  <c:v>24</c:v>
                </c:pt>
                <c:pt idx="3">
                  <c:v>27</c:v>
                </c:pt>
                <c:pt idx="4">
                  <c:v>29</c:v>
                </c:pt>
                <c:pt idx="5">
                  <c:v>34</c:v>
                </c:pt>
                <c:pt idx="6">
                  <c:v>37</c:v>
                </c:pt>
                <c:pt idx="7">
                  <c:v>38</c:v>
                </c:pt>
                <c:pt idx="8">
                  <c:v>46</c:v>
                </c:pt>
                <c:pt idx="9">
                  <c:v>49</c:v>
                </c:pt>
                <c:pt idx="10">
                  <c:v>54</c:v>
                </c:pt>
                <c:pt idx="11">
                  <c:v>55</c:v>
                </c:pt>
                <c:pt idx="12">
                  <c:v>57</c:v>
                </c:pt>
                <c:pt idx="13">
                  <c:v>64</c:v>
                </c:pt>
                <c:pt idx="14">
                  <c:v>76</c:v>
                </c:pt>
                <c:pt idx="15">
                  <c:v>77</c:v>
                </c:pt>
                <c:pt idx="16">
                  <c:v>79</c:v>
                </c:pt>
                <c:pt idx="17">
                  <c:v>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2F0-4AE4-83F4-67B6120A8A63}"/>
            </c:ext>
          </c:extLst>
        </c:ser>
        <c:ser>
          <c:idx val="2"/>
          <c:order val="2"/>
          <c:tx>
            <c:v>Know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2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ln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224-4100-99F1-D0D878AB5B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Sheet1!$I$1:$I$25</c:f>
              <c:numCache>
                <c:formatCode>General</c:formatCode>
                <c:ptCount val="25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21</c:v>
                </c:pt>
                <c:pt idx="4">
                  <c:v>28</c:v>
                </c:pt>
                <c:pt idx="5">
                  <c:v>31</c:v>
                </c:pt>
                <c:pt idx="6">
                  <c:v>39</c:v>
                </c:pt>
                <c:pt idx="7">
                  <c:v>40</c:v>
                </c:pt>
                <c:pt idx="8">
                  <c:v>41</c:v>
                </c:pt>
                <c:pt idx="9">
                  <c:v>45</c:v>
                </c:pt>
                <c:pt idx="10">
                  <c:v>54</c:v>
                </c:pt>
                <c:pt idx="11">
                  <c:v>55</c:v>
                </c:pt>
                <c:pt idx="12">
                  <c:v>59</c:v>
                </c:pt>
                <c:pt idx="13">
                  <c:v>60</c:v>
                </c:pt>
                <c:pt idx="14">
                  <c:v>65</c:v>
                </c:pt>
                <c:pt idx="15">
                  <c:v>69</c:v>
                </c:pt>
                <c:pt idx="16">
                  <c:v>70</c:v>
                </c:pt>
                <c:pt idx="17">
                  <c:v>71</c:v>
                </c:pt>
                <c:pt idx="18">
                  <c:v>76</c:v>
                </c:pt>
                <c:pt idx="19">
                  <c:v>86</c:v>
                </c:pt>
                <c:pt idx="20">
                  <c:v>97</c:v>
                </c:pt>
                <c:pt idx="21">
                  <c:v>99</c:v>
                </c:pt>
                <c:pt idx="22">
                  <c:v>102</c:v>
                </c:pt>
                <c:pt idx="23">
                  <c:v>103</c:v>
                </c:pt>
                <c:pt idx="24">
                  <c:v>104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2F0-4AE4-83F4-67B6120A8A63}"/>
            </c:ext>
          </c:extLst>
        </c:ser>
        <c:ser>
          <c:idx val="3"/>
          <c:order val="3"/>
          <c:tx>
            <c:v>Truth</c:v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ln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224-4100-99F1-D0D878AB5B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Sheet1!$K$1:$K$10</c:f>
              <c:numCache>
                <c:formatCode>General</c:formatCode>
                <c:ptCount val="10"/>
                <c:pt idx="0">
                  <c:v>6</c:v>
                </c:pt>
                <c:pt idx="1">
                  <c:v>8</c:v>
                </c:pt>
                <c:pt idx="2">
                  <c:v>10</c:v>
                </c:pt>
                <c:pt idx="3">
                  <c:v>14</c:v>
                </c:pt>
                <c:pt idx="4">
                  <c:v>31</c:v>
                </c:pt>
                <c:pt idx="5">
                  <c:v>32</c:v>
                </c:pt>
                <c:pt idx="6">
                  <c:v>37</c:v>
                </c:pt>
                <c:pt idx="7">
                  <c:v>69</c:v>
                </c:pt>
                <c:pt idx="8">
                  <c:v>83</c:v>
                </c:pt>
                <c:pt idx="9">
                  <c:v>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2F0-4AE4-83F4-67B6120A8A63}"/>
            </c:ext>
          </c:extLst>
        </c:ser>
        <c:ser>
          <c:idx val="4"/>
          <c:order val="4"/>
          <c:tx>
            <c:v>Lie</c:v>
          </c:tx>
          <c:spPr>
            <a:ln w="3810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2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ln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224-4100-99F1-D0D878AB5B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Sheet1!$L$1:$L$28</c:f>
              <c:numCache>
                <c:formatCode>General</c:formatCode>
                <c:ptCount val="28"/>
                <c:pt idx="0">
                  <c:v>6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  <c:pt idx="4">
                  <c:v>23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31</c:v>
                </c:pt>
                <c:pt idx="10">
                  <c:v>32</c:v>
                </c:pt>
                <c:pt idx="11">
                  <c:v>38</c:v>
                </c:pt>
                <c:pt idx="12">
                  <c:v>40</c:v>
                </c:pt>
                <c:pt idx="13">
                  <c:v>48</c:v>
                </c:pt>
                <c:pt idx="14">
                  <c:v>50</c:v>
                </c:pt>
                <c:pt idx="15">
                  <c:v>53</c:v>
                </c:pt>
                <c:pt idx="16">
                  <c:v>57</c:v>
                </c:pt>
                <c:pt idx="17">
                  <c:v>64</c:v>
                </c:pt>
                <c:pt idx="18">
                  <c:v>66</c:v>
                </c:pt>
                <c:pt idx="19">
                  <c:v>67</c:v>
                </c:pt>
                <c:pt idx="20">
                  <c:v>68</c:v>
                </c:pt>
                <c:pt idx="21">
                  <c:v>73</c:v>
                </c:pt>
                <c:pt idx="22">
                  <c:v>76</c:v>
                </c:pt>
                <c:pt idx="23">
                  <c:v>83</c:v>
                </c:pt>
                <c:pt idx="24">
                  <c:v>89</c:v>
                </c:pt>
                <c:pt idx="25">
                  <c:v>90</c:v>
                </c:pt>
                <c:pt idx="26">
                  <c:v>95</c:v>
                </c:pt>
                <c:pt idx="27">
                  <c:v>103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2F0-4AE4-83F4-67B6120A8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1960511"/>
        <c:axId val="2131962591"/>
      </c:scatterChart>
      <c:valAx>
        <c:axId val="21319605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1962591"/>
        <c:crosses val="autoZero"/>
        <c:crossBetween val="midCat"/>
      </c:valAx>
      <c:valAx>
        <c:axId val="2131962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196051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3.860195209973754E-2"/>
          <c:y val="0.9102531682839321"/>
          <c:w val="0.45196276246719158"/>
          <c:h val="7.47897554963890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n>
            <a:solidFill>
              <a:schemeClr val="bg1"/>
            </a:solidFill>
          </a:ln>
          <a:solidFill>
            <a:schemeClr val="bg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0.15289</cdr:x>
      <cdr:y>0.21654</cdr:y>
    </cdr:from>
    <cdr:to>
      <cdr:x>0.21598</cdr:x>
      <cdr:y>0.53729</cdr:y>
    </cdr:to>
    <cdr:sp macro="" textlink="">
      <cdr:nvSpPr>
        <cdr:cNvPr id="2" name="Rectangle: Rounded Corners 1">
          <a:extLst xmlns:a="http://schemas.openxmlformats.org/drawingml/2006/main">
            <a:ext uri="{FF2B5EF4-FFF2-40B4-BE49-F238E27FC236}">
              <a16:creationId xmlns:a16="http://schemas.microsoft.com/office/drawing/2014/main" id="{5D673A80-5FFE-42F7-BB09-527621BCAA58}"/>
            </a:ext>
          </a:extLst>
        </cdr:cNvPr>
        <cdr:cNvSpPr/>
      </cdr:nvSpPr>
      <cdr:spPr>
        <a:xfrm xmlns:a="http://schemas.openxmlformats.org/drawingml/2006/main" rot="17408981">
          <a:off x="777866" y="1866552"/>
          <a:ext cx="1835157" cy="579949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5080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0.37509</cdr:x>
      <cdr:y>0.42566</cdr:y>
    </cdr:from>
    <cdr:to>
      <cdr:x>0.62491</cdr:x>
      <cdr:y>0.51108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4D40EB0-CDDE-43ED-8ADD-5EA1A48E111C}"/>
            </a:ext>
          </a:extLst>
        </cdr:cNvPr>
        <cdr:cNvSpPr txBox="1"/>
      </cdr:nvSpPr>
      <cdr:spPr>
        <a:xfrm xmlns:a="http://schemas.openxmlformats.org/drawingml/2006/main" rot="20426556">
          <a:off x="3448107" y="2435427"/>
          <a:ext cx="2296411" cy="4887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/>
            <a:t>Love in chapters 2-3-4</a:t>
          </a:r>
        </a:p>
      </cdr:txBody>
    </cdr:sp>
  </cdr:relSizeAnchor>
  <cdr:relSizeAnchor xmlns:cdr="http://schemas.openxmlformats.org/drawingml/2006/chartDrawing">
    <cdr:from>
      <cdr:x>0.10974</cdr:x>
      <cdr:y>0.10172</cdr:y>
    </cdr:from>
    <cdr:to>
      <cdr:x>0.1629</cdr:x>
      <cdr:y>0.57865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157CE2F9-B7E5-438F-8031-E76B6CD51EC0}"/>
            </a:ext>
          </a:extLst>
        </cdr:cNvPr>
        <cdr:cNvSpPr txBox="1"/>
      </cdr:nvSpPr>
      <cdr:spPr>
        <a:xfrm xmlns:a="http://schemas.openxmlformats.org/drawingml/2006/main" rot="17452650">
          <a:off x="-111240" y="1702001"/>
          <a:ext cx="2728769" cy="4887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/>
            <a:t>Hate in chapters 3-4</a:t>
          </a:r>
        </a:p>
      </cdr:txBody>
    </cdr:sp>
  </cdr:relSizeAnchor>
  <cdr:relSizeAnchor xmlns:cdr="http://schemas.openxmlformats.org/drawingml/2006/chartDrawing">
    <cdr:from>
      <cdr:x>0.13729</cdr:x>
      <cdr:y>0.30228</cdr:y>
    </cdr:from>
    <cdr:to>
      <cdr:x>0.81713</cdr:x>
      <cdr:y>0.53417</cdr:y>
    </cdr:to>
    <cdr:sp macro="" textlink="">
      <cdr:nvSpPr>
        <cdr:cNvPr id="6" name="Oval 5">
          <a:extLst xmlns:a="http://schemas.openxmlformats.org/drawingml/2006/main">
            <a:ext uri="{FF2B5EF4-FFF2-40B4-BE49-F238E27FC236}">
              <a16:creationId xmlns:a16="http://schemas.microsoft.com/office/drawing/2014/main" id="{9D50788C-670B-4DB5-B338-28F4A3A761E6}"/>
            </a:ext>
          </a:extLst>
        </cdr:cNvPr>
        <cdr:cNvSpPr/>
      </cdr:nvSpPr>
      <cdr:spPr>
        <a:xfrm xmlns:a="http://schemas.openxmlformats.org/drawingml/2006/main" rot="20486080">
          <a:off x="1262014" y="1729513"/>
          <a:ext cx="6249543" cy="132674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5080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0C54-6503-451B-8363-9D212DB2E9CC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6FCD-EA78-467A-8AB2-F9222CD6D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8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952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9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4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14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720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98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23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95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00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7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8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0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2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1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FA8A-C583-4EB7-B547-771964240C9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480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  <p:sldLayoutId id="214748395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5+minute+christian+countdown+video&amp;&amp;view=detail&amp;mid=32D01F7A8B4FE02572F832D01F7A8B4FE02572F8&amp;rvsmid=5FF8499C94614D9E29A95FF8499C94614D9E29A9&amp;FORM=VDMCN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52C1FB-04D0-41E2-9A58-EA5B94AB674C}"/>
              </a:ext>
            </a:extLst>
          </p:cNvPr>
          <p:cNvSpPr txBox="1"/>
          <p:nvPr/>
        </p:nvSpPr>
        <p:spPr>
          <a:xfrm>
            <a:off x="183879" y="101996"/>
            <a:ext cx="118242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   					   Fellowship Church   	Adult Sunday School        March  28, 2021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white"/>
              </a:solidFill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</a:rPr>
              <a:t>Title:   Light-Love-Life (Victory over Sin)			Text:  </a:t>
            </a:r>
            <a:r>
              <a:rPr lang="en-US" sz="2400" dirty="0">
                <a:solidFill>
                  <a:prstClr val="white"/>
                </a:solidFill>
              </a:rPr>
              <a:t>1 John 4  (focus on love)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white"/>
              </a:solidFill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/>
                </a:solidFill>
              </a:rPr>
              <a:t>Thought:  As 1 Corinthians 10 tells us how to have Victory in Temptation, so does 1 John tell us how to have Victory over Sin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4BA562-3090-4680-8044-B5E166E56AD0}"/>
              </a:ext>
            </a:extLst>
          </p:cNvPr>
          <p:cNvSpPr txBox="1"/>
          <p:nvPr/>
        </p:nvSpPr>
        <p:spPr>
          <a:xfrm>
            <a:off x="27064" y="101996"/>
            <a:ext cx="25610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9:55 Countdown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AF132F-3E05-4035-9C08-0F1ABC49F3C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1"/>
          <a:stretch/>
        </p:blipFill>
        <p:spPr bwMode="auto">
          <a:xfrm>
            <a:off x="288654" y="2261834"/>
            <a:ext cx="3949971" cy="36229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5FAB5A9-1C49-438E-8739-287A3AFCAD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686831"/>
              </p:ext>
            </p:extLst>
          </p:nvPr>
        </p:nvGraphicFramePr>
        <p:xfrm>
          <a:off x="4377236" y="1804754"/>
          <a:ext cx="7630885" cy="5053246"/>
        </p:xfrm>
        <a:graphic>
          <a:graphicData uri="http://schemas.openxmlformats.org/drawingml/2006/table">
            <a:tbl>
              <a:tblPr/>
              <a:tblGrid>
                <a:gridCol w="7630885">
                  <a:extLst>
                    <a:ext uri="{9D8B030D-6E8A-4147-A177-3AD203B41FA5}">
                      <a16:colId xmlns:a16="http://schemas.microsoft.com/office/drawing/2014/main" val="3778344110"/>
                    </a:ext>
                  </a:extLst>
                </a:gridCol>
              </a:tblGrid>
              <a:tr h="43616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Congregational Scripture Reading:   1 John 4:1-4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r>
                        <a:rPr lang="en-US" sz="2000" dirty="0"/>
                        <a:t>READER: </a:t>
                      </a:r>
                      <a:r>
                        <a:rPr lang="en-US" sz="2000" baseline="30000" dirty="0"/>
                        <a:t> </a:t>
                      </a:r>
                      <a:r>
                        <a:rPr lang="en-US" sz="2000" dirty="0"/>
                        <a:t> </a:t>
                      </a:r>
                      <a:r>
                        <a:rPr lang="en-US" sz="2000" baseline="30000" dirty="0"/>
                        <a:t>1</a:t>
                      </a:r>
                      <a:r>
                        <a:rPr lang="en-US" sz="2000" dirty="0"/>
                        <a:t> Beloved, believe not every spirit, but try the spirits whether they are of God: because many false prophets are gone out into the world. </a:t>
                      </a:r>
                    </a:p>
                    <a:p>
                      <a:endParaRPr lang="en-US" sz="1200" dirty="0"/>
                    </a:p>
                    <a:p>
                      <a:r>
                        <a:rPr lang="en-US" sz="2000" dirty="0"/>
                        <a:t>CONGREGATION:  </a:t>
                      </a:r>
                      <a:r>
                        <a:rPr lang="en-US" sz="2000" baseline="30000" dirty="0"/>
                        <a:t>2</a:t>
                      </a:r>
                      <a:r>
                        <a:rPr lang="en-US" sz="2000" dirty="0"/>
                        <a:t> Hereby know ye the Spirit of God: Every spirit that </a:t>
                      </a:r>
                      <a:r>
                        <a:rPr lang="en-US" sz="2000" dirty="0" err="1"/>
                        <a:t>confesseth</a:t>
                      </a:r>
                      <a:r>
                        <a:rPr lang="en-US" sz="2000" dirty="0"/>
                        <a:t> that Jesus Christ is come in the flesh is of God: </a:t>
                      </a:r>
                    </a:p>
                    <a:p>
                      <a:endParaRPr lang="en-US" sz="1200" dirty="0"/>
                    </a:p>
                    <a:p>
                      <a:r>
                        <a:rPr lang="en-US" sz="2000" dirty="0"/>
                        <a:t>READER:  </a:t>
                      </a:r>
                      <a:r>
                        <a:rPr lang="en-US" sz="2000" baseline="30000" dirty="0"/>
                        <a:t>3</a:t>
                      </a:r>
                      <a:r>
                        <a:rPr lang="en-US" sz="2000" dirty="0"/>
                        <a:t> And every spirit that </a:t>
                      </a:r>
                      <a:r>
                        <a:rPr lang="en-US" sz="2000" dirty="0" err="1"/>
                        <a:t>confesseth</a:t>
                      </a:r>
                      <a:r>
                        <a:rPr lang="en-US" sz="2000" dirty="0"/>
                        <a:t> not that Jesus Christ is come in the flesh is not of God: and this is that [spirit] of antichrist, whereof ye have heard that it should come; and even now already is it in the world. </a:t>
                      </a:r>
                    </a:p>
                    <a:p>
                      <a:endParaRPr lang="en-US" sz="1200" dirty="0"/>
                    </a:p>
                    <a:p>
                      <a:r>
                        <a:rPr lang="en-US" sz="2000" dirty="0"/>
                        <a:t>CONGREGATION:   </a:t>
                      </a:r>
                      <a:r>
                        <a:rPr lang="en-US" sz="2000" baseline="30000" dirty="0"/>
                        <a:t>4</a:t>
                      </a:r>
                      <a:r>
                        <a:rPr lang="en-US" sz="2000" dirty="0"/>
                        <a:t> Ye are of God, little children, and have overcome them: because greater is he that is in you, than he that is in the world. </a:t>
                      </a:r>
                      <a:endParaRPr lang="en-US" sz="2000" baseline="30000" dirty="0"/>
                    </a:p>
                  </a:txBody>
                  <a:tcPr marL="54527" marR="54527" marT="27263" marB="27263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153211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6880425-D349-49FB-87D8-47EBAB741932}"/>
              </a:ext>
            </a:extLst>
          </p:cNvPr>
          <p:cNvSpPr txBox="1"/>
          <p:nvPr/>
        </p:nvSpPr>
        <p:spPr>
          <a:xfrm>
            <a:off x="357328" y="5932060"/>
            <a:ext cx="3704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We are building our 12 stones </a:t>
            </a:r>
          </a:p>
          <a:p>
            <a:pPr algn="ctr"/>
            <a:r>
              <a:rPr lang="en-US" dirty="0"/>
              <a:t>with Joshua in light, love, and life</a:t>
            </a:r>
          </a:p>
        </p:txBody>
      </p:sp>
    </p:spTree>
    <p:extLst>
      <p:ext uri="{BB962C8B-B14F-4D97-AF65-F5344CB8AC3E}">
        <p14:creationId xmlns:p14="http://schemas.microsoft.com/office/powerpoint/2010/main" val="3963721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A3C39CC-FB08-44B6-BB20-CA361BB898B8}"/>
              </a:ext>
            </a:extLst>
          </p:cNvPr>
          <p:cNvSpPr/>
          <p:nvPr/>
        </p:nvSpPr>
        <p:spPr>
          <a:xfrm>
            <a:off x="6391275" y="269557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A94CB-AE6A-4D7D-B1A4-38AD85C61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0"/>
            <a:ext cx="10715625" cy="822165"/>
          </a:xfrm>
        </p:spPr>
        <p:txBody>
          <a:bodyPr>
            <a:normAutofit/>
          </a:bodyPr>
          <a:lstStyle/>
          <a:p>
            <a:r>
              <a:rPr lang="en-US" sz="2800" dirty="0"/>
              <a:t>The progression of OPPOSITE words &amp; </a:t>
            </a:r>
            <a:r>
              <a:rPr lang="en-US" sz="2800" dirty="0" err="1"/>
              <a:t>ThemeS</a:t>
            </a:r>
            <a:endParaRPr lang="en-US" sz="28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09A684B-4203-4473-9A6B-DBDB1BDB31F1}"/>
              </a:ext>
              <a:ext uri="{147F2762-F138-4A5C-976F-8EAC2B608ADB}">
                <a16:predDERef xmlns:a16="http://schemas.microsoft.com/office/drawing/2014/main" pred="{DB42DCF6-DEAE-4378-945A-EC374BB53C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32253"/>
              </p:ext>
            </p:extLst>
          </p:nvPr>
        </p:nvGraphicFramePr>
        <p:xfrm>
          <a:off x="1571124" y="749220"/>
          <a:ext cx="9192626" cy="5721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755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3963237-BB58-4DB4-B7C1-303845FDA189}"/>
              </a:ext>
            </a:extLst>
          </p:cNvPr>
          <p:cNvSpPr txBox="1"/>
          <p:nvPr/>
        </p:nvSpPr>
        <p:spPr>
          <a:xfrm>
            <a:off x="2135011" y="6396335"/>
            <a:ext cx="7921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Who are the antichrists /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gnostics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today?  (1 John 4:1-3)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222822C-EB45-4CB8-BFF9-526B18447A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108863"/>
              </p:ext>
            </p:extLst>
          </p:nvPr>
        </p:nvGraphicFramePr>
        <p:xfrm>
          <a:off x="0" y="0"/>
          <a:ext cx="12192000" cy="6400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">
            <a:extLst>
              <a:ext uri="{FF2B5EF4-FFF2-40B4-BE49-F238E27FC236}">
                <a16:creationId xmlns:a16="http://schemas.microsoft.com/office/drawing/2014/main" id="{7397EE59-B386-418C-980D-9FFD199DBBFE}"/>
              </a:ext>
            </a:extLst>
          </p:cNvPr>
          <p:cNvSpPr txBox="1"/>
          <p:nvPr/>
        </p:nvSpPr>
        <p:spPr>
          <a:xfrm>
            <a:off x="5949081" y="5873855"/>
            <a:ext cx="6023844" cy="382265"/>
          </a:xfrm>
          <a:prstGeom prst="rect">
            <a:avLst/>
          </a:prstGeom>
          <a:solidFill>
            <a:schemeClr val="tx1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Rockwell" panose="02060603020205020403"/>
                <a:ea typeface="+mn-ea"/>
                <a:cs typeface="+mn-cs"/>
              </a:rPr>
              <a:t>(world, devil, antichrist, wicked one, sin, hate,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Rockwell" panose="02060603020205020403"/>
                <a:ea typeface="+mn-ea"/>
                <a:cs typeface="+mn-cs"/>
              </a:rPr>
              <a:t>etc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Rockwell" panose="02060603020205020403"/>
                <a:ea typeface="+mn-ea"/>
                <a:cs typeface="+mn-cs"/>
              </a:rPr>
              <a:t>)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162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862AF-66E9-4067-BCF6-B7F5A03E7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100" y="0"/>
            <a:ext cx="4533880" cy="6857989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Text: 1 John 4 </a:t>
            </a:r>
            <a:r>
              <a:rPr lang="en-US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br>
              <a:rPr lang="en-US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br>
              <a:rPr lang="en-US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Title:  Light-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Love-Life 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(Victory over sin)</a:t>
            </a:r>
            <a:b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4:1-6</a:t>
            </a:r>
            <a:r>
              <a:rPr lang="en-US" sz="2000" b="1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u="sng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Test</a:t>
            </a:r>
            <a:r>
              <a:rPr lang="en-US" sz="2000" b="1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 the Spirits</a:t>
            </a:r>
            <a:br>
              <a:rPr lang="en-US" sz="2000" b="1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4:7-21  </a:t>
            </a:r>
            <a:r>
              <a:rPr lang="en-US" sz="2000" u="sng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love </a:t>
            </a:r>
            <a:r>
              <a:rPr lang="en-US" sz="200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 is perfected</a:t>
            </a:r>
            <a:br>
              <a:rPr lang="en-US" sz="2000" b="1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    17-21  </a:t>
            </a:r>
            <a:r>
              <a:rPr lang="en-US" sz="2000" u="sng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Judgment &amp; Fear</a:t>
            </a:r>
            <a:br>
              <a:rPr lang="en-US" sz="2000" u="sng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+mn-lt"/>
              </a:rPr>
              <a:t>Questions 	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Next Sunday: 1 John 5  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Light-Love-Life  series (focus on  Life)</a:t>
            </a:r>
          </a:p>
        </p:txBody>
      </p:sp>
      <p:pic>
        <p:nvPicPr>
          <p:cNvPr id="5" name="Content Placeholder 4" descr="Painting of a group of people&#10;&#10;Description automatically generated with low confidence">
            <a:extLst>
              <a:ext uri="{FF2B5EF4-FFF2-40B4-BE49-F238E27FC236}">
                <a16:creationId xmlns:a16="http://schemas.microsoft.com/office/drawing/2014/main" id="{2D5C99EE-1C46-445E-9607-5AEA09CBDF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5" r="8110" b="-1"/>
          <a:stretch/>
        </p:blipFill>
        <p:spPr>
          <a:xfrm>
            <a:off x="20" y="10"/>
            <a:ext cx="755292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56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6339</TotalTime>
  <Words>351</Words>
  <Application>Microsoft Office PowerPoint</Application>
  <PresentationFormat>Widescreen</PresentationFormat>
  <Paragraphs>26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Bookman Old Style</vt:lpstr>
      <vt:lpstr>Calibri</vt:lpstr>
      <vt:lpstr>Rockwell</vt:lpstr>
      <vt:lpstr>Damask</vt:lpstr>
      <vt:lpstr>PowerPoint Presentation</vt:lpstr>
      <vt:lpstr>The progression of OPPOSITE words &amp; ThemeS</vt:lpstr>
      <vt:lpstr>PowerPoint Presentation</vt:lpstr>
      <vt:lpstr>Text: 1 John 4              Title:  Light-Love-Life  (Victory over sin)   4:1-6  Test the Spirits  4:7-21  love  is perfected      17-21  Judgment &amp; Fear   Questions     Next Sunday: 1 John 5    Light-Love-Life  series (focus on  Life)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84</cp:revision>
  <cp:lastPrinted>2021-03-22T20:55:49Z</cp:lastPrinted>
  <dcterms:created xsi:type="dcterms:W3CDTF">2021-02-02T15:04:05Z</dcterms:created>
  <dcterms:modified xsi:type="dcterms:W3CDTF">2021-03-28T10:31:14Z</dcterms:modified>
</cp:coreProperties>
</file>