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5"/>
  </p:notesMasterIdLst>
  <p:sldIdLst>
    <p:sldId id="306" r:id="rId2"/>
    <p:sldId id="318" r:id="rId3"/>
    <p:sldId id="319" r:id="rId4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bg1"/>
                </a:solidFill>
              </a:rPr>
              <a:t>1 John 5:6-19 ( verses 91-103)</a:t>
            </a:r>
          </a:p>
        </c:rich>
      </c:tx>
      <c:layout>
        <c:manualLayout>
          <c:xMode val="edge"/>
          <c:yMode val="edge"/>
          <c:x val="0.357390900142185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501948363387367E-2"/>
          <c:y val="8.0222688754333721E-2"/>
          <c:w val="0.92936542517212328"/>
          <c:h val="0.78091719032313167"/>
        </c:manualLayout>
      </c:layout>
      <c:scatterChart>
        <c:scatterStyle val="lineMarker"/>
        <c:varyColors val="0"/>
        <c:ser>
          <c:idx val="2"/>
          <c:order val="2"/>
          <c:tx>
            <c:v>Life</c:v>
          </c:tx>
          <c:spPr>
            <a:ln w="412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Sheet1!$C$1:$C$11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26</c:v>
                </c:pt>
                <c:pt idx="3">
                  <c:v>35</c:v>
                </c:pt>
                <c:pt idx="4">
                  <c:v>53</c:v>
                </c:pt>
                <c:pt idx="5">
                  <c:v>54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100</c:v>
                </c:pt>
                <c:pt idx="10">
                  <c:v>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9-4F69-A0E1-BAF3E145C5A2}"/>
            </c:ext>
          </c:extLst>
        </c:ser>
        <c:ser>
          <c:idx val="5"/>
          <c:order val="5"/>
          <c:tx>
            <c:v>Death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Sheet1!$F$1:$F$4</c:f>
              <c:numCache>
                <c:formatCode>General</c:formatCode>
                <c:ptCount val="4"/>
                <c:pt idx="0">
                  <c:v>53</c:v>
                </c:pt>
                <c:pt idx="1">
                  <c:v>54</c:v>
                </c:pt>
                <c:pt idx="2">
                  <c:v>100</c:v>
                </c:pt>
                <c:pt idx="3">
                  <c:v>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89-4F69-A0E1-BAF3E145C5A2}"/>
            </c:ext>
          </c:extLst>
        </c:ser>
        <c:ser>
          <c:idx val="6"/>
          <c:order val="6"/>
          <c:tx>
            <c:v>Witness</c:v>
          </c:tx>
          <c:spPr>
            <a:ln w="4762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Sheet1!$R$1:$R$14</c:f>
              <c:numCache>
                <c:formatCode>General</c:formatCode>
                <c:ptCount val="14"/>
                <c:pt idx="0">
                  <c:v>2</c:v>
                </c:pt>
                <c:pt idx="1">
                  <c:v>78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94</c:v>
                </c:pt>
                <c:pt idx="7">
                  <c:v>94</c:v>
                </c:pt>
                <c:pt idx="8">
                  <c:v>94</c:v>
                </c:pt>
                <c:pt idx="9">
                  <c:v>94</c:v>
                </c:pt>
                <c:pt idx="10">
                  <c:v>95</c:v>
                </c:pt>
                <c:pt idx="11">
                  <c:v>95</c:v>
                </c:pt>
                <c:pt idx="12">
                  <c:v>95</c:v>
                </c:pt>
                <c:pt idx="13">
                  <c:v>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A89-4F69-A0E1-BAF3E145C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499799"/>
        <c:axId val="22735624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Light</c:v>
                </c:tx>
                <c:spPr>
                  <a:ln w="19050" cap="rnd">
                    <a:solidFill>
                      <a:srgbClr val="FFC000"/>
                    </a:solidFill>
                    <a:prstDash val="solid"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yVal>
                  <c:numRef>
                    <c:extLst>
                      <c:ext uri="{02D57815-91ED-43cb-92C2-25804820EDAC}">
                        <c15:formulaRef>
                          <c15:sqref>Sheet1!$A$1:$A$5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</c:v>
                      </c:pt>
                      <c:pt idx="1">
                        <c:v>7</c:v>
                      </c:pt>
                      <c:pt idx="2">
                        <c:v>18</c:v>
                      </c:pt>
                      <c:pt idx="3">
                        <c:v>19</c:v>
                      </c:pt>
                      <c:pt idx="4">
                        <c:v>20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BA89-4F69-A0E1-BAF3E145C5A2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Love</c:v>
                </c:tx>
                <c:spPr>
                  <a:ln w="254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Sheet1!$B$1:$B$26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15</c:v>
                      </c:pt>
                      <c:pt idx="1">
                        <c:v>19</c:v>
                      </c:pt>
                      <c:pt idx="2">
                        <c:v>25</c:v>
                      </c:pt>
                      <c:pt idx="3">
                        <c:v>40</c:v>
                      </c:pt>
                      <c:pt idx="4">
                        <c:v>49</c:v>
                      </c:pt>
                      <c:pt idx="5">
                        <c:v>50</c:v>
                      </c:pt>
                      <c:pt idx="6">
                        <c:v>53</c:v>
                      </c:pt>
                      <c:pt idx="7">
                        <c:v>55</c:v>
                      </c:pt>
                      <c:pt idx="8">
                        <c:v>56</c:v>
                      </c:pt>
                      <c:pt idx="9">
                        <c:v>57</c:v>
                      </c:pt>
                      <c:pt idx="10">
                        <c:v>62</c:v>
                      </c:pt>
                      <c:pt idx="11">
                        <c:v>70</c:v>
                      </c:pt>
                      <c:pt idx="12">
                        <c:v>71</c:v>
                      </c:pt>
                      <c:pt idx="13">
                        <c:v>72</c:v>
                      </c:pt>
                      <c:pt idx="14">
                        <c:v>73</c:v>
                      </c:pt>
                      <c:pt idx="15">
                        <c:v>74</c:v>
                      </c:pt>
                      <c:pt idx="16">
                        <c:v>75</c:v>
                      </c:pt>
                      <c:pt idx="17">
                        <c:v>79</c:v>
                      </c:pt>
                      <c:pt idx="18">
                        <c:v>80</c:v>
                      </c:pt>
                      <c:pt idx="19">
                        <c:v>81</c:v>
                      </c:pt>
                      <c:pt idx="20">
                        <c:v>82</c:v>
                      </c:pt>
                      <c:pt idx="21">
                        <c:v>83</c:v>
                      </c:pt>
                      <c:pt idx="22">
                        <c:v>84</c:v>
                      </c:pt>
                      <c:pt idx="23">
                        <c:v>85</c:v>
                      </c:pt>
                      <c:pt idx="24">
                        <c:v>86</c:v>
                      </c:pt>
                      <c:pt idx="25">
                        <c:v>87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A89-4F69-A0E1-BAF3E145C5A2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Dark</c:v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circle"/>
                  <c:size val="2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dLbls>
                  <c:dLbl>
                    <c:idx val="3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BA89-4F69-A0E1-BAF3E145C5A2}"/>
                      </c:ext>
                    </c:extLst>
                  </c:dLbl>
                  <c:dLbl>
                    <c:idx val="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BA89-4F69-A0E1-BAF3E145C5A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Sheet1!$D$1:$D$5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</c:v>
                      </c:pt>
                      <c:pt idx="1">
                        <c:v>6</c:v>
                      </c:pt>
                      <c:pt idx="2">
                        <c:v>18</c:v>
                      </c:pt>
                      <c:pt idx="3">
                        <c:v>19</c:v>
                      </c:pt>
                      <c:pt idx="4">
                        <c:v>21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A89-4F69-A0E1-BAF3E145C5A2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Hate</c:v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Sheet1!$E$1:$E$5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19</c:v>
                      </c:pt>
                      <c:pt idx="1">
                        <c:v>21</c:v>
                      </c:pt>
                      <c:pt idx="2">
                        <c:v>52</c:v>
                      </c:pt>
                      <c:pt idx="3">
                        <c:v>54</c:v>
                      </c:pt>
                      <c:pt idx="4">
                        <c:v>83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A89-4F69-A0E1-BAF3E145C5A2}"/>
                  </c:ext>
                </c:extLst>
              </c15:ser>
            </c15:filteredScatterSeries>
          </c:ext>
        </c:extLst>
      </c:scatterChart>
      <c:valAx>
        <c:axId val="493499799"/>
        <c:scaling>
          <c:orientation val="minMax"/>
          <c:max val="1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7356248"/>
        <c:crosses val="autoZero"/>
        <c:crossBetween val="midCat"/>
      </c:valAx>
      <c:valAx>
        <c:axId val="227356248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499799"/>
        <c:crosses val="autoZero"/>
        <c:crossBetween val="midCat"/>
      </c:valAx>
      <c:spPr>
        <a:solidFill>
          <a:schemeClr val="accent5">
            <a:lumMod val="40000"/>
            <a:lumOff val="60000"/>
          </a:schemeClr>
        </a:solidFill>
        <a:ln w="22225">
          <a:solidFill>
            <a:srgbClr val="FFFF00"/>
          </a:solidFill>
        </a:ln>
        <a:effectLst/>
      </c:spPr>
    </c:plotArea>
    <c:legend>
      <c:legendPos val="b"/>
      <c:layout>
        <c:manualLayout>
          <c:xMode val="edge"/>
          <c:yMode val="edge"/>
          <c:x val="0.31135420525666285"/>
          <c:y val="0.91188426770209452"/>
          <c:w val="0.36482820040383024"/>
          <c:h val="7.5221390933924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2000">
          <a:srgbClr val="0070C0"/>
        </a:gs>
        <a:gs pos="42000">
          <a:schemeClr val="accent2">
            <a:lumMod val="45000"/>
            <a:lumOff val="55000"/>
          </a:schemeClr>
        </a:gs>
        <a:gs pos="27000">
          <a:schemeClr val="accent3">
            <a:lumMod val="20000"/>
            <a:lumOff val="80000"/>
          </a:schemeClr>
        </a:gs>
        <a:gs pos="100000">
          <a:schemeClr val="accent3">
            <a:lumMod val="20000"/>
            <a:lumOff val="8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0.21345</cdr:y>
    </cdr:from>
    <cdr:to>
      <cdr:x>1</cdr:x>
      <cdr:y>0.21345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4777F23-D556-41AC-8AD9-3F95A96BFE36}"/>
            </a:ext>
          </a:extLst>
        </cdr:cNvPr>
        <cdr:cNvCxnSpPr/>
      </cdr:nvCxnSpPr>
      <cdr:spPr>
        <a:xfrm xmlns:a="http://schemas.openxmlformats.org/drawingml/2006/main">
          <a:off x="0" y="1261369"/>
          <a:ext cx="1018992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95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2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8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83879" y="101996"/>
            <a:ext cx="11824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					   Fellowship Church   	Adult Sunday School        </a:t>
            </a:r>
            <a:r>
              <a:rPr lang="en-US" sz="2400" dirty="0">
                <a:solidFill>
                  <a:prstClr val="white"/>
                </a:solidFill>
              </a:rPr>
              <a:t>April 11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, 2021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</a:rPr>
              <a:t>Title:   Victory Over Sin (Light-Love-Life)  		Text:  </a:t>
            </a:r>
            <a:r>
              <a:rPr lang="en-US" sz="2400" dirty="0">
                <a:solidFill>
                  <a:prstClr val="white"/>
                </a:solidFill>
              </a:rPr>
              <a:t>1 John 5  (Life or Death)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</a:rPr>
              <a:t>Thought:  As 1 Corinthians 10 tells us how to have Victory in Temptation, so does 1 John tell us how to have Victory over Sin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BA562-3090-4680-8044-B5E166E56AD0}"/>
              </a:ext>
            </a:extLst>
          </p:cNvPr>
          <p:cNvSpPr txBox="1"/>
          <p:nvPr/>
        </p:nvSpPr>
        <p:spPr>
          <a:xfrm>
            <a:off x="27064" y="101996"/>
            <a:ext cx="2561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F132F-3E05-4035-9C08-0F1ABC49F3C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/>
          <a:stretch/>
        </p:blipFill>
        <p:spPr bwMode="auto">
          <a:xfrm>
            <a:off x="288654" y="2261834"/>
            <a:ext cx="3949971" cy="3622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FAB5A9-1C49-438E-8739-287A3AFCA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60433"/>
              </p:ext>
            </p:extLst>
          </p:nvPr>
        </p:nvGraphicFramePr>
        <p:xfrm>
          <a:off x="4533146" y="1812981"/>
          <a:ext cx="7496176" cy="4929504"/>
        </p:xfrm>
        <a:graphic>
          <a:graphicData uri="http://schemas.openxmlformats.org/drawingml/2006/table">
            <a:tbl>
              <a:tblPr/>
              <a:tblGrid>
                <a:gridCol w="7496176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4584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Congregational Scripture Reading:   1 John 5:10-13 (KJV)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r>
                        <a:rPr lang="en-US" sz="2000" dirty="0"/>
                        <a:t>READER: </a:t>
                      </a:r>
                      <a:r>
                        <a:rPr lang="en-US" sz="2000" baseline="30000" dirty="0"/>
                        <a:t> </a:t>
                      </a:r>
                      <a:r>
                        <a:rPr lang="en-US" sz="2000" dirty="0"/>
                        <a:t> </a:t>
                      </a:r>
                      <a:r>
                        <a:rPr lang="en-US" sz="2000" baseline="30000" dirty="0"/>
                        <a:t>10</a:t>
                      </a:r>
                      <a:r>
                        <a:rPr lang="en-US" sz="2000" dirty="0"/>
                        <a:t> He that believeth on the Son of God hath the witness in himself: he that believeth not God hath made him a liar; because he believeth not the record that God gave of his Son. 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2000" dirty="0"/>
                        <a:t>CONGREGATION:  </a:t>
                      </a:r>
                      <a:r>
                        <a:rPr lang="en-US" sz="2000" baseline="30000" dirty="0"/>
                        <a:t>11</a:t>
                      </a:r>
                      <a:r>
                        <a:rPr lang="en-US" sz="2000" dirty="0"/>
                        <a:t> And this is the record, that God hath given to us eternal life, and this life is in his Son. 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2000" dirty="0"/>
                        <a:t>READER:  </a:t>
                      </a:r>
                      <a:r>
                        <a:rPr lang="en-US" sz="2000" baseline="30000" dirty="0"/>
                        <a:t>12</a:t>
                      </a:r>
                      <a:r>
                        <a:rPr lang="en-US" sz="2000" dirty="0"/>
                        <a:t> He that hath the Son hath life; [and] he that hath not the Son of God hath not life. 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2000" dirty="0"/>
                        <a:t>CONGREGATION:   </a:t>
                      </a:r>
                      <a:r>
                        <a:rPr lang="en-US" sz="2000" baseline="30000" dirty="0"/>
                        <a:t>13</a:t>
                      </a:r>
                      <a:r>
                        <a:rPr lang="en-US" sz="2000" dirty="0"/>
                        <a:t> These things have I written unto you that believe on the name of the Son of God; that ye may know that ye have eternal life, and that ye may believe on the name of the Son of God.</a:t>
                      </a:r>
                      <a:endParaRPr lang="en-US" sz="1400" dirty="0"/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2728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880425-D349-49FB-87D8-47EBAB741932}"/>
              </a:ext>
            </a:extLst>
          </p:cNvPr>
          <p:cNvSpPr txBox="1"/>
          <p:nvPr/>
        </p:nvSpPr>
        <p:spPr>
          <a:xfrm>
            <a:off x="508042" y="5932060"/>
            <a:ext cx="340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are building our 12 stones </a:t>
            </a:r>
          </a:p>
          <a:p>
            <a:pPr algn="ctr"/>
            <a:r>
              <a:rPr lang="en-US" dirty="0"/>
              <a:t>with Joshua in light, love, &amp; life</a:t>
            </a:r>
          </a:p>
        </p:txBody>
      </p:sp>
    </p:spTree>
    <p:extLst>
      <p:ext uri="{BB962C8B-B14F-4D97-AF65-F5344CB8AC3E}">
        <p14:creationId xmlns:p14="http://schemas.microsoft.com/office/powerpoint/2010/main" val="67850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A3C39CC-FB08-44B6-BB20-CA361BB898B8}"/>
              </a:ext>
            </a:extLst>
          </p:cNvPr>
          <p:cNvSpPr/>
          <p:nvPr/>
        </p:nvSpPr>
        <p:spPr>
          <a:xfrm>
            <a:off x="6391275" y="26955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A94CB-AE6A-4D7D-B1A4-38AD85C6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0"/>
            <a:ext cx="10715625" cy="822165"/>
          </a:xfrm>
        </p:spPr>
        <p:txBody>
          <a:bodyPr>
            <a:normAutofit/>
          </a:bodyPr>
          <a:lstStyle/>
          <a:p>
            <a:r>
              <a:rPr lang="en-US" sz="2800" dirty="0"/>
              <a:t>The progression of OPPOSITE words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FA559D8-BEE6-401B-AB36-991E8BF2616A}"/>
              </a:ext>
              <a:ext uri="{147F2762-F138-4A5C-976F-8EAC2B608ADB}">
                <a16:predDERef xmlns:a16="http://schemas.microsoft.com/office/drawing/2014/main" pred="{DB42DCF6-DEAE-4378-945A-EC374BB53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404290"/>
              </p:ext>
            </p:extLst>
          </p:nvPr>
        </p:nvGraphicFramePr>
        <p:xfrm>
          <a:off x="1072474" y="655190"/>
          <a:ext cx="10189925" cy="590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C7FD7CD7-9105-4F2B-AF74-8EE77240A045}"/>
              </a:ext>
            </a:extLst>
          </p:cNvPr>
          <p:cNvSpPr/>
          <p:nvPr/>
        </p:nvSpPr>
        <p:spPr>
          <a:xfrm rot="10800000">
            <a:off x="2253343" y="1186539"/>
            <a:ext cx="484632" cy="68204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62AF-66E9-4067-BCF6-B7F5A03E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944" y="0"/>
            <a:ext cx="4639036" cy="6857989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Title: 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Victory over sin </a:t>
            </a:r>
            <a:b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Text: 1 John 5 (life or death)</a:t>
            </a:r>
            <a:b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5:1-3 </a:t>
            </a:r>
            <a:r>
              <a:rPr lang="en-US" sz="20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Keep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His commandments</a:t>
            </a:r>
            <a:b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5:4-5  </a:t>
            </a:r>
            <a:r>
              <a:rPr lang="en-US" sz="2000" b="1" u="sng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Overcome</a:t>
            </a:r>
            <a:r>
              <a:rPr lang="en-US" sz="20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 the World</a:t>
            </a: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5:6-9  </a:t>
            </a:r>
            <a:r>
              <a:rPr lang="en-US" sz="2000" b="1" u="sng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Witnesses</a:t>
            </a:r>
            <a: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(2 – 3s &amp; more)</a:t>
            </a: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5:10-13  </a:t>
            </a:r>
            <a:r>
              <a:rPr lang="en-US" sz="2000" b="1" u="sng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life </a:t>
            </a:r>
            <a:r>
              <a:rPr lang="en-US" sz="20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or Death</a:t>
            </a: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5: 14-21  </a:t>
            </a:r>
            <a:r>
              <a:rPr lang="en-US" sz="2000" b="1" u="sng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Prayer</a:t>
            </a:r>
            <a:r>
              <a:rPr lang="en-US" sz="20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sin </a:t>
            </a: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5:20-21  </a:t>
            </a:r>
            <a:r>
              <a:rPr lang="en-US" sz="2000" b="1" u="sng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Truth</a:t>
            </a:r>
            <a:r>
              <a:rPr lang="en-US" sz="20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 &amp;  Idols</a:t>
            </a:r>
            <a:br>
              <a:rPr lang="en-US" sz="20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+mn-lt"/>
              </a:rPr>
              <a:t>Questions 	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Next Sunday: 1 John 1-5 connect  light, love, &amp; life to have victory over sin.  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Read ahead – 15 minutes</a:t>
            </a:r>
          </a:p>
        </p:txBody>
      </p:sp>
      <p:pic>
        <p:nvPicPr>
          <p:cNvPr id="5" name="Content Placeholder 4" descr="Paint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2D5C99EE-1C46-445E-9607-5AEA09CBD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r="8110" b="-1"/>
          <a:stretch/>
        </p:blipFill>
        <p:spPr>
          <a:xfrm>
            <a:off x="20" y="10"/>
            <a:ext cx="755292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F60A33-C41F-4A34-BEC8-3F2226F12700}"/>
              </a:ext>
            </a:extLst>
          </p:cNvPr>
          <p:cNvSpPr txBox="1"/>
          <p:nvPr/>
        </p:nvSpPr>
        <p:spPr>
          <a:xfrm>
            <a:off x="4800600" y="6317739"/>
            <a:ext cx="2752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10:40 Countdown</a:t>
            </a:r>
          </a:p>
        </p:txBody>
      </p:sp>
    </p:spTree>
    <p:extLst>
      <p:ext uri="{BB962C8B-B14F-4D97-AF65-F5344CB8AC3E}">
        <p14:creationId xmlns:p14="http://schemas.microsoft.com/office/powerpoint/2010/main" val="3257064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16770</TotalTime>
  <Words>338</Words>
  <Application>Microsoft Office PowerPoint</Application>
  <PresentationFormat>Widescreen</PresentationFormat>
  <Paragraphs>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Rockwell</vt:lpstr>
      <vt:lpstr>Damask</vt:lpstr>
      <vt:lpstr>PowerPoint Presentation</vt:lpstr>
      <vt:lpstr>The progression of OPPOSITE words </vt:lpstr>
      <vt:lpstr>Title:  Victory over sin   Text: 1 John 5 (life or death)  5:1-3 Keep His commandments  5:4-5  Overcome  the World  5:6-9  Witnesses (2 – 3s &amp; more)  5:10-13  life or Death  5: 14-21  Prayer &amp; sin   5:20-21  Truth  &amp;  Idols                   Questions     Next Sunday: 1 John 1-5 connect  light, love, &amp; life to have victory over sin.    Read ahead – 15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92</cp:revision>
  <cp:lastPrinted>2021-04-11T12:05:51Z</cp:lastPrinted>
  <dcterms:created xsi:type="dcterms:W3CDTF">2021-02-02T15:04:05Z</dcterms:created>
  <dcterms:modified xsi:type="dcterms:W3CDTF">2021-04-11T12:07:07Z</dcterms:modified>
</cp:coreProperties>
</file>