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0"/>
  </p:notesMasterIdLst>
  <p:sldIdLst>
    <p:sldId id="372" r:id="rId5"/>
    <p:sldId id="373" r:id="rId6"/>
    <p:sldId id="375" r:id="rId7"/>
    <p:sldId id="377" r:id="rId8"/>
    <p:sldId id="376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3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8026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DB2E5-51F7-3A84-2F8A-F57F7C24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45531-5C2E-5D01-F65F-881A5CE45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CF4CA-CA24-D8C6-BFCC-4477A06E3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A92C-52F6-3960-D041-58EAC233C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43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2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9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3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X2nPC0QFLvg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-3418"/>
            <a:ext cx="1211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 August 11, 2024									B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4707"/>
            <a:ext cx="3777906" cy="114627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r>
              <a:rPr lang="en-US" sz="2800" dirty="0"/>
              <a:t>Twelve series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46" y="1183100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0" y="1213580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95992" y="1190982"/>
            <a:ext cx="6756008" cy="55780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#1 – 12 degrees to sow and reap hate with </a:t>
            </a:r>
            <a:r>
              <a:rPr lang="en-US" sz="2000" u="sng" dirty="0"/>
              <a:t>Obadiah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#2 – 12 beginnings (origins) of life with </a:t>
            </a:r>
            <a:r>
              <a:rPr lang="en-US" sz="2000" u="sng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Genesis 1-2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#3a – 12 beginnings (origins) of death with Adam,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3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#3b –  beginnings of death with Cain &amp; Noah,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4-9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#3c –  beginnings of death with Nimrod &amp; Babel,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10-11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#4 – 12 beginnings of Israel with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12-50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       				with Exodus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Leviticus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Numbers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Deuteronomy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Hebrews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Matthew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4" y="4124036"/>
            <a:ext cx="278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915597" y="4086610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B2075-334E-F210-E0F1-5A980E2E9C52}"/>
              </a:ext>
            </a:extLst>
          </p:cNvPr>
          <p:cNvSpPr txBox="1"/>
          <p:nvPr/>
        </p:nvSpPr>
        <p:spPr>
          <a:xfrm>
            <a:off x="40640" y="481970"/>
            <a:ext cx="37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Genesis 1-11 (9:57-9:59, 2:25 minutes)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98A4-695C-323B-572F-E242CF9A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90576B-4522-FB84-2926-E981C17DBCCD}"/>
              </a:ext>
            </a:extLst>
          </p:cNvPr>
          <p:cNvSpPr txBox="1"/>
          <p:nvPr/>
        </p:nvSpPr>
        <p:spPr>
          <a:xfrm>
            <a:off x="50800" y="0"/>
            <a:ext cx="34848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/>
              <a:t>Two Worldviews</a:t>
            </a:r>
          </a:p>
          <a:p>
            <a:endParaRPr lang="en-US" sz="2000" b="1" dirty="0"/>
          </a:p>
          <a:p>
            <a:r>
              <a:rPr lang="en-US" sz="2400" b="1" u="sng" dirty="0"/>
              <a:t>Young Earth believer</a:t>
            </a:r>
          </a:p>
          <a:p>
            <a:endParaRPr lang="en-US" sz="1000" b="1" dirty="0"/>
          </a:p>
          <a:p>
            <a:r>
              <a:rPr lang="en-US" sz="2400" b="1" dirty="0"/>
              <a:t>- Historic, orthodox view until the mid-20th century.  The Bible leads Science.</a:t>
            </a:r>
          </a:p>
          <a:p>
            <a:endParaRPr lang="en-US" sz="2000" b="1" dirty="0"/>
          </a:p>
          <a:p>
            <a:r>
              <a:rPr lang="en-US" sz="2400" b="1" dirty="0"/>
              <a:t>Old Earth &amp; Intelligent</a:t>
            </a:r>
          </a:p>
          <a:p>
            <a:r>
              <a:rPr lang="en-US" sz="2400" b="1" u="sng" dirty="0"/>
              <a:t>Design believer</a:t>
            </a:r>
          </a:p>
          <a:p>
            <a:endParaRPr lang="en-US" sz="1000" b="1" dirty="0"/>
          </a:p>
          <a:p>
            <a:r>
              <a:rPr lang="en-US" sz="2400" b="1" dirty="0"/>
              <a:t>- New private interpretation using Science, falsely so-called (1 Timothy 6:20). </a:t>
            </a:r>
          </a:p>
          <a:p>
            <a:r>
              <a:rPr lang="en-US" sz="2400" b="1" dirty="0"/>
              <a:t>Science leads the Bible.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FC008-D950-C969-95B5-F73FC0AF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054" y="0"/>
            <a:ext cx="8827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1534160" y="0"/>
            <a:ext cx="9113520" cy="5812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Beginnings (origins) of Death with </a:t>
            </a:r>
            <a:r>
              <a:rPr lang="en-US" sz="2400" b="1" u="sng" dirty="0"/>
              <a:t>Genesis 3, 4-9, 10-11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867DB-840D-FDFF-34DF-D54B7C54E4BB}"/>
              </a:ext>
            </a:extLst>
          </p:cNvPr>
          <p:cNvSpPr txBox="1"/>
          <p:nvPr/>
        </p:nvSpPr>
        <p:spPr>
          <a:xfrm>
            <a:off x="33823" y="912602"/>
            <a:ext cx="1206339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Death in Adam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(historical, grammatical, literal) 		</a:t>
            </a:r>
            <a:r>
              <a:rPr lang="en-US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Life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in Jesus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Endings in</a:t>
            </a:r>
            <a:endParaRPr lang="en-US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		        </a:t>
            </a:r>
            <a:r>
              <a:rPr lang="en-US" sz="1800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Revelation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Gen 3: Tree of the Knowledge of good and evil		Tree of Life		         2:3/2:7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</a:t>
            </a:r>
            <a:endParaRPr lang="en-US" sz="11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2.  God commands &gt; Satan deceives &gt; Man disobeys		Obedience, Romans 6:16       2-3   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3.  Sin:  Lust of the eyes, lust of the flesh, pride of life		Repent &amp; believe, Mark 1:15  2-3/2:17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4.  Adam: 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sh</a:t>
            </a:r>
            <a:r>
              <a:rPr lang="en-US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ame of nakedness &amp; hides from God 		Jesus’ shame on the cross      2-3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5.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Satan cursed himself and all mankind			1</a:t>
            </a:r>
            <a:r>
              <a:rPr lang="en-US" sz="1800" baseline="30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prophecy of Gen 3:15        2-3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6.  Eve cursed herself and all women  				2 Cor 11:3,  1 Tim 2:14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2-3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7.  Adam cursed himself and all men 				Romans 5:12, 17	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2-3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8.  Gen 4-6, Cain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grew in wickedness until demon possession	better than Abel, Heb 12:24   2-3/3:21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 startAt="9"/>
            </a:pPr>
            <a:endParaRPr lang="en-US" sz="10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9.  Gen 6-9, Noah &amp; the flood 					1 Peter 3:19-21                    2-3/2:11           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highlight>
                <a:srgbClr val="FFFF00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10.  Noah’s sons Shem, Ham, Japheth (alcohol &amp; nakedness)	Christ in all, Col 3:11  	         2-3/3:10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 startAt="10"/>
            </a:pPr>
            <a:endParaRPr lang="en-US" sz="1000" dirty="0">
              <a:solidFill>
                <a:schemeClr val="bg1"/>
              </a:solidFill>
              <a:highlight>
                <a:srgbClr val="FFFF00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11.  Gen 10-11, Tower of Babel and Babylon (70 languages)	One in Christ, Acts 2:42     17-18/3:12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highlight>
                <a:srgbClr val="FFFF00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12.  Nimrod is a hunter of men’s bodies and souls (govt)	Fear God, MT 10:28 	 18:13/2:26-27</a:t>
            </a:r>
            <a:endParaRPr lang="en-US" sz="1800" dirty="0">
              <a:solidFill>
                <a:schemeClr val="bg1"/>
              </a:solidFill>
              <a:effectLst/>
              <a:highlight>
                <a:srgbClr val="FFFF00"/>
              </a:highlight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550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9420422" y="-1"/>
            <a:ext cx="2680138" cy="517481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Tower of Babel </a:t>
            </a:r>
          </a:p>
          <a:p>
            <a:pPr algn="ctr">
              <a:lnSpc>
                <a:spcPct val="150000"/>
              </a:lnSpc>
            </a:pPr>
            <a:endParaRPr lang="en-US" sz="1000" b="1" dirty="0"/>
          </a:p>
          <a:p>
            <a:pPr algn="ctr">
              <a:lnSpc>
                <a:spcPct val="150000"/>
              </a:lnSpc>
            </a:pPr>
            <a:r>
              <a:rPr lang="en-US" sz="2400" b="1" dirty="0"/>
              <a:t>By 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Pieter Bruegel the Elder</a:t>
            </a:r>
          </a:p>
          <a:p>
            <a:pPr algn="ctr">
              <a:lnSpc>
                <a:spcPct val="150000"/>
              </a:lnSpc>
            </a:pPr>
            <a:endParaRPr lang="en-US" sz="1000" b="1" dirty="0"/>
          </a:p>
          <a:p>
            <a:pPr algn="ctr">
              <a:lnSpc>
                <a:spcPct val="150000"/>
              </a:lnSpc>
            </a:pPr>
            <a:r>
              <a:rPr lang="en-US" sz="2400" b="1" dirty="0"/>
              <a:t>1563</a:t>
            </a:r>
          </a:p>
          <a:p>
            <a:pPr algn="ctr">
              <a:lnSpc>
                <a:spcPct val="150000"/>
              </a:lnSpc>
            </a:pPr>
            <a:endParaRPr lang="en-US" sz="1000" b="1" dirty="0"/>
          </a:p>
          <a:p>
            <a:pPr algn="ctr">
              <a:lnSpc>
                <a:spcPct val="150000"/>
              </a:lnSpc>
            </a:pPr>
            <a:r>
              <a:rPr lang="en-US" sz="2400" b="1" dirty="0"/>
              <a:t>The Northern Renaissance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 </a:t>
            </a:r>
            <a:endParaRPr lang="en-US" sz="2400" b="1" u="sng" dirty="0"/>
          </a:p>
        </p:txBody>
      </p:sp>
      <p:pic>
        <p:nvPicPr>
          <p:cNvPr id="4" name="Picture 3" descr="A painting of a tower of babel">
            <a:extLst>
              <a:ext uri="{FF2B5EF4-FFF2-40B4-BE49-F238E27FC236}">
                <a16:creationId xmlns:a16="http://schemas.microsoft.com/office/drawing/2014/main" id="{900D3F43-EE99-6EC5-C3CC-D8041C57F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267" cy="6858000"/>
          </a:xfrm>
          <a:prstGeom prst="rect">
            <a:avLst/>
          </a:prstGeom>
        </p:spPr>
      </p:pic>
      <p:pic>
        <p:nvPicPr>
          <p:cNvPr id="1028" name="Picture 4" descr="The Blind Leading the Blind (1568)">
            <a:extLst>
              <a:ext uri="{FF2B5EF4-FFF2-40B4-BE49-F238E27FC236}">
                <a16:creationId xmlns:a16="http://schemas.microsoft.com/office/drawing/2014/main" id="{07D7A13E-7BE9-D518-F58F-8D4D3A5E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12" y="5303520"/>
            <a:ext cx="2680138" cy="14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0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4905-AEA6-4B29-4A0B-5BD1F1EFA797}"/>
              </a:ext>
            </a:extLst>
          </p:cNvPr>
          <p:cNvSpPr txBox="1"/>
          <p:nvPr/>
        </p:nvSpPr>
        <p:spPr>
          <a:xfrm>
            <a:off x="0" y="0"/>
            <a:ext cx="12192000" cy="6911892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Schedule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FFFFF"/>
                </a:solidFill>
                <a:latin typeface="Gill Sans MT"/>
              </a:rPr>
              <a:t>Mas de Cristo class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FFFFFF"/>
              </a:solidFill>
              <a:latin typeface="Gill Sans MT"/>
            </a:endParaRPr>
          </a:p>
          <a:p>
            <a:pPr>
              <a:defRPr/>
            </a:pPr>
            <a:r>
              <a:rPr lang="en-US" sz="2800" b="1" dirty="0"/>
              <a:t>Continue with the 12 series.  Pray-pray.  Pray for me.</a:t>
            </a:r>
          </a:p>
          <a:p>
            <a:pPr>
              <a:defRPr/>
            </a:pPr>
            <a:endParaRPr lang="en-US" sz="1100" b="1" dirty="0"/>
          </a:p>
          <a:p>
            <a:pPr>
              <a:defRPr/>
            </a:pPr>
            <a:r>
              <a:rPr lang="en-US" sz="2800" b="1" dirty="0"/>
              <a:t>You may request a Book of the Bible we have not completed.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sz="2800" b="1" dirty="0"/>
              <a:t>COMPLETED:  </a:t>
            </a:r>
          </a:p>
          <a:p>
            <a:pPr>
              <a:defRPr/>
            </a:pPr>
            <a:r>
              <a:rPr lang="en-US" sz="2800" dirty="0"/>
              <a:t>OT/ Genesis (3 of 4), Psalms (4), Proverbs, Ecclesiastes, Amos, Obadiah, Malachi  </a:t>
            </a:r>
          </a:p>
          <a:p>
            <a:pPr>
              <a:defRPr/>
            </a:pPr>
            <a:r>
              <a:rPr lang="en-US" sz="2800" dirty="0"/>
              <a:t>NT/ Mark, Colossians, Philemon, James, Jude 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Invitation to the 2024 daily Bible reading schedule.   </a:t>
            </a:r>
          </a:p>
          <a:p>
            <a:pPr>
              <a:defRPr/>
            </a:pPr>
            <a:r>
              <a:rPr lang="en-US" sz="2800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Isaiah from May 9 to Oct 18.  Copies on the back table.</a:t>
            </a:r>
          </a:p>
          <a:p>
            <a:pPr>
              <a:defRPr/>
            </a:pPr>
            <a:endParaRPr lang="en-US" sz="2800" b="1" dirty="0">
              <a:solidFill>
                <a:srgbClr val="FFFFFF">
                  <a:lumMod val="95000"/>
                </a:srgbClr>
              </a:solidFill>
              <a:latin typeface="Gill Sans MT"/>
            </a:endParaRPr>
          </a:p>
          <a:p>
            <a:pPr>
              <a:defRPr/>
            </a:pPr>
            <a:r>
              <a:rPr lang="en-US" sz="2800" b="1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Museum of the Bible trip next Sunday after church service</a:t>
            </a:r>
          </a:p>
          <a:p>
            <a:pPr>
              <a:defRPr/>
            </a:pPr>
            <a:endParaRPr lang="en-US" sz="2800" b="1" dirty="0">
              <a:solidFill>
                <a:srgbClr val="FFFFFF">
                  <a:lumMod val="95000"/>
                </a:srgbClr>
              </a:solidFill>
              <a:latin typeface="Gill Sans MT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Gill Sans MT"/>
              </a:rPr>
              <a:t>Next Sunday, Genesis 12-50</a:t>
            </a:r>
            <a:endParaRPr lang="en-US" sz="2400" i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F1F748F1-33A5-D386-0A0D-7CB6B6D80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81970" y="294640"/>
            <a:ext cx="2877856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87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207C0E-3C9C-45D4-8479-63E71002B4C9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ea62328-f9cb-43bf-99db-6009b3f2bb1b"/>
    <ds:schemaRef ds:uri="f98cc253-feff-40fd-b75e-dde241986d3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66924</TotalTime>
  <Words>703</Words>
  <Application>Microsoft Office PowerPoint</Application>
  <PresentationFormat>Widescreen</PresentationFormat>
  <Paragraphs>105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Aharoni</vt:lpstr>
      <vt:lpstr>Arial</vt:lpstr>
      <vt:lpstr>Calibri</vt:lpstr>
      <vt:lpstr>Cambria Math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1644</cp:revision>
  <cp:lastPrinted>2024-08-11T09:09:28Z</cp:lastPrinted>
  <dcterms:created xsi:type="dcterms:W3CDTF">2013-07-15T20:26:40Z</dcterms:created>
  <dcterms:modified xsi:type="dcterms:W3CDTF">2024-08-11T09:27:35Z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