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1" r:id="rId4"/>
  </p:sldMasterIdLst>
  <p:notesMasterIdLst>
    <p:notesMasterId r:id="rId10"/>
  </p:notesMasterIdLst>
  <p:sldIdLst>
    <p:sldId id="372" r:id="rId5"/>
    <p:sldId id="373" r:id="rId6"/>
    <p:sldId id="375" r:id="rId7"/>
    <p:sldId id="377" r:id="rId8"/>
    <p:sldId id="376" r:id="rId9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085BF52-3046-2463-5A42-3056237DDF1B}" name="Bill Heath" initials="BH" userId="e5502471a9019beb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447" autoAdjust="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6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9DA1F-9C06-46A4-8A99-BC0A7DC41F13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4" y="4518026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6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12C6F-2770-4703-98DB-2275B640C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1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Fellowship Church by Bill Heath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AD51A55-303F-4D54-AB99-832332D3BB80}" type="datetime1">
              <a:rPr lang="en-US" smtClean="0"/>
              <a:t>8/18/2024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Notes:  Core Scriptures to profit the souls of women with God's design, purpose, and beauty.  Genesis 1:27, Proverbs 31, Matthew 19:4, Romans 16:1-16, Ephesians 5:22-33, 1 Peter 3:1-7</a:t>
            </a:r>
          </a:p>
        </p:txBody>
      </p:sp>
    </p:spTree>
    <p:extLst>
      <p:ext uri="{BB962C8B-B14F-4D97-AF65-F5344CB8AC3E}">
        <p14:creationId xmlns:p14="http://schemas.microsoft.com/office/powerpoint/2010/main" val="2741437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5DB2E5-51F7-3A84-2F8A-F57F7C245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945531-5C2E-5D01-F65F-881A5CE454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1CF4CA-CA24-D8C6-BFCC-4477A06E3E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32A92C-52F6-3960-D041-58EAC233C3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12C6F-2770-4703-98DB-2275B640CE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5434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12C6F-2770-4703-98DB-2275B640CE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2220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12C6F-2770-4703-98DB-2275B640CE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7396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12C6F-2770-4703-98DB-2275B640CE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5039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5B67A-261F-9DE2-01F4-59766EB60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986B47-F04F-B032-5DF6-8D446B5791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2B05A-85D2-0B7B-8AD9-202775A37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83920-9796-51D7-7B01-4D3EE2469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46A3B-85BA-41E0-3E7D-D9310EBB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08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0C598-BE26-A80B-0421-F1DB3A249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BFA8D7-95A0-8DD1-EEAE-F672E3F23D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29B2C-1ECB-2C63-5849-5FC6D25B0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C0C92-6A66-42CE-7D8C-8B28F9A97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E2458-12BE-2EA7-AFB3-C6C566D24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71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91F562-B015-29AE-E68D-EFA1192ABC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0733EA-5D0A-426F-3B5C-3F2D18B27A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2CC72-024A-43EA-BF05-67E22683F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6518-33A4-4532-1F2D-23A95CBFF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391F5-09BE-D072-E6C8-D4B52F999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49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6E646-2988-0016-83C8-ABBCC4160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D27B3-9EB6-554C-DC5F-B0AFF5BFA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8C58E-59EF-A80D-8A92-4C706C6EF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09AE1-587A-B9A0-7536-7619B2350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45967-ED14-C0B2-E816-FD76E38F8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06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B252F-E9F8-BEFE-E9AE-7E37A961D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8CAC0E-0E4E-9770-AA4F-17A9E007C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010F5-956E-532C-D62B-1EFB3D64F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51D6A-13B2-4634-882C-51D5BB896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D65DB-599C-478A-4EF1-D72ED7E65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67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E8597-4776-2EBC-2786-AB3A655EF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893AE-3EC4-9FBF-58A0-269E4ABDFF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28B258-33A4-9EDA-D199-A2A61B257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A1376C-F755-7D1B-63F2-7723EBA20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710ADB-C96D-71AA-2670-A894894DD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C3B9D3-10CE-946A-C332-6C74ADEE1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99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545BD-8620-2E66-A3D4-F0A7ED633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0C2867-03F6-1394-4E3C-53C535106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759B24-07FD-BF6D-5FEA-D3F2FCFD73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7EE568-E5A6-6D85-D7D9-EEA86715F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3C2469-4709-B49E-67F5-BC86510DA3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39F942-C2FA-A491-6711-8AE66C9C1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190FC4-6AEF-8B96-5C2B-36CD9A049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B44438-44CE-DE86-0DC8-EBADDC931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39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3C6A5-DC17-8DFC-8CAC-9B9C8DD07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BE22BF-B2E4-0075-316E-353EE5B71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6168DB-DDBA-D74F-01C9-2801256FF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7DB4DE-C342-5C40-C8F5-53E8B40F9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93AEC7-2627-7021-F79E-BC57259D0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F61FD6-4987-E19E-1FC7-9F1CD4AA1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7F659-64E4-FC20-3A9E-1FAE44F4B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9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A24DC-F02D-1BF9-8DFE-D8577A860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AA109-5826-3716-750F-4F8B49FE1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A15675-6163-1F32-8880-123F09C8B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5BD302-85C7-639A-4C77-F1B19282A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09919-FAFA-6AE6-505C-1208FC895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AB3E96-0BC3-C140-64E7-162722506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93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FE0E4-325B-1AE4-6DA5-F7B5DED9E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68FD5C-1C6C-2DF5-40C9-FF8DDB2B1C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3EF42D-6042-2014-44AC-5AE0DD0EC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BDF341-5281-90C2-8579-F66754169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8/18/2024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548D91-356D-C664-7BDE-B9305B84B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08FEE8-F0DF-4403-F170-7E5B96E62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57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C5926E-5C15-E9CC-DA68-B6349B0E4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323C2-3787-4536-916E-1191EFEFF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A4ADE-A51F-F14D-6E7C-2B6CDADE07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8/18/2024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86461-30A0-FC14-92B4-50ABD51C2A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B6BA9-84F9-9FF4-92AA-3CBB92D1E0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739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H2tOgCDohQk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thelivingmessage.com/category/praye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E5C6185-BA62-417B-B11E-D6CE654AE4F5}"/>
              </a:ext>
            </a:extLst>
          </p:cNvPr>
          <p:cNvSpPr txBox="1"/>
          <p:nvPr/>
        </p:nvSpPr>
        <p:spPr>
          <a:xfrm>
            <a:off x="0" y="-3418"/>
            <a:ext cx="121126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Fellowship Church,  August 11, 2024									B Heath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B6C924B-D136-B41C-57F2-9E15057EF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0" y="44707"/>
            <a:ext cx="3777906" cy="1146275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/>
              <a:t>Straight and Balanced</a:t>
            </a:r>
          </a:p>
          <a:p>
            <a:r>
              <a:rPr lang="en-US" sz="1800" dirty="0"/>
              <a:t>(Luke 3:4-6)</a:t>
            </a:r>
          </a:p>
          <a:p>
            <a:r>
              <a:rPr lang="en-US" sz="2800" dirty="0"/>
              <a:t>Twelve series</a:t>
            </a:r>
          </a:p>
        </p:txBody>
      </p:sp>
      <p:pic>
        <p:nvPicPr>
          <p:cNvPr id="4098" name="Picture 2" descr="Image result for balance">
            <a:extLst>
              <a:ext uri="{FF2B5EF4-FFF2-40B4-BE49-F238E27FC236}">
                <a16:creationId xmlns:a16="http://schemas.microsoft.com/office/drawing/2014/main" id="{94A68CC1-A35B-E44A-258F-98BB866D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046" y="1183100"/>
            <a:ext cx="2130894" cy="264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lumbline Bible">
            <a:extLst>
              <a:ext uri="{FF2B5EF4-FFF2-40B4-BE49-F238E27FC236}">
                <a16:creationId xmlns:a16="http://schemas.microsoft.com/office/drawing/2014/main" id="{9EEDE0C2-EE51-FBC3-E1C7-6D92032E0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60" y="1213580"/>
            <a:ext cx="2628899" cy="262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8B1BFC7-F1FB-7C24-B2DD-713F88A233D1}"/>
              </a:ext>
            </a:extLst>
          </p:cNvPr>
          <p:cNvSpPr txBox="1"/>
          <p:nvPr/>
        </p:nvSpPr>
        <p:spPr>
          <a:xfrm>
            <a:off x="2895992" y="1190982"/>
            <a:ext cx="6756008" cy="55780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#1 – 12 degrees to sow and reap hate with </a:t>
            </a:r>
            <a:r>
              <a:rPr lang="en-US" sz="2000" u="sng" dirty="0"/>
              <a:t>Obadiah 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  <a:t>#2 – 12 beginnings (origins) of life with </a:t>
            </a:r>
            <a:r>
              <a:rPr lang="en-US" sz="2000" u="sng" dirty="0"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  <a:t>Genesis 1-2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a typeface="Cambria Math" panose="02040503050406030204" pitchFamily="18" charset="0"/>
                <a:cs typeface="Wingdings 3" panose="05040102010807070707" pitchFamily="18" charset="2"/>
              </a:rPr>
              <a:t>#3a – 12 beginnings (origins) of death with Adam, </a:t>
            </a:r>
            <a:r>
              <a:rPr lang="en-US" sz="2000" u="sng" dirty="0">
                <a:ea typeface="Cambria Math" panose="02040503050406030204" pitchFamily="18" charset="0"/>
                <a:cs typeface="Wingdings 3" panose="05040102010807070707" pitchFamily="18" charset="2"/>
              </a:rPr>
              <a:t>Genesis 3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a typeface="Cambria Math" panose="02040503050406030204" pitchFamily="18" charset="0"/>
                <a:cs typeface="Wingdings 3" panose="05040102010807070707" pitchFamily="18" charset="2"/>
              </a:rPr>
              <a:t>#3b –                    death with Cain &amp; Noah, </a:t>
            </a:r>
            <a:r>
              <a:rPr lang="en-US" sz="2000" u="sng" dirty="0">
                <a:ea typeface="Cambria Math" panose="02040503050406030204" pitchFamily="18" charset="0"/>
                <a:cs typeface="Wingdings 3" panose="05040102010807070707" pitchFamily="18" charset="2"/>
              </a:rPr>
              <a:t>Genesis 4-9:17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a typeface="Cambria Math" panose="02040503050406030204" pitchFamily="18" charset="0"/>
                <a:cs typeface="Wingdings 3" panose="05040102010807070707" pitchFamily="18" charset="2"/>
              </a:rPr>
              <a:t>#3c –                    death with Nimrod &amp; Babel, </a:t>
            </a:r>
            <a:r>
              <a:rPr lang="en-US" sz="2000" u="sng" dirty="0">
                <a:ea typeface="Cambria Math" panose="02040503050406030204" pitchFamily="18" charset="0"/>
                <a:cs typeface="Wingdings 3" panose="05040102010807070707" pitchFamily="18" charset="2"/>
              </a:rPr>
              <a:t>Genesis 9:18-11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a typeface="Cambria Math" panose="02040503050406030204" pitchFamily="18" charset="0"/>
                <a:cs typeface="Wingdings 3" panose="05040102010807070707" pitchFamily="18" charset="2"/>
              </a:rPr>
              <a:t>#4 – 12 beginnings of Israel with </a:t>
            </a:r>
            <a:r>
              <a:rPr lang="en-US" sz="2000" u="sng" dirty="0">
                <a:ea typeface="Cambria Math" panose="02040503050406030204" pitchFamily="18" charset="0"/>
                <a:cs typeface="Wingdings 3" panose="05040102010807070707" pitchFamily="18" charset="2"/>
              </a:rPr>
              <a:t>Genesis 12-50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a typeface="Cambria Math" panose="02040503050406030204" pitchFamily="18" charset="0"/>
              </a:rPr>
              <a:t>#5 –      				with Exodus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a typeface="Cambria Math" panose="02040503050406030204" pitchFamily="18" charset="0"/>
              </a:rPr>
              <a:t>				with Leviticus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a typeface="Cambria Math" panose="02040503050406030204" pitchFamily="18" charset="0"/>
              </a:rPr>
              <a:t>				with Numbers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a typeface="Cambria Math" panose="02040503050406030204" pitchFamily="18" charset="0"/>
              </a:rPr>
              <a:t>				with Deuteronomy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a typeface="Cambria Math" panose="02040503050406030204" pitchFamily="18" charset="0"/>
              </a:rPr>
              <a:t>				with Hebrews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a typeface="Cambria Math" panose="02040503050406030204" pitchFamily="18" charset="0"/>
              </a:rPr>
              <a:t>				with Matthew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8AD6C3-4B79-CE1B-8F8C-D1C6D35B7DD9}"/>
              </a:ext>
            </a:extLst>
          </p:cNvPr>
          <p:cNvSpPr txBox="1"/>
          <p:nvPr/>
        </p:nvSpPr>
        <p:spPr>
          <a:xfrm>
            <a:off x="107774" y="4124036"/>
            <a:ext cx="27882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OT:  Ps 5:8,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4:25-27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Amos 7:7-8</a:t>
            </a:r>
            <a:endParaRPr lang="en-US" sz="2000" dirty="0">
              <a:solidFill>
                <a:srgbClr val="FFFFFF"/>
              </a:solidFill>
              <a:latin typeface="Gill Sans M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Isaiah 28:13, 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NT:  Mt 3:3, Acts 9:11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Hebrews 12:13, Jude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Gill Sans MT"/>
              </a:rPr>
              <a:t>1 Corinthians 15:1-4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Gill Sans MT"/>
              </a:rPr>
              <a:t>2 Timothy 3:10,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John 7:16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FEE1DC-AA74-6F54-F6AB-79A605AFA571}"/>
              </a:ext>
            </a:extLst>
          </p:cNvPr>
          <p:cNvSpPr txBox="1"/>
          <p:nvPr/>
        </p:nvSpPr>
        <p:spPr>
          <a:xfrm>
            <a:off x="9915597" y="4086610"/>
            <a:ext cx="22627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OT: 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Deut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25:13-16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Proverbs 20:10</a:t>
            </a:r>
            <a:endParaRPr lang="en-US" sz="2000" dirty="0">
              <a:solidFill>
                <a:srgbClr val="FFFFFF"/>
              </a:solidFill>
              <a:latin typeface="Gill Sans M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Daniel 5:25-28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r>
              <a:rPr lang="en-US" sz="2000" dirty="0"/>
              <a:t>NT:  Hebrews12:1</a:t>
            </a:r>
          </a:p>
          <a:p>
            <a:r>
              <a:rPr lang="en-US" sz="2000" dirty="0"/>
              <a:t>1 Cor 3:11-15</a:t>
            </a:r>
          </a:p>
          <a:p>
            <a:r>
              <a:rPr lang="en-US" sz="2000" dirty="0"/>
              <a:t>Philippians 4:5</a:t>
            </a:r>
          </a:p>
          <a:p>
            <a:r>
              <a:rPr lang="en-US" sz="2000" dirty="0"/>
              <a:t>James 3:17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4B2075-334E-F210-E0F1-5A980E2E9C52}"/>
              </a:ext>
            </a:extLst>
          </p:cNvPr>
          <p:cNvSpPr txBox="1"/>
          <p:nvPr/>
        </p:nvSpPr>
        <p:spPr>
          <a:xfrm>
            <a:off x="40640" y="481970"/>
            <a:ext cx="37779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It's all about you Jesus (9:55-9:59)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57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398A4-695C-323B-572F-E242CF9A0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A90576B-4522-FB84-2926-E981C17DBCCD}"/>
              </a:ext>
            </a:extLst>
          </p:cNvPr>
          <p:cNvSpPr txBox="1"/>
          <p:nvPr/>
        </p:nvSpPr>
        <p:spPr>
          <a:xfrm>
            <a:off x="50800" y="91440"/>
            <a:ext cx="348488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Two Worldviews</a:t>
            </a:r>
          </a:p>
          <a:p>
            <a:endParaRPr lang="en-US" sz="1200" b="1" dirty="0"/>
          </a:p>
          <a:p>
            <a:r>
              <a:rPr lang="en-US" sz="2000" b="1" u="sng" dirty="0"/>
              <a:t>Young Earth believer</a:t>
            </a:r>
          </a:p>
          <a:p>
            <a:r>
              <a:rPr lang="en-US" sz="2000" dirty="0"/>
              <a:t>Historic, orthodox view until the mid-20th century.  </a:t>
            </a:r>
          </a:p>
          <a:p>
            <a:r>
              <a:rPr lang="en-US" sz="2000" dirty="0"/>
              <a:t>The Bible leads Science.</a:t>
            </a:r>
          </a:p>
          <a:p>
            <a:endParaRPr lang="en-US" sz="2000" b="1" dirty="0"/>
          </a:p>
          <a:p>
            <a:r>
              <a:rPr lang="en-US" sz="2000" b="1" u="sng" dirty="0"/>
              <a:t>Old Earth believer</a:t>
            </a:r>
          </a:p>
          <a:p>
            <a:r>
              <a:rPr lang="en-US" sz="2000" dirty="0"/>
              <a:t>Science, falsely so-called </a:t>
            </a:r>
          </a:p>
          <a:p>
            <a:r>
              <a:rPr lang="en-US" sz="2000" dirty="0"/>
              <a:t>(1 Tim 6:20).</a:t>
            </a:r>
          </a:p>
          <a:p>
            <a:r>
              <a:rPr lang="en-US" sz="2000" dirty="0"/>
              <a:t>Science leads the Bible.</a:t>
            </a:r>
          </a:p>
          <a:p>
            <a:endParaRPr lang="en-US" sz="2000" b="1" dirty="0"/>
          </a:p>
          <a:p>
            <a:r>
              <a:rPr lang="en-US" sz="2000" b="1" u="sng" dirty="0"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  <a:t>Types of Jesus (life)</a:t>
            </a:r>
          </a:p>
          <a:p>
            <a:r>
              <a:rPr lang="en-US" sz="2000" dirty="0">
                <a:ea typeface="Cambria Math" panose="02040503050406030204" pitchFamily="18" charset="0"/>
                <a:cs typeface="Wingdings 3" panose="05040102010807070707" pitchFamily="18" charset="2"/>
              </a:rPr>
              <a:t>Adam (1-2)</a:t>
            </a:r>
          </a:p>
          <a:p>
            <a:r>
              <a:rPr lang="en-US" sz="2000" dirty="0"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  <a:t>Abel  (4-5) </a:t>
            </a:r>
            <a:r>
              <a:rPr lang="en-US" sz="2000" dirty="0">
                <a:effectLst/>
                <a:ea typeface="Cambria Math" panose="02040503050406030204" pitchFamily="18" charset="0"/>
                <a:cs typeface="Wingdings 3" panose="05040102010807070707" pitchFamily="18" charset="2"/>
                <a:sym typeface="Wingdings" panose="05000000000000000000" pitchFamily="2" charset="2"/>
              </a:rPr>
              <a:t> Enoch </a:t>
            </a:r>
          </a:p>
          <a:p>
            <a:r>
              <a:rPr lang="en-US" sz="2000" dirty="0">
                <a:ea typeface="Cambria Math" panose="02040503050406030204" pitchFamily="18" charset="0"/>
                <a:cs typeface="Wingdings 3" panose="05040102010807070707" pitchFamily="18" charset="2"/>
                <a:sym typeface="Wingdings" panose="05000000000000000000" pitchFamily="2" charset="2"/>
              </a:rPr>
              <a:t>Noah (6-9)</a:t>
            </a:r>
            <a:endParaRPr lang="en-US" sz="2000" dirty="0">
              <a:effectLst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endParaRPr lang="en-US" sz="2000" dirty="0"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r>
              <a:rPr lang="en-US" sz="2000" b="1" u="sng" dirty="0"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  <a:t>Anti-types of Jesus (death)  </a:t>
            </a:r>
          </a:p>
          <a:p>
            <a:r>
              <a:rPr lang="en-US" sz="2000" dirty="0"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  <a:t>Serpent (3:1-15)</a:t>
            </a:r>
          </a:p>
          <a:p>
            <a:r>
              <a:rPr lang="en-US" sz="2000" dirty="0"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  <a:t>Cain (4:1-24) </a:t>
            </a:r>
            <a:r>
              <a:rPr lang="en-US" sz="2000" dirty="0">
                <a:effectLst/>
                <a:ea typeface="Cambria Math" panose="02040503050406030204" pitchFamily="18" charset="0"/>
                <a:cs typeface="Wingdings 3" panose="05040102010807070707" pitchFamily="18" charset="2"/>
                <a:sym typeface="Wingdings" panose="05000000000000000000" pitchFamily="2" charset="2"/>
              </a:rPr>
              <a:t> </a:t>
            </a:r>
            <a:r>
              <a:rPr lang="en-US" sz="2000" dirty="0"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  <a:t>Nephilim (6:1-7)</a:t>
            </a:r>
          </a:p>
          <a:p>
            <a:r>
              <a:rPr lang="en-US" sz="2000" dirty="0"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  <a:t>Nimrod (10:8, 10:1-11:9)</a:t>
            </a:r>
            <a:endParaRPr lang="en-US" sz="2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91258E-49CB-0B3E-F46C-C93AE35FD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4028" y="0"/>
            <a:ext cx="88279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592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8357BD0-B24D-9855-1B5D-CF163480425C}"/>
              </a:ext>
            </a:extLst>
          </p:cNvPr>
          <p:cNvSpPr txBox="1"/>
          <p:nvPr/>
        </p:nvSpPr>
        <p:spPr>
          <a:xfrm>
            <a:off x="1981200" y="0"/>
            <a:ext cx="8168640" cy="58124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/>
              <a:t>12 Beginnings (origins) of Israel with </a:t>
            </a:r>
            <a:r>
              <a:rPr lang="en-US" sz="2400" b="1" u="sng" dirty="0"/>
              <a:t>Genesis 12-50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5867DB-840D-FDFF-34DF-D54B7C54E4BB}"/>
              </a:ext>
            </a:extLst>
          </p:cNvPr>
          <p:cNvSpPr txBox="1"/>
          <p:nvPr/>
        </p:nvSpPr>
        <p:spPr>
          <a:xfrm>
            <a:off x="33822" y="912602"/>
            <a:ext cx="12158177" cy="5673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Israel is a people and a land</a:t>
            </a:r>
            <a:r>
              <a:rPr lang="en-US" sz="1800" b="1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</a:t>
            </a:r>
            <a:r>
              <a:rPr lang="en-US" sz="18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(historical, grammatical, literal) 	</a:t>
            </a:r>
            <a:r>
              <a:rPr lang="en-US" b="1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    </a:t>
            </a:r>
            <a:r>
              <a:rPr lang="en-US" sz="18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    		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Date:  2100 to 1800 BC	          Genesis is the book of beginnings 			</a:t>
            </a:r>
            <a:r>
              <a:rPr lang="en-US" b="1" u="sng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Genesis</a:t>
            </a:r>
          </a:p>
          <a:p>
            <a:r>
              <a:rPr lang="en-US" sz="1800" b="1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							        </a:t>
            </a:r>
          </a:p>
          <a:p>
            <a:pPr marL="342900" indent="-342900">
              <a:buFontTx/>
              <a:buAutoNum type="arabicPeriod"/>
            </a:pPr>
            <a:r>
              <a:rPr lang="en-US" sz="18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Abrahamic Covenant.  Unconditional.  Everlasting.  Fulfilled when Christ returns as king.	12:1-3</a:t>
            </a:r>
            <a:r>
              <a:rPr lang="en-US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        </a:t>
            </a:r>
          </a:p>
          <a:p>
            <a:pPr marL="342900" indent="-342900">
              <a:buFontTx/>
              <a:buAutoNum type="arabicPeriod"/>
            </a:pPr>
            <a:r>
              <a:rPr lang="en-US" sz="1800" dirty="0">
                <a:effectLst/>
                <a:latin typeface="Verdana" panose="020B0604030504040204" pitchFamily="34" charset="0"/>
                <a:ea typeface="Symbol" panose="05050102010706020507" pitchFamily="18" charset="2"/>
                <a:cs typeface="Wingdings 3" panose="05040102010807070707" pitchFamily="18" charset="2"/>
              </a:rPr>
              <a:t> People (Jews)										</a:t>
            </a:r>
            <a:endParaRPr lang="en-US" dirty="0">
              <a:latin typeface="Wingdings" panose="05000000000000000000" pitchFamily="2" charset="2"/>
              <a:ea typeface="Symbol" panose="05050102010706020507" pitchFamily="18" charset="2"/>
              <a:cs typeface="Wingdings 3" panose="05040102010807070707" pitchFamily="18" charset="2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Verdana" panose="020B0604030504040204" pitchFamily="34" charset="0"/>
                <a:ea typeface="Symbol" panose="05050102010706020507" pitchFamily="18" charset="2"/>
                <a:cs typeface="Wingdings 3" panose="05040102010807070707" pitchFamily="18" charset="2"/>
              </a:rPr>
              <a:t>3.  Land (Israel)								</a:t>
            </a:r>
            <a:endParaRPr lang="en-US" sz="18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4.  </a:t>
            </a:r>
            <a:r>
              <a:rPr lang="en-US" sz="1800" b="1" u="sng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Abraham</a:t>
            </a:r>
            <a:r>
              <a:rPr lang="en-US" sz="18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(father) &amp; Sarah:  Melchizedek-Ps 110–Hebrews 7, 1 Pe 3:5-7	(Ishmael)	12-25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5.  </a:t>
            </a:r>
            <a:r>
              <a:rPr lang="en-US" sz="18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Lot &amp; family:  wife-salt, 2 daughters, Luke 17:20-37, 2 Peter 2:7-9		(Sodom)	18-19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6</a:t>
            </a:r>
            <a:r>
              <a:rPr lang="en-US" sz="18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.  </a:t>
            </a:r>
            <a:r>
              <a:rPr lang="en-US" sz="1800" b="1" u="sng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Isaac</a:t>
            </a:r>
            <a:r>
              <a:rPr lang="en-US" sz="18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(laughter) &amp; Rebekah 								22-24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AutoNum type="arabicPeriod" startAt="7"/>
            </a:pPr>
            <a:r>
              <a:rPr lang="en-US" sz="18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</a:t>
            </a:r>
            <a:r>
              <a:rPr lang="en-US" sz="1800" b="1" u="sng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Jacob</a:t>
            </a:r>
            <a:r>
              <a:rPr lang="en-US" sz="18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(heel catcher) &amp; Rachel			        			(Esau) 		25-36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AutoNum type="arabicPeriod" startAt="7"/>
            </a:pPr>
            <a:r>
              <a:rPr lang="en-US" sz="18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Jacob wrestled with an angel all night, then his name changed to Israel		         32:24-30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AutoNum type="arabicPeriod" startAt="7"/>
            </a:pPr>
            <a:r>
              <a:rPr lang="en-US" sz="1800" dirty="0">
                <a:effectLst/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Joseph: Faith through trials, Hebrews 11:20-22, Rev 7:8    			(Pharoah)	37-50</a:t>
            </a:r>
          </a:p>
          <a:p>
            <a:endParaRPr lang="en-US" sz="1800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Wingdings 3" panose="05040102010807070707" pitchFamily="18" charset="2"/>
              </a:rPr>
              <a:t>      </a:t>
            </a:r>
            <a:r>
              <a:rPr lang="en-US" b="1" u="sng" dirty="0">
                <a:latin typeface="Verdana" panose="020B0604030504040204" pitchFamily="34" charset="0"/>
                <a:ea typeface="Verdana" panose="020B0604030504040204" pitchFamily="34" charset="0"/>
                <a:cs typeface="Wingdings 3" panose="05040102010807070707" pitchFamily="18" charset="2"/>
              </a:rPr>
              <a:t>Israel’s past, present, and future</a:t>
            </a:r>
            <a:endParaRPr lang="en-US" sz="1800" b="1" u="sng" dirty="0">
              <a:effectLst/>
              <a:latin typeface="Verdana" panose="020B0604030504040204" pitchFamily="34" charset="0"/>
              <a:ea typeface="Verdana" panose="020B0604030504040204" pitchFamily="34" charset="0"/>
              <a:cs typeface="Wingdings 3" panose="05040102010807070707" pitchFamily="18" charset="2"/>
            </a:endParaRPr>
          </a:p>
          <a:p>
            <a:r>
              <a:rPr lang="en-US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Wingdings 3" panose="05040102010807070707" pitchFamily="18" charset="2"/>
              </a:rPr>
              <a:t>10. Jesus in Mt-Mk-Lu-Jn.  Stephen in Acts 7:1-16. Paul in Romans, Galatians &amp; Hebrews.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Wingdings 3" panose="05040102010807070707" pitchFamily="18" charset="2"/>
              </a:rPr>
              <a:t>Rev 2:9, 3:9. </a:t>
            </a:r>
            <a:r>
              <a:rPr lang="en-US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Wingdings 3" panose="05040102010807070707" pitchFamily="18" charset="2"/>
              </a:rPr>
              <a:t>11. Acts 2-28 declare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Wingdings 3" panose="05040102010807070707" pitchFamily="18" charset="2"/>
              </a:rPr>
              <a:t>the transition from one nation Israel to all nations on the earth 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Wingdings 3" panose="05040102010807070707" pitchFamily="18" charset="2"/>
              </a:rPr>
              <a:t>12. 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Romans 15:4 (KJV)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For whatsoever things were written aforetime were written for our learning,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                                     that we through patience and comfort of the scriptures might have hope.  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                                     In the context of 15:5-13 and 12:-16.</a:t>
            </a:r>
          </a:p>
        </p:txBody>
      </p:sp>
    </p:spTree>
    <p:extLst>
      <p:ext uri="{BB962C8B-B14F-4D97-AF65-F5344CB8AC3E}">
        <p14:creationId xmlns:p14="http://schemas.microsoft.com/office/powerpoint/2010/main" val="3565508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Rectangle 1047">
            <a:extLst>
              <a:ext uri="{FF2B5EF4-FFF2-40B4-BE49-F238E27FC236}">
                <a16:creationId xmlns:a16="http://schemas.microsoft.com/office/drawing/2014/main" id="{B63E10B8-7A5C-4E1D-BE92-AAA068608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5804"/>
            <a:ext cx="2686328" cy="3510776"/>
          </a:xfrm>
          <a:prstGeom prst="rect">
            <a:avLst/>
          </a:prstGeom>
          <a:solidFill>
            <a:srgbClr val="FFFFFF"/>
          </a:solidFill>
          <a:ln w="63500">
            <a:solidFill>
              <a:srgbClr val="196C0D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19912C-771E-0D70-4A3B-681C83E4F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133" y="923912"/>
            <a:ext cx="2400376" cy="2634559"/>
          </a:xfrm>
          <a:prstGeom prst="rect">
            <a:avLst/>
          </a:prstGeom>
        </p:spPr>
      </p:pic>
      <p:sp>
        <p:nvSpPr>
          <p:cNvPr id="1050" name="Rectangle 1049">
            <a:extLst>
              <a:ext uri="{FF2B5EF4-FFF2-40B4-BE49-F238E27FC236}">
                <a16:creationId xmlns:a16="http://schemas.microsoft.com/office/drawing/2014/main" id="{25C29AA3-A1AC-448F-A505-87CEAA1D9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7949" y="485804"/>
            <a:ext cx="2686328" cy="3510776"/>
          </a:xfrm>
          <a:prstGeom prst="rect">
            <a:avLst/>
          </a:prstGeom>
          <a:solidFill>
            <a:srgbClr val="FFFFFF"/>
          </a:solidFill>
          <a:ln w="63500">
            <a:solidFill>
              <a:srgbClr val="196C0D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D305CF-1719-850C-2751-DCA4F4A54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8169" y="777215"/>
            <a:ext cx="2333643" cy="2898935"/>
          </a:xfrm>
          <a:prstGeom prst="rect">
            <a:avLst/>
          </a:prstGeom>
        </p:spPr>
      </p:pic>
      <p:sp>
        <p:nvSpPr>
          <p:cNvPr id="1052" name="Rectangle 1051">
            <a:extLst>
              <a:ext uri="{FF2B5EF4-FFF2-40B4-BE49-F238E27FC236}">
                <a16:creationId xmlns:a16="http://schemas.microsoft.com/office/drawing/2014/main" id="{E1C32068-6A8E-44A5-BE2D-65E7EC2DB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3" y="4157449"/>
            <a:ext cx="2686328" cy="2216840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Image result for joseph in pit in bible">
            <a:extLst>
              <a:ext uri="{FF2B5EF4-FFF2-40B4-BE49-F238E27FC236}">
                <a16:creationId xmlns:a16="http://schemas.microsoft.com/office/drawing/2014/main" id="{67D99843-1DA9-DADC-B045-098E3EB15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866" y="4478265"/>
            <a:ext cx="2333643" cy="157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" name="Rectangle 1053">
            <a:extLst>
              <a:ext uri="{FF2B5EF4-FFF2-40B4-BE49-F238E27FC236}">
                <a16:creationId xmlns:a16="http://schemas.microsoft.com/office/drawing/2014/main" id="{83940A33-AE5F-4FC1-AFFF-1BC5DD32E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31827" y="4157449"/>
            <a:ext cx="2686328" cy="2216840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4FF9A3-48B6-75B5-31BE-612BDCE0D7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8169" y="4680421"/>
            <a:ext cx="2333643" cy="1213494"/>
          </a:xfrm>
          <a:prstGeom prst="rect">
            <a:avLst/>
          </a:prstGeom>
        </p:spPr>
      </p:pic>
      <p:sp>
        <p:nvSpPr>
          <p:cNvPr id="1056" name="Rectangle 1055">
            <a:extLst>
              <a:ext uri="{FF2B5EF4-FFF2-40B4-BE49-F238E27FC236}">
                <a16:creationId xmlns:a16="http://schemas.microsoft.com/office/drawing/2014/main" id="{9310DD53-17D0-4A12-A0E2-72F33348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6188" y="485805"/>
            <a:ext cx="5511179" cy="5888484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C15A1B-9875-C617-C73D-CCC4586F44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3177" y="1417844"/>
            <a:ext cx="5157201" cy="40244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3FA5AB-3E88-337C-CF58-7673EFE2CC7A}"/>
              </a:ext>
            </a:extLst>
          </p:cNvPr>
          <p:cNvSpPr txBox="1"/>
          <p:nvPr/>
        </p:nvSpPr>
        <p:spPr>
          <a:xfrm>
            <a:off x="1549489" y="528083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4</a:t>
            </a:r>
            <a:r>
              <a:rPr lang="en-US" b="1" baseline="30000" dirty="0">
                <a:solidFill>
                  <a:schemeClr val="bg1"/>
                </a:solidFill>
              </a:rPr>
              <a:t>th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A96DAB-803E-7A62-1DCA-63C112157A6B}"/>
              </a:ext>
            </a:extLst>
          </p:cNvPr>
          <p:cNvSpPr txBox="1"/>
          <p:nvPr/>
        </p:nvSpPr>
        <p:spPr>
          <a:xfrm>
            <a:off x="4616250" y="446983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</a:t>
            </a:r>
            <a:r>
              <a:rPr lang="en-US" b="1" baseline="30000" dirty="0">
                <a:solidFill>
                  <a:schemeClr val="bg1"/>
                </a:solidFill>
              </a:rPr>
              <a:t>st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6327EC-0133-A2DA-CD27-104127AFE64C}"/>
              </a:ext>
            </a:extLst>
          </p:cNvPr>
          <p:cNvSpPr txBox="1"/>
          <p:nvPr/>
        </p:nvSpPr>
        <p:spPr>
          <a:xfrm>
            <a:off x="8699945" y="609600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5</a:t>
            </a:r>
            <a:r>
              <a:rPr lang="en-US" b="1" baseline="30000" dirty="0">
                <a:solidFill>
                  <a:schemeClr val="bg1"/>
                </a:solidFill>
              </a:rPr>
              <a:t>th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92F56C-9D4B-AF3B-9F77-33F012115D28}"/>
              </a:ext>
            </a:extLst>
          </p:cNvPr>
          <p:cNvSpPr txBox="1"/>
          <p:nvPr/>
        </p:nvSpPr>
        <p:spPr>
          <a:xfrm>
            <a:off x="4636904" y="4269482"/>
            <a:ext cx="531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3</a:t>
            </a:r>
            <a:r>
              <a:rPr lang="en-US" b="1" baseline="30000" dirty="0">
                <a:solidFill>
                  <a:schemeClr val="bg1"/>
                </a:solidFill>
              </a:rPr>
              <a:t>rd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B85A0C-CA41-2ABC-5239-CD7AFC3E8F40}"/>
              </a:ext>
            </a:extLst>
          </p:cNvPr>
          <p:cNvSpPr txBox="1"/>
          <p:nvPr/>
        </p:nvSpPr>
        <p:spPr>
          <a:xfrm>
            <a:off x="1634165" y="4182685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</a:t>
            </a:r>
            <a:r>
              <a:rPr lang="en-US" b="1" baseline="30000" dirty="0">
                <a:solidFill>
                  <a:schemeClr val="bg1"/>
                </a:solidFill>
              </a:rPr>
              <a:t>nd</a:t>
            </a:r>
            <a:r>
              <a:rPr lang="en-US" b="1" dirty="0">
                <a:solidFill>
                  <a:schemeClr val="bg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42711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CF4905-AEA6-4B29-4A0B-5BD1F1EFA797}"/>
              </a:ext>
            </a:extLst>
          </p:cNvPr>
          <p:cNvSpPr txBox="1"/>
          <p:nvPr/>
        </p:nvSpPr>
        <p:spPr>
          <a:xfrm>
            <a:off x="0" y="0"/>
            <a:ext cx="12192000" cy="6911892"/>
          </a:xfrm>
          <a:prstGeom prst="rect">
            <a:avLst/>
          </a:prstGeom>
          <a:solidFill>
            <a:srgbClr val="002060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Sunday School Schedule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>
                <a:solidFill>
                  <a:srgbClr val="FFFFFF"/>
                </a:solidFill>
                <a:latin typeface="Gill Sans MT"/>
              </a:rPr>
              <a:t>Mas de Cristo class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i="1" dirty="0">
              <a:solidFill>
                <a:srgbClr val="FFFFFF"/>
              </a:solidFill>
              <a:latin typeface="Gill Sans MT"/>
            </a:endParaRPr>
          </a:p>
          <a:p>
            <a:pPr>
              <a:defRPr/>
            </a:pPr>
            <a:r>
              <a:rPr lang="en-US" sz="2800" b="1" dirty="0"/>
              <a:t>Continue with the 12 series.  Pray-pray.  Pray for me.</a:t>
            </a:r>
          </a:p>
          <a:p>
            <a:pPr>
              <a:defRPr/>
            </a:pPr>
            <a:endParaRPr lang="en-US" sz="1100" b="1" dirty="0"/>
          </a:p>
          <a:p>
            <a:pPr>
              <a:defRPr/>
            </a:pPr>
            <a:r>
              <a:rPr lang="en-US" sz="2800" b="1" dirty="0"/>
              <a:t>You may request a Book of the Bible we have not completed.</a:t>
            </a:r>
          </a:p>
          <a:p>
            <a:pPr>
              <a:defRPr/>
            </a:pPr>
            <a:endParaRPr lang="en-US" sz="2800" b="1" dirty="0"/>
          </a:p>
          <a:p>
            <a:pPr>
              <a:defRPr/>
            </a:pPr>
            <a:r>
              <a:rPr lang="en-US" sz="2800" b="1" dirty="0"/>
              <a:t>COMPLETED:  </a:t>
            </a:r>
          </a:p>
          <a:p>
            <a:pPr>
              <a:defRPr/>
            </a:pPr>
            <a:r>
              <a:rPr lang="en-US" sz="2800" dirty="0"/>
              <a:t>OT/ Genesis (4), Psalms (4), Proverbs, Ecclesiastes,  Amos, Obadiah, Malachi  </a:t>
            </a:r>
          </a:p>
          <a:p>
            <a:pPr>
              <a:defRPr/>
            </a:pPr>
            <a:r>
              <a:rPr lang="en-US" sz="2800" dirty="0"/>
              <a:t>NT/ Mark, Colossians, Philemon, James, Jude </a:t>
            </a:r>
          </a:p>
          <a:p>
            <a:pPr>
              <a:defRPr/>
            </a:pPr>
            <a:endParaRPr lang="en-US" sz="2800" dirty="0"/>
          </a:p>
          <a:p>
            <a:pPr>
              <a:defRPr/>
            </a:pPr>
            <a:r>
              <a:rPr lang="en-US" sz="2800" b="1" dirty="0">
                <a:solidFill>
                  <a:srgbClr val="FFFFFF">
                    <a:lumMod val="95000"/>
                  </a:srgbClr>
                </a:solidFill>
                <a:latin typeface="Gill Sans MT"/>
              </a:rPr>
              <a:t>Invitation to the 2024 daily Bible reading schedule.   </a:t>
            </a:r>
          </a:p>
          <a:p>
            <a:pPr>
              <a:defRPr/>
            </a:pPr>
            <a:r>
              <a:rPr lang="en-US" sz="2800" dirty="0">
                <a:solidFill>
                  <a:srgbClr val="FFFFFF">
                    <a:lumMod val="95000"/>
                  </a:srgbClr>
                </a:solidFill>
                <a:latin typeface="Gill Sans MT"/>
              </a:rPr>
              <a:t>Isaiah from May 9 to Oct 18.  Copies on the back table.</a:t>
            </a:r>
          </a:p>
          <a:p>
            <a:pPr>
              <a:defRPr/>
            </a:pPr>
            <a:endParaRPr lang="en-US" sz="2800" b="1" dirty="0">
              <a:solidFill>
                <a:srgbClr val="FFFFFF">
                  <a:lumMod val="95000"/>
                </a:srgbClr>
              </a:solidFill>
              <a:latin typeface="Gill Sans MT"/>
            </a:endParaRPr>
          </a:p>
          <a:p>
            <a:pPr>
              <a:defRPr/>
            </a:pPr>
            <a:r>
              <a:rPr lang="en-US" sz="2800" b="1" dirty="0">
                <a:solidFill>
                  <a:srgbClr val="FFFFFF">
                    <a:lumMod val="95000"/>
                  </a:srgbClr>
                </a:solidFill>
                <a:latin typeface="Gill Sans MT"/>
              </a:rPr>
              <a:t>Today, Museum of the Bible trip after church service</a:t>
            </a:r>
          </a:p>
          <a:p>
            <a:pPr>
              <a:defRPr/>
            </a:pPr>
            <a:endParaRPr lang="en-US" sz="2800" b="1" dirty="0">
              <a:solidFill>
                <a:srgbClr val="FFFFFF">
                  <a:lumMod val="95000"/>
                </a:srgbClr>
              </a:solidFill>
              <a:latin typeface="Gill Sans MT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Gill Sans MT"/>
              </a:rPr>
              <a:t>Next Sunday,  Exodus - book of the Exit.  	Read in 3 hours.  </a:t>
            </a:r>
            <a:endParaRPr lang="en-US" sz="2400" i="1" dirty="0">
              <a:effectLst/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</p:txBody>
      </p:sp>
      <p:pic>
        <p:nvPicPr>
          <p:cNvPr id="4" name="Picture 3" descr="A person with their arms raised in the air&#10;&#10;Description automatically generated">
            <a:extLst>
              <a:ext uri="{FF2B5EF4-FFF2-40B4-BE49-F238E27FC236}">
                <a16:creationId xmlns:a16="http://schemas.microsoft.com/office/drawing/2014/main" id="{F1F748F1-33A5-D386-0A0D-7CB6B6D802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081970" y="294640"/>
            <a:ext cx="2877856" cy="150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58757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atering Colo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14D02"/>
      </a:accent1>
      <a:accent2>
        <a:srgbClr val="FDFBF2"/>
      </a:accent2>
      <a:accent3>
        <a:srgbClr val="F49201"/>
      </a:accent3>
      <a:accent4>
        <a:srgbClr val="F4ADE4"/>
      </a:accent4>
      <a:accent5>
        <a:srgbClr val="3841A4"/>
      </a:accent5>
      <a:accent6>
        <a:srgbClr val="068145"/>
      </a:accent6>
      <a:hlink>
        <a:srgbClr val="0563C1"/>
      </a:hlink>
      <a:folHlink>
        <a:srgbClr val="954F72"/>
      </a:folHlink>
    </a:clrScheme>
    <a:fontScheme name="Custom 114">
      <a:majorFont>
        <a:latin typeface="Aharoni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3705CF02DF8540BC9025A980CBE32D" ma:contentTypeVersion="8" ma:contentTypeDescription="Create a new document." ma:contentTypeScope="" ma:versionID="7b59e85c8975facf180a11ca812390b4">
  <xsd:schema xmlns:xsd="http://www.w3.org/2001/XMLSchema" xmlns:xs="http://www.w3.org/2001/XMLSchema" xmlns:p="http://schemas.microsoft.com/office/2006/metadata/properties" xmlns:ns3="f98cc253-feff-40fd-b75e-dde241986d3d" xmlns:ns4="7ea62328-f9cb-43bf-99db-6009b3f2bb1b" targetNamespace="http://schemas.microsoft.com/office/2006/metadata/properties" ma:root="true" ma:fieldsID="9c119ad8aaef6563af41b60e6a070d4d" ns3:_="" ns4:_="">
    <xsd:import namespace="f98cc253-feff-40fd-b75e-dde241986d3d"/>
    <xsd:import namespace="7ea62328-f9cb-43bf-99db-6009b3f2bb1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8cc253-feff-40fd-b75e-dde241986d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a62328-f9cb-43bf-99db-6009b3f2bb1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207C0E-3C9C-45D4-8479-63E71002B4C9}">
  <ds:schemaRefs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f98cc253-feff-40fd-b75e-dde241986d3d"/>
    <ds:schemaRef ds:uri="http://www.w3.org/XML/1998/namespace"/>
    <ds:schemaRef ds:uri="http://purl.org/dc/elements/1.1/"/>
    <ds:schemaRef ds:uri="http://schemas.microsoft.com/office/infopath/2007/PartnerControls"/>
    <ds:schemaRef ds:uri="7ea62328-f9cb-43bf-99db-6009b3f2bb1b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C26FB12-DDF0-459A-8AB5-62FB0B2C6A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8cc253-feff-40fd-b75e-dde241986d3d"/>
    <ds:schemaRef ds:uri="7ea62328-f9cb-43bf-99db-6009b3f2bb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09D4569-AD80-4ADC-9EDD-472BB2761B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68380</TotalTime>
  <Words>765</Words>
  <Application>Microsoft Office PowerPoint</Application>
  <PresentationFormat>Widescreen</PresentationFormat>
  <Paragraphs>105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Aharoni</vt:lpstr>
      <vt:lpstr>Arial</vt:lpstr>
      <vt:lpstr>Calibri</vt:lpstr>
      <vt:lpstr>Cambria Math</vt:lpstr>
      <vt:lpstr>Gill Sans MT</vt:lpstr>
      <vt:lpstr>Verdana</vt:lpstr>
      <vt:lpstr>Wingdings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Bill Heath</cp:lastModifiedBy>
  <cp:revision>1658</cp:revision>
  <cp:lastPrinted>2024-08-18T11:11:04Z</cp:lastPrinted>
  <dcterms:created xsi:type="dcterms:W3CDTF">2013-07-15T20:26:40Z</dcterms:created>
  <dcterms:modified xsi:type="dcterms:W3CDTF">2024-08-18T12:45:43Z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0x010100EF3705CF02DF8540BC9025A980CBE32D</vt:lpwstr>
  </property>
</Properties>
</file>