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9"/>
  </p:notesMasterIdLst>
  <p:sldIdLst>
    <p:sldId id="372" r:id="rId5"/>
    <p:sldId id="375" r:id="rId6"/>
    <p:sldId id="378" r:id="rId7"/>
    <p:sldId id="376" r:id="rId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447" autoAdjust="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4" y="4518026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2220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8857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03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8/24/2024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8/24/2024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H2tOgCDohQk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-3418"/>
            <a:ext cx="12112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 August 25, 2024									B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44707"/>
            <a:ext cx="3777906" cy="1146275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sz="2800" dirty="0"/>
              <a:t>Twelve series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046" y="1183100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60" y="1213580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895992" y="1190982"/>
            <a:ext cx="6756008" cy="55780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1 – 12 degrees to sow and reap hate with </a:t>
            </a:r>
            <a:r>
              <a:rPr lang="en-US" sz="2000" u="sng" dirty="0"/>
              <a:t>Obadiah 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2 – 12 beginnings (origins) of life with Adam, </a:t>
            </a:r>
            <a:r>
              <a:rPr lang="en-US" sz="2000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Genesis 1-2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3a – 12 beginnings (origins) of death with Adam,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3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3b –                    death with Cain &amp; Noah,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4-9:17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3c –                    death with Nimrod &amp; Babel,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9:18-11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4 – 12 beginnings of Israel with Abraham,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12-50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5a – 12 exits from slavery in Egypt with Moses, </a:t>
            </a:r>
            <a:r>
              <a:rPr lang="en-US" sz="2000" u="sng" dirty="0">
                <a:ea typeface="Cambria Math" panose="02040503050406030204" pitchFamily="18" charset="0"/>
              </a:rPr>
              <a:t>Exodus 1-12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5b – Egypt to Mount Sinai (the Law) with Moses, </a:t>
            </a:r>
            <a:r>
              <a:rPr lang="en-US" sz="2000" u="sng" dirty="0">
                <a:ea typeface="Cambria Math" panose="02040503050406030204" pitchFamily="18" charset="0"/>
              </a:rPr>
              <a:t>Exodus 13-40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				with Leviticus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				with Numbers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				with Deuteronomy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	          with Matthew, Hebrews, Galatians, Romans 9-11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4" y="4124036"/>
            <a:ext cx="27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915597" y="4086610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B2075-334E-F210-E0F1-5A980E2E9C52}"/>
              </a:ext>
            </a:extLst>
          </p:cNvPr>
          <p:cNvSpPr txBox="1"/>
          <p:nvPr/>
        </p:nvSpPr>
        <p:spPr>
          <a:xfrm>
            <a:off x="40640" y="481970"/>
            <a:ext cx="377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It's all about you Jesus (9:55-9:59)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2438400" y="0"/>
            <a:ext cx="7305040" cy="58124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>
                <a:ea typeface="Cambria Math" panose="02040503050406030204" pitchFamily="18" charset="0"/>
              </a:rPr>
              <a:t>12 exits from slavery in Egypt with Moses, </a:t>
            </a:r>
            <a:r>
              <a:rPr lang="en-US" sz="2400" u="sng" dirty="0">
                <a:ea typeface="Cambria Math" panose="02040503050406030204" pitchFamily="18" charset="0"/>
              </a:rPr>
              <a:t>Exodus  1-12</a:t>
            </a:r>
            <a:endParaRPr lang="en-US" sz="2400" b="1" u="sng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5867DB-840D-FDFF-34DF-D54B7C54E4BB}"/>
              </a:ext>
            </a:extLst>
          </p:cNvPr>
          <p:cNvSpPr txBox="1"/>
          <p:nvPr/>
        </p:nvSpPr>
        <p:spPr>
          <a:xfrm>
            <a:off x="33823" y="871962"/>
            <a:ext cx="12158177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Date:  1490-1410 BC (Moses is 40 years in Egypt and 40 years in the wilderness)	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Key words:  Exodus = the going forth.  Hardened heart – 15x, let my people go - 9x, three – 6x.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People:  Moses = son brought forth (out of the water, Ex 2:10), family of Moses, Pharoah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r>
              <a:rPr lang="en-US" sz="16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 exit from death in Adam and a slave to sin unto life in </a:t>
            </a:r>
            <a:r>
              <a:rPr lang="en-US" sz="1600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Jesus Christ as: </a:t>
            </a: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1) 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Ba</a:t>
            </a: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bies suffer death by government and Moses has life in God’s hand and timing (a type of Christ) 	1:15-23</a:t>
            </a:r>
            <a:endParaRPr lang="en-US" sz="16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2) God remembers his covenant with Abraham and all believers (Ephesians 2:8-9, Mt 28:20)		2:23-25	</a:t>
            </a:r>
            <a:endParaRPr lang="en-US" sz="16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3) Moses takes off his 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shoes on holy ground at t</a:t>
            </a: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he burning bush that is not consumed			3:1-5, 18</a:t>
            </a:r>
            <a:endParaRPr lang="en-US" sz="16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4) Moses’ rod was used for a t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ime of exceeding wonders and</a:t>
            </a: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great change for the nation Israel (1 of 5x)	4:1-5</a:t>
            </a:r>
            <a:endParaRPr lang="en-US" sz="16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5) People go to sacrifice to the LORD our God (Ro 12:1-2). Pharoah hears and hardens his heart.   	5-11</a:t>
            </a:r>
            <a:endParaRPr lang="en-US" sz="16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6</a:t>
            </a: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) (purity) 7 days of unleavened bread and the (sin) blood of the lamb (remember &amp; eat worthily) 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</a:t>
            </a: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12:1,19-23</a:t>
            </a:r>
          </a:p>
          <a:p>
            <a:pPr>
              <a:lnSpc>
                <a:spcPct val="150000"/>
              </a:lnSpc>
            </a:pPr>
            <a:endParaRPr lang="en-US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Next Sunday 7-12) Moving from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Egypt to Mount Sinai (the Red Sea, Law &amp; Tabernacle) with Moses, </a:t>
            </a:r>
            <a:r>
              <a:rPr lang="en-US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Exodus 13-40 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        Exodus 19:6, a kingdom of priests and a holy nation is completed in the New Testament, 1 Peter 2:5</a:t>
            </a:r>
          </a:p>
          <a:p>
            <a:endParaRPr lang="en-US" sz="1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18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Hebrews 11:23-28. 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Romans 15:4 (KJV)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For whatsoever things were written aforetime were written for our learning, that we through patience and comfort of the scriptures might have hope.  </a:t>
            </a:r>
          </a:p>
        </p:txBody>
      </p:sp>
    </p:spTree>
    <p:extLst>
      <p:ext uri="{BB962C8B-B14F-4D97-AF65-F5344CB8AC3E}">
        <p14:creationId xmlns:p14="http://schemas.microsoft.com/office/powerpoint/2010/main" val="3565508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035">
            <a:extLst>
              <a:ext uri="{FF2B5EF4-FFF2-40B4-BE49-F238E27FC236}">
                <a16:creationId xmlns:a16="http://schemas.microsoft.com/office/drawing/2014/main" id="{E1750109-3B91-4506-B997-0CD8E35A14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735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Rectangle 1037">
            <a:extLst>
              <a:ext uri="{FF2B5EF4-FFF2-40B4-BE49-F238E27FC236}">
                <a16:creationId xmlns:a16="http://schemas.microsoft.com/office/drawing/2014/main" id="{E72D8D1B-59F6-4FF3-8547-9BBB6129F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331" y="480060"/>
            <a:ext cx="3442553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1039">
            <a:extLst>
              <a:ext uri="{FF2B5EF4-FFF2-40B4-BE49-F238E27FC236}">
                <a16:creationId xmlns:a16="http://schemas.microsoft.com/office/drawing/2014/main" id="{14044C96-7CFD-44DB-A579-D77B0D37C6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5998" y="487090"/>
            <a:ext cx="3588174" cy="278104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ectangle 1041">
            <a:extLst>
              <a:ext uri="{FF2B5EF4-FFF2-40B4-BE49-F238E27FC236}">
                <a16:creationId xmlns:a16="http://schemas.microsoft.com/office/drawing/2014/main" id="{8FC8C21F-9484-4A71-ABFA-6C10682FA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331" y="3603670"/>
            <a:ext cx="3442553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6" descr="Image result for moses in exodus">
            <a:extLst>
              <a:ext uri="{FF2B5EF4-FFF2-40B4-BE49-F238E27FC236}">
                <a16:creationId xmlns:a16="http://schemas.microsoft.com/office/drawing/2014/main" id="{A5C5CB27-44A4-C936-9C02-7133048FC0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92" r="2443" b="-2"/>
          <a:stretch/>
        </p:blipFill>
        <p:spPr bwMode="auto">
          <a:xfrm>
            <a:off x="759559" y="687053"/>
            <a:ext cx="2932438" cy="2471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4" name="Rectangle 1043">
            <a:extLst>
              <a:ext uri="{FF2B5EF4-FFF2-40B4-BE49-F238E27FC236}">
                <a16:creationId xmlns:a16="http://schemas.microsoft.com/office/drawing/2014/main" id="{2C444748-5A8D-4B53-89FE-42B455DFA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5618" y="487090"/>
            <a:ext cx="3588171" cy="589788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B3D4D5-CD92-133A-379F-F936803082E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31" t="-3282" r="-1131" b="11339"/>
          <a:stretch/>
        </p:blipFill>
        <p:spPr>
          <a:xfrm>
            <a:off x="4397729" y="429225"/>
            <a:ext cx="3252903" cy="4694961"/>
          </a:xfrm>
          <a:prstGeom prst="rect">
            <a:avLst/>
          </a:prstGeom>
        </p:spPr>
      </p:pic>
      <p:sp>
        <p:nvSpPr>
          <p:cNvPr id="1046" name="Rectangle 1045">
            <a:extLst>
              <a:ext uri="{FF2B5EF4-FFF2-40B4-BE49-F238E27FC236}">
                <a16:creationId xmlns:a16="http://schemas.microsoft.com/office/drawing/2014/main" id="{F4FFA271-A10A-4AC3-8F06-E3313A197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502" y="3603670"/>
            <a:ext cx="3601167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920514A-037F-D395-6854-B803F24483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155" y="4224407"/>
            <a:ext cx="3252903" cy="1546599"/>
          </a:xfrm>
          <a:prstGeom prst="rect">
            <a:avLst/>
          </a:prstGeom>
        </p:spPr>
      </p:pic>
      <p:pic>
        <p:nvPicPr>
          <p:cNvPr id="9" name="Picture 2" descr="Image result for moses burning bush">
            <a:extLst>
              <a:ext uri="{FF2B5EF4-FFF2-40B4-BE49-F238E27FC236}">
                <a16:creationId xmlns:a16="http://schemas.microsoft.com/office/drawing/2014/main" id="{56D035A5-E236-9CA2-C9C6-ADD454E03F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87170" y="803537"/>
            <a:ext cx="3252903" cy="2138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BFB1C6C-2A00-7E36-90E7-CED1F786F15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90042" y="3882953"/>
            <a:ext cx="3280086" cy="21812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1591840-8EDC-C1B3-99AE-3B52E662A3FC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18459"/>
          <a:stretch/>
        </p:blipFill>
        <p:spPr>
          <a:xfrm>
            <a:off x="5381893" y="4695835"/>
            <a:ext cx="1231499" cy="14814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7C8B5B5-C78B-E62D-F849-A273895020DF}"/>
              </a:ext>
            </a:extLst>
          </p:cNvPr>
          <p:cNvSpPr txBox="1"/>
          <p:nvPr/>
        </p:nvSpPr>
        <p:spPr>
          <a:xfrm>
            <a:off x="7719" y="-10036"/>
            <a:ext cx="3969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Moses is 3 months (Acts 7:20)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7A2F32-BA8D-FF52-F0C9-638991E244DA}"/>
              </a:ext>
            </a:extLst>
          </p:cNvPr>
          <p:cNvSpPr txBox="1"/>
          <p:nvPr/>
        </p:nvSpPr>
        <p:spPr>
          <a:xfrm>
            <a:off x="9373163" y="3175514"/>
            <a:ext cx="1260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120 days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F97BDA-657D-0501-CFFF-D291CE0AC11F}"/>
              </a:ext>
            </a:extLst>
          </p:cNvPr>
          <p:cNvSpPr txBox="1"/>
          <p:nvPr/>
        </p:nvSpPr>
        <p:spPr>
          <a:xfrm>
            <a:off x="8302143" y="-10036"/>
            <a:ext cx="3919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Moses is 80 years (Acts 7:30)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DF0A5F-F5CF-D572-44AC-7CE7BD95EBF0}"/>
              </a:ext>
            </a:extLst>
          </p:cNvPr>
          <p:cNvSpPr txBox="1"/>
          <p:nvPr/>
        </p:nvSpPr>
        <p:spPr>
          <a:xfrm>
            <a:off x="0" y="3172298"/>
            <a:ext cx="3834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Moses is 40 years (Acts 7:23)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B8E9A9-0E02-E73D-94B9-6C5030E26E6E}"/>
              </a:ext>
            </a:extLst>
          </p:cNvPr>
          <p:cNvSpPr txBox="1"/>
          <p:nvPr/>
        </p:nvSpPr>
        <p:spPr>
          <a:xfrm>
            <a:off x="627423" y="6376567"/>
            <a:ext cx="10740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Stephen’s response to the high priest about Moses (Acts 7:18-36 from Exodus 1-12)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295BF7-84C2-0892-9F80-F5A1F2FDA917}"/>
              </a:ext>
            </a:extLst>
          </p:cNvPr>
          <p:cNvSpPr txBox="1"/>
          <p:nvPr/>
        </p:nvSpPr>
        <p:spPr>
          <a:xfrm>
            <a:off x="4125005" y="124"/>
            <a:ext cx="4162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Christ our </a:t>
            </a:r>
            <a:r>
              <a:rPr lang="en-US" sz="2400" dirty="0" err="1"/>
              <a:t>passover</a:t>
            </a:r>
            <a:r>
              <a:rPr lang="en-US" sz="2400" dirty="0"/>
              <a:t> (1 Cor 5:7)</a:t>
            </a:r>
          </a:p>
        </p:txBody>
      </p:sp>
    </p:spTree>
    <p:extLst>
      <p:ext uri="{BB962C8B-B14F-4D97-AF65-F5344CB8AC3E}">
        <p14:creationId xmlns:p14="http://schemas.microsoft.com/office/powerpoint/2010/main" val="2924259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0" y="0"/>
            <a:ext cx="12192000" cy="6719532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Schedule-2024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i="1" dirty="0">
                <a:solidFill>
                  <a:srgbClr val="FFFFFF"/>
                </a:solidFill>
                <a:latin typeface="Gill Sans MT"/>
              </a:rPr>
              <a:t>Mas de Cristo class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b="1" i="1" dirty="0">
              <a:solidFill>
                <a:srgbClr val="FFFFFF"/>
              </a:solidFill>
              <a:latin typeface="Gill Sans MT"/>
            </a:endParaRPr>
          </a:p>
          <a:p>
            <a:pPr>
              <a:defRPr/>
            </a:pPr>
            <a:r>
              <a:rPr lang="en-US" sz="2400" b="1" dirty="0"/>
              <a:t>Continue with the 12 series.  Pray-pray.  Pray for me.</a:t>
            </a:r>
          </a:p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2400" b="1" dirty="0"/>
              <a:t>You may request a Book of the Bible we have not completed.</a:t>
            </a:r>
          </a:p>
          <a:p>
            <a:pPr>
              <a:defRPr/>
            </a:pPr>
            <a:endParaRPr lang="en-US" sz="2400" b="1" dirty="0"/>
          </a:p>
          <a:p>
            <a:pPr>
              <a:defRPr/>
            </a:pPr>
            <a:r>
              <a:rPr lang="en-US" sz="2400" b="1" dirty="0"/>
              <a:t>COMPLETED:  </a:t>
            </a:r>
          </a:p>
          <a:p>
            <a:pPr>
              <a:defRPr/>
            </a:pPr>
            <a:r>
              <a:rPr lang="en-US" sz="2400" dirty="0"/>
              <a:t>OT/ Genesis (4), Exodus (2), Psalms (4), Proverbs, Ecclesiastes,  Amos, Obadiah, Malachi  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NT/ Mark, Colossians, Philemon, James, Jude 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Invitation to the 2024 daily Bible reading schedule.   </a:t>
            </a: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Isaiah from May 9 to Oct 18.  Copies on the back table</a:t>
            </a:r>
            <a:r>
              <a:rPr lang="en-US" sz="28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.</a:t>
            </a:r>
          </a:p>
          <a:p>
            <a:pPr>
              <a:defRPr/>
            </a:pPr>
            <a:endParaRPr lang="en-US" sz="2800" b="1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>
              <a:defRPr/>
            </a:pPr>
            <a:endParaRPr lang="en-US" sz="2800" b="1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latin typeface="Gill Sans MT"/>
              </a:rPr>
              <a:t>Next Sunday,  Exodus 12-40 </a:t>
            </a:r>
            <a:endParaRPr lang="en-US" sz="2400" i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F1F748F1-33A5-D386-0A0D-7CB6B6D802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081970" y="294640"/>
            <a:ext cx="2877856" cy="150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05875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207C0E-3C9C-45D4-8479-63E71002B4C9}">
  <ds:schemaRefs>
    <ds:schemaRef ds:uri="http://schemas.openxmlformats.org/package/2006/metadata/core-properties"/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7ea62328-f9cb-43bf-99db-6009b3f2bb1b"/>
    <ds:schemaRef ds:uri="f98cc253-feff-40fd-b75e-dde241986d3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69092</TotalTime>
  <Words>728</Words>
  <Application>Microsoft Office PowerPoint</Application>
  <PresentationFormat>Widescreen</PresentationFormat>
  <Paragraphs>83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Aharoni</vt:lpstr>
      <vt:lpstr>Arial</vt:lpstr>
      <vt:lpstr>Calibri</vt:lpstr>
      <vt:lpstr>Cambria Math</vt:lpstr>
      <vt:lpstr>Gill Sans MT</vt:lpstr>
      <vt:lpstr>Verdana</vt:lpstr>
      <vt:lpstr>Wingdings 3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1677</cp:revision>
  <cp:lastPrinted>2024-08-25T03:04:41Z</cp:lastPrinted>
  <dcterms:created xsi:type="dcterms:W3CDTF">2013-07-15T20:26:40Z</dcterms:created>
  <dcterms:modified xsi:type="dcterms:W3CDTF">2024-08-25T03:13:35Z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