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1"/>
  </p:notesMasterIdLst>
  <p:sldIdLst>
    <p:sldId id="372" r:id="rId5"/>
    <p:sldId id="375" r:id="rId6"/>
    <p:sldId id="381" r:id="rId7"/>
    <p:sldId id="382" r:id="rId8"/>
    <p:sldId id="376" r:id="rId9"/>
    <p:sldId id="383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5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20636"/>
            <a:ext cx="1211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Sept 8, 2024							   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84480"/>
            <a:ext cx="3777906" cy="906502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" y="1213580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67112" y="1282422"/>
            <a:ext cx="6756008" cy="5578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1 – 12 beginnings (origins) of life with Adam, 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2a – 12 beginnings (origins) of death with Adam,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2b –                 death with Cain &amp; Noah,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4:1-9:17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2c –                 death with Nimrod &amp; Babel,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9:18-11:32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3 – 12 beginnings of Israel with Abraham,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4a – exit from slavery in Egypt to the Red Sea, </a:t>
            </a:r>
            <a:r>
              <a:rPr lang="en-US" sz="2000" u="sng" dirty="0">
                <a:ea typeface="Cambria Math" panose="02040503050406030204" pitchFamily="18" charset="0"/>
              </a:rPr>
              <a:t>Exodus 1-12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4b – from the Red Sea to Mount Sinai, </a:t>
            </a:r>
            <a:r>
              <a:rPr lang="en-US" sz="2000" u="sng" dirty="0">
                <a:ea typeface="Cambria Math" panose="02040503050406030204" pitchFamily="18" charset="0"/>
              </a:rPr>
              <a:t>Exodus 13-18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4c – Mount Sinai (Law) - 10 Commandments, </a:t>
            </a:r>
            <a:r>
              <a:rPr lang="en-US" sz="2000" u="sng" dirty="0">
                <a:ea typeface="Cambria Math" panose="02040503050406030204" pitchFamily="18" charset="0"/>
              </a:rPr>
              <a:t>Exodus 19-24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4d – Mount Sinai (Law) - the Tabernacle, </a:t>
            </a:r>
            <a:r>
              <a:rPr lang="en-US" sz="2000" u="sng" dirty="0">
                <a:ea typeface="Cambria Math" panose="02040503050406030204" pitchFamily="18" charset="0"/>
              </a:rPr>
              <a:t>Exodus 25-40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5a –  Mount Sinai (Law) – approach a holy God, </a:t>
            </a:r>
            <a:r>
              <a:rPr lang="en-US" sz="2000" u="sng" dirty="0">
                <a:ea typeface="Cambria Math" panose="02040503050406030204" pitchFamily="18" charset="0"/>
              </a:rPr>
              <a:t>Leviticus 1-17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5b – Mount Sinai (Law) – live a holy life, </a:t>
            </a:r>
            <a:r>
              <a:rPr lang="en-US" sz="2000" u="sng" dirty="0">
                <a:ea typeface="Cambria Math" panose="02040503050406030204" pitchFamily="18" charset="0"/>
              </a:rPr>
              <a:t>Leviticus 18-27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6a – Mount Sinai (Law) - prepare to depart, </a:t>
            </a:r>
            <a:r>
              <a:rPr lang="en-US" sz="2000" u="sng" dirty="0">
                <a:ea typeface="Cambria Math" panose="02040503050406030204" pitchFamily="18" charset="0"/>
              </a:rPr>
              <a:t>Numbers 1-10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88639" y="776614"/>
            <a:ext cx="1778697" cy="57369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Mount Sinai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(1) traditional religious site 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(2) 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historic 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Biblical site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(3) 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Alternate </a:t>
            </a:r>
          </a:p>
          <a:p>
            <a:pPr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sea crossing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7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redseacrsg">
            <a:extLst>
              <a:ext uri="{FF2B5EF4-FFF2-40B4-BE49-F238E27FC236}">
                <a16:creationId xmlns:a16="http://schemas.microsoft.com/office/drawing/2014/main" id="{7F6BD2E7-CDC5-F262-CD8D-AD9CB6F7D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336" y="51772"/>
            <a:ext cx="10324664" cy="675445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4036BD-2BEC-7328-F329-DD35728A8569}"/>
              </a:ext>
            </a:extLst>
          </p:cNvPr>
          <p:cNvSpPr txBox="1"/>
          <p:nvPr/>
        </p:nvSpPr>
        <p:spPr>
          <a:xfrm>
            <a:off x="9973936" y="4960307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Burning Bush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Ex 3:1-5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Mt Horeb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7A787-EA01-F5CB-3CEC-FEDD3650F99E}"/>
              </a:ext>
            </a:extLst>
          </p:cNvPr>
          <p:cNvSpPr txBox="1"/>
          <p:nvPr/>
        </p:nvSpPr>
        <p:spPr>
          <a:xfrm>
            <a:off x="6458170" y="4779510"/>
            <a:ext cx="1762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(1) </a:t>
            </a:r>
            <a:r>
              <a:rPr lang="en-US" sz="2000" dirty="0">
                <a:solidFill>
                  <a:srgbClr val="FF0000"/>
                </a:solidFill>
              </a:rPr>
              <a:t>Traditional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Mt. Sinai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6D584-622A-9505-46FC-A0E8847AAA30}"/>
              </a:ext>
            </a:extLst>
          </p:cNvPr>
          <p:cNvSpPr txBox="1"/>
          <p:nvPr/>
        </p:nvSpPr>
        <p:spPr>
          <a:xfrm>
            <a:off x="8113376" y="5013363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1422C-978F-02F6-3A1F-25AD9D02E798}"/>
              </a:ext>
            </a:extLst>
          </p:cNvPr>
          <p:cNvSpPr txBox="1"/>
          <p:nvPr/>
        </p:nvSpPr>
        <p:spPr>
          <a:xfrm>
            <a:off x="11473674" y="4030037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(2) </a:t>
            </a:r>
          </a:p>
        </p:txBody>
      </p:sp>
    </p:spTree>
    <p:extLst>
      <p:ext uri="{BB962C8B-B14F-4D97-AF65-F5344CB8AC3E}">
        <p14:creationId xmlns:p14="http://schemas.microsoft.com/office/powerpoint/2010/main" val="35655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C3D19-CAE4-9C5D-8574-A1D6D259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3" y="-20319"/>
            <a:ext cx="5050826" cy="711200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10 Commandments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Exodus 19-20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F5FCD1-8C5A-D0A9-F369-C87EC302E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83620"/>
              </p:ext>
            </p:extLst>
          </p:nvPr>
        </p:nvGraphicFramePr>
        <p:xfrm>
          <a:off x="5099890" y="146958"/>
          <a:ext cx="6966922" cy="650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13">
                  <a:extLst>
                    <a:ext uri="{9D8B030D-6E8A-4147-A177-3AD203B41FA5}">
                      <a16:colId xmlns:a16="http://schemas.microsoft.com/office/drawing/2014/main" val="2047196767"/>
                    </a:ext>
                  </a:extLst>
                </a:gridCol>
                <a:gridCol w="2159272">
                  <a:extLst>
                    <a:ext uri="{9D8B030D-6E8A-4147-A177-3AD203B41FA5}">
                      <a16:colId xmlns:a16="http://schemas.microsoft.com/office/drawing/2014/main" val="2973981667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642765679"/>
                    </a:ext>
                  </a:extLst>
                </a:gridCol>
                <a:gridCol w="1892522">
                  <a:extLst>
                    <a:ext uri="{9D8B030D-6E8A-4147-A177-3AD203B41FA5}">
                      <a16:colId xmlns:a16="http://schemas.microsoft.com/office/drawing/2014/main" val="15291758"/>
                    </a:ext>
                  </a:extLst>
                </a:gridCol>
                <a:gridCol w="1734495">
                  <a:extLst>
                    <a:ext uri="{9D8B030D-6E8A-4147-A177-3AD203B41FA5}">
                      <a16:colId xmlns:a16="http://schemas.microsoft.com/office/drawing/2014/main" val="196465249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God</a:t>
                      </a:r>
                    </a:p>
                    <a:p>
                      <a:r>
                        <a:rPr lang="en-US" sz="1200" dirty="0"/>
                        <a:t>Man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Testament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36826"/>
                  </a:ext>
                </a:extLst>
              </a:tr>
              <a:tr h="575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One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Cor 8:6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Tim 2:5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19135"/>
                  </a:ext>
                </a:extLst>
              </a:tr>
              <a:tr h="55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Images-idols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Jn 5:21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 2:14,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41997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 of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Tim 6:1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 3:17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287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Sabbath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 Col 2:16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Jesus-Heb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864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Honor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Eph 6:1-3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Mt 15:3-9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82459"/>
                  </a:ext>
                </a:extLst>
              </a:tr>
              <a:tr h="5055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Pe 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 13:8-10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7034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Cor 6:9-10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 13:8-10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68189"/>
                  </a:ext>
                </a:extLst>
              </a:tr>
              <a:tr h="538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Eph 4:28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 13:8-10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64089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False 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 21:8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 13:8-10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3416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 3:5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 13:8-10</a:t>
                      </a:r>
                    </a:p>
                    <a:p>
                      <a:r>
                        <a:rPr lang="en-US" sz="2400" dirty="0"/>
                        <a:t>Ro 7:7-13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03577"/>
                  </a:ext>
                </a:extLst>
              </a:tr>
            </a:tbl>
          </a:graphicData>
        </a:graphic>
      </p:graphicFrame>
      <p:pic>
        <p:nvPicPr>
          <p:cNvPr id="4" name="Picture 3" descr="A painting of a mountain with lightning bolts&#10;&#10;Description automatically generated">
            <a:extLst>
              <a:ext uri="{FF2B5EF4-FFF2-40B4-BE49-F238E27FC236}">
                <a16:creationId xmlns:a16="http://schemas.microsoft.com/office/drawing/2014/main" id="{39FC113E-F241-42A6-C0FB-72F9BC93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8" r="-2" b="3977"/>
          <a:stretch/>
        </p:blipFill>
        <p:spPr>
          <a:xfrm>
            <a:off x="259266" y="711201"/>
            <a:ext cx="4636664" cy="5210413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C53EFDC7-789D-CFDF-65BB-28C45C36D33B}"/>
              </a:ext>
            </a:extLst>
          </p:cNvPr>
          <p:cNvSpPr/>
          <p:nvPr/>
        </p:nvSpPr>
        <p:spPr>
          <a:xfrm>
            <a:off x="8045263" y="830467"/>
            <a:ext cx="273225" cy="355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ADF598B-4400-7F6C-5C25-22509EEF1891}"/>
              </a:ext>
            </a:extLst>
          </p:cNvPr>
          <p:cNvSpPr/>
          <p:nvPr/>
        </p:nvSpPr>
        <p:spPr>
          <a:xfrm rot="5400000">
            <a:off x="8073958" y="3686326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B7F006B0-D786-F7BF-1F38-234D7CC237FE}"/>
              </a:ext>
            </a:extLst>
          </p:cNvPr>
          <p:cNvSpPr/>
          <p:nvPr/>
        </p:nvSpPr>
        <p:spPr>
          <a:xfrm>
            <a:off x="8045262" y="1397330"/>
            <a:ext cx="273225" cy="355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E84FBCDF-7BD8-BC76-1229-CCA6FEC62AF0}"/>
              </a:ext>
            </a:extLst>
          </p:cNvPr>
          <p:cNvSpPr/>
          <p:nvPr/>
        </p:nvSpPr>
        <p:spPr>
          <a:xfrm>
            <a:off x="8032771" y="1972568"/>
            <a:ext cx="273225" cy="355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C150ED7B-9175-8E06-A9E9-324A319CFB04}"/>
              </a:ext>
            </a:extLst>
          </p:cNvPr>
          <p:cNvSpPr/>
          <p:nvPr/>
        </p:nvSpPr>
        <p:spPr>
          <a:xfrm>
            <a:off x="8032771" y="2558557"/>
            <a:ext cx="273225" cy="355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AB9216B-E18C-7CFA-68E9-472E4609304B}"/>
              </a:ext>
            </a:extLst>
          </p:cNvPr>
          <p:cNvSpPr/>
          <p:nvPr/>
        </p:nvSpPr>
        <p:spPr>
          <a:xfrm>
            <a:off x="7973346" y="3087333"/>
            <a:ext cx="255414" cy="318077"/>
          </a:xfrm>
          <a:prstGeom prst="upArrow">
            <a:avLst>
              <a:gd name="adj1" fmla="val 42044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7E3502F-6C75-DD2E-BE3A-1C306E190B69}"/>
              </a:ext>
            </a:extLst>
          </p:cNvPr>
          <p:cNvSpPr/>
          <p:nvPr/>
        </p:nvSpPr>
        <p:spPr>
          <a:xfrm rot="5400000">
            <a:off x="8073957" y="4224822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23AA9D07-27C3-2ABE-37D5-43ABB0888BC3}"/>
              </a:ext>
            </a:extLst>
          </p:cNvPr>
          <p:cNvSpPr/>
          <p:nvPr/>
        </p:nvSpPr>
        <p:spPr>
          <a:xfrm rot="5400000">
            <a:off x="8073957" y="4782539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DB4AC075-E332-4930-5F13-4A1B85C4F2B9}"/>
              </a:ext>
            </a:extLst>
          </p:cNvPr>
          <p:cNvSpPr/>
          <p:nvPr/>
        </p:nvSpPr>
        <p:spPr>
          <a:xfrm rot="5400000">
            <a:off x="8073956" y="5353730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569C014A-A80B-DF61-36F9-DFEC3216339A}"/>
              </a:ext>
            </a:extLst>
          </p:cNvPr>
          <p:cNvSpPr/>
          <p:nvPr/>
        </p:nvSpPr>
        <p:spPr>
          <a:xfrm rot="5400000">
            <a:off x="8073955" y="6071848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03339AD-4DCA-8744-4FEA-DF2702E430B1}"/>
              </a:ext>
            </a:extLst>
          </p:cNvPr>
          <p:cNvSpPr/>
          <p:nvPr/>
        </p:nvSpPr>
        <p:spPr>
          <a:xfrm rot="5400000">
            <a:off x="8086449" y="3268322"/>
            <a:ext cx="273225" cy="3556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C4E35F5-62E6-1750-85A7-301013BE26F4}"/>
              </a:ext>
            </a:extLst>
          </p:cNvPr>
          <p:cNvSpPr/>
          <p:nvPr/>
        </p:nvSpPr>
        <p:spPr>
          <a:xfrm>
            <a:off x="8279280" y="179157"/>
            <a:ext cx="109088" cy="172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BF8FC85-E356-FCAE-75CB-EB114E936454}"/>
              </a:ext>
            </a:extLst>
          </p:cNvPr>
          <p:cNvSpPr/>
          <p:nvPr/>
        </p:nvSpPr>
        <p:spPr>
          <a:xfrm rot="5400000">
            <a:off x="8280861" y="416534"/>
            <a:ext cx="134079" cy="147526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5AD0E9-6B9F-5DF0-D864-285653B96530}"/>
              </a:ext>
            </a:extLst>
          </p:cNvPr>
          <p:cNvSpPr txBox="1">
            <a:spLocks/>
          </p:cNvSpPr>
          <p:nvPr/>
        </p:nvSpPr>
        <p:spPr>
          <a:xfrm>
            <a:off x="33748" y="6060921"/>
            <a:ext cx="5050826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Thick cloud, thunders - lightnings, voice of trumpet</a:t>
            </a: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smoke – great quake – devouring fire</a:t>
            </a:r>
          </a:p>
        </p:txBody>
      </p:sp>
    </p:spTree>
    <p:extLst>
      <p:ext uri="{BB962C8B-B14F-4D97-AF65-F5344CB8AC3E}">
        <p14:creationId xmlns:p14="http://schemas.microsoft.com/office/powerpoint/2010/main" val="81727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991360" y="0"/>
            <a:ext cx="8178800" cy="581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</a:rPr>
              <a:t>at Mount Sinai (Law) &amp; 10 Commandments, </a:t>
            </a:r>
            <a:r>
              <a:rPr lang="en-US" sz="2400" u="sng" dirty="0">
                <a:ea typeface="Cambria Math" panose="02040503050406030204" pitchFamily="18" charset="0"/>
              </a:rPr>
              <a:t>Exodus 19-24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867DB-840D-FDFF-34DF-D54B7C54E4BB}"/>
              </a:ext>
            </a:extLst>
          </p:cNvPr>
          <p:cNvSpPr txBox="1"/>
          <p:nvPr/>
        </p:nvSpPr>
        <p:spPr>
          <a:xfrm>
            <a:off x="33823" y="769051"/>
            <a:ext cx="121581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Date: 1490-1489 BC, appx 1 year camped at Mount Sinai (Exodus 19:1 to Numbers 10:10)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16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receives the 10 Commandments and some civil laws</a:t>
            </a:r>
            <a:r>
              <a:rPr lang="en-US" sz="1600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  </a:t>
            </a:r>
            <a:r>
              <a:rPr lang="en-US" sz="16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Exodus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the desert of Sinai at Mount Sinai Moses is the mediator between God and the people 		          19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(Moses goes up the mountain 6x in Exodus 19:3, 7 – all hear/ 20, 22b, 24:18 for 40 days &amp; 40 nights, 34:4 for 40 days &amp; nights.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Moses comes down the mountain 6x in Exodus 19:8, 14 – all hear/ 24a, 25, 32:15, 34:29 to Numbers 10:10)</a:t>
            </a:r>
            <a:endParaRPr lang="en-US" sz="12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God’s Law – The 10 Commandments (1-2, 3-17 ten commandments, 18—21 people fear, 22-26 idols)	          20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(stone &amp; naked, vs 25-26, New Testament: MT 5:17-48,  Acts 7:38-39, Ro 7:1-6, 7-13, 7:14-8:39, 2 Cor 3:6-18, Gal 3:17-19, Heb 12:18-29) </a:t>
            </a:r>
            <a:r>
              <a:rPr lang="en-US" sz="1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 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Law –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Servants (1-10) and Personal injury (11-36)						          21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</a:t>
            </a: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(7</a:t>
            </a:r>
            <a:r>
              <a:rPr lang="en-US" sz="12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year choice.  Put to death 7x - vs 12, 14, 15, 16, 17, 23, 29.  Unbo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rn child - vs 22-25.  Judges 2x, 30 pieces of silver - vs 32</a:t>
            </a:r>
            <a:r>
              <a:rPr lang="en-US" sz="1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</a:t>
            </a:r>
            <a:endParaRPr lang="en-US" sz="1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buAutoNum type="arabicParenR" startAt="4"/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Law 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– Theft &amp; 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Property (1-15) and </a:t>
            </a: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10 civil laws (16-31)</a:t>
            </a: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          22</a:t>
            </a:r>
          </a:p>
          <a:p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</a:t>
            </a:r>
            <a:r>
              <a:rPr lang="en-US" sz="1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(restitution – 4x, double – 3x, judges – 3x.  Put to death 4x – vs 18, 19, 20, 24.   Virginity – vs 16-17.  Stranger-widow-fatherless – vs 21-24) 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5"/>
            </a:pPr>
            <a:r>
              <a:rPr lang="en-US" sz="16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Law – 9 civil laws (1-9), Land sabbath (10-13), Three Natl feasts (14-19), Land conquests (20-33)       23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(love enemy – vs 4-5, take no gift – vs 8, oppress stranger – vs 9.  Command for rest of land on 7</a:t>
            </a:r>
            <a:r>
              <a:rPr lang="en-US" sz="1200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year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Annually, all males celebrate Unleavened bread – Pentecost – Trumpets.  An angel &amp; fear go before Israel, make no covenant -beware  of sin.)   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5"/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arenR" startAt="6"/>
            </a:pPr>
            <a:r>
              <a:rPr lang="en-US" sz="16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Moses prepares to go up Mount Sinai (1-8), Glory of God appears and Moses goes up the mountain (9-18)     24</a:t>
            </a:r>
            <a:r>
              <a:rPr lang="en-US" sz="1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(early morning, altar – 12 pillars – burnt and peace offering, sprinkled blood, read book.   </a:t>
            </a:r>
            <a:r>
              <a:rPr lang="en-US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Sappihre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stone, Cloud and glory of God, devouring fire)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901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10160"/>
            <a:ext cx="12192000" cy="6681060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Schedule-2024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Mas de Cristo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r>
              <a:rPr lang="en-US" sz="2000" b="1" dirty="0"/>
              <a:t>COMPLETED:  </a:t>
            </a:r>
          </a:p>
          <a:p>
            <a:pPr>
              <a:defRPr/>
            </a:pPr>
            <a:r>
              <a:rPr lang="en-US" sz="2000" dirty="0"/>
              <a:t>OT/ Genesis (4), Exodus (4), Psalms (4), Proverbs, Ecclesiastes, Amos, Obadiah, Malachi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NT/ Mark, Colossians, Philemon, James, Jude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purpose of the Old Testament:  (1) </a:t>
            </a:r>
            <a:r>
              <a:rPr lang="en-US" sz="2000" b="1" dirty="0"/>
              <a:t>Learn</a:t>
            </a:r>
            <a:r>
              <a:rPr lang="en-US" sz="2000" dirty="0"/>
              <a:t> – Romans 15:4  (2) </a:t>
            </a:r>
            <a:r>
              <a:rPr lang="en-US" sz="2000" b="1" dirty="0"/>
              <a:t>Admonish</a:t>
            </a:r>
            <a:r>
              <a:rPr lang="en-US" sz="2000" dirty="0"/>
              <a:t> – 1 Corinthians 10:1-10   </a:t>
            </a:r>
          </a:p>
          <a:p>
            <a:pPr>
              <a:defRPr/>
            </a:pPr>
            <a:r>
              <a:rPr lang="en-US" sz="2000" dirty="0"/>
              <a:t>(3) </a:t>
            </a:r>
            <a:r>
              <a:rPr lang="en-US" sz="2000" b="1" dirty="0"/>
              <a:t>Shadow</a:t>
            </a:r>
            <a:r>
              <a:rPr lang="en-US" sz="2000" dirty="0"/>
              <a:t> – Col 2:17, Heb 8:5, 10:1  (4)</a:t>
            </a:r>
            <a:r>
              <a:rPr lang="en-US" sz="2000" b="1" dirty="0"/>
              <a:t> Figure </a:t>
            </a:r>
            <a:r>
              <a:rPr lang="en-US" sz="2000" dirty="0"/>
              <a:t>– Ro 5:14,  1 Cor 4:6,  Heb  9:9, 11:19, 1 Peter 3:21 </a:t>
            </a:r>
          </a:p>
          <a:p>
            <a:pPr>
              <a:defRPr/>
            </a:pPr>
            <a:r>
              <a:rPr lang="en-US" sz="2000" dirty="0"/>
              <a:t>(5) </a:t>
            </a:r>
            <a:r>
              <a:rPr lang="en-US" sz="2000" b="1" dirty="0"/>
              <a:t>Type</a:t>
            </a:r>
            <a:r>
              <a:rPr lang="en-US" sz="2000" dirty="0"/>
              <a:t> or </a:t>
            </a:r>
            <a:r>
              <a:rPr lang="en-US" sz="2000" b="1" dirty="0"/>
              <a:t>antitype</a:t>
            </a:r>
            <a:r>
              <a:rPr lang="en-US" sz="2000" dirty="0"/>
              <a:t>  - specific people are like God or the Devil to help New Testament Christ-followers to </a:t>
            </a:r>
          </a:p>
          <a:p>
            <a:pPr>
              <a:defRPr/>
            </a:pPr>
            <a:r>
              <a:rPr lang="en-US" sz="2000" dirty="0"/>
              <a:t>      discern good from evil, obey God, follow Jesus, and be filled with the Holy Spirit.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Invitation to the 2024 daily Bible reading schedule.   </a:t>
            </a: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Isaiah from May 9 to Oct 18.  Copies on the back table</a:t>
            </a:r>
            <a:r>
              <a:rPr lang="en-US" sz="28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/>
              <a:t>Next Sunday,  </a:t>
            </a:r>
            <a:r>
              <a:rPr lang="en-US" sz="2400" dirty="0"/>
              <a:t>Exodus 25-40.   The Tabernacle and more of the law of Moses.</a:t>
            </a:r>
            <a:endParaRPr lang="en-US" sz="2400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14144" y="10160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88639" y="0"/>
            <a:ext cx="12103361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The History and Spirit of Babylon  (the antitype of Jerusalem)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Old Testament:  Source of human government and false religions.  Physical, temporary.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     </a:t>
            </a:r>
            <a:r>
              <a:rPr lang="en-US" sz="2400" u="sng" dirty="0">
                <a:ea typeface="+mj-ea"/>
                <a:cs typeface="+mj-cs"/>
              </a:rPr>
              <a:t>Scripture</a:t>
            </a:r>
            <a:r>
              <a:rPr lang="en-US" sz="2400" dirty="0">
                <a:ea typeface="+mj-ea"/>
                <a:cs typeface="+mj-cs"/>
              </a:rPr>
              <a:t>			</a:t>
            </a:r>
            <a:r>
              <a:rPr lang="en-US" sz="2400" u="sng" dirty="0">
                <a:ea typeface="+mj-ea"/>
                <a:cs typeface="+mj-cs"/>
              </a:rPr>
              <a:t>Babylon	</a:t>
            </a:r>
            <a:r>
              <a:rPr lang="en-US" sz="2400" dirty="0">
                <a:ea typeface="+mj-ea"/>
                <a:cs typeface="+mj-cs"/>
              </a:rPr>
              <a:t>			</a:t>
            </a:r>
            <a:r>
              <a:rPr lang="en-US" sz="2400" u="sng" dirty="0">
                <a:ea typeface="+mj-ea"/>
                <a:cs typeface="+mj-cs"/>
              </a:rPr>
              <a:t>Date</a:t>
            </a:r>
            <a:r>
              <a:rPr lang="en-US" sz="2400" dirty="0">
                <a:ea typeface="+mj-ea"/>
                <a:cs typeface="+mj-cs"/>
              </a:rPr>
              <a:t>		</a:t>
            </a:r>
            <a:r>
              <a:rPr lang="en-US" sz="2400" u="sng" dirty="0">
                <a:ea typeface="+mj-ea"/>
                <a:cs typeface="+mj-cs"/>
              </a:rPr>
              <a:t>Note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1.  Genesis 10-11		Tower of Babel, Nimrod		2100 BC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2.  Code of Hammurabi		Old Babylon			1750 BC	Discovered in 1901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ea typeface="+mj-ea"/>
                <a:cs typeface="+mj-cs"/>
              </a:rPr>
              <a:t>     (300 years before the law of Moses.   282 criminal and civil laws.  God is Shamash.  No provision for forgiveness.)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3.  Exodus 20 to Deu 34	Law of Moses			1440 BC	613 commandments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tx1"/>
                </a:solidFill>
                <a:ea typeface="+mj-ea"/>
                <a:cs typeface="+mj-cs"/>
              </a:rPr>
              <a:t>    (Similar for murder, theft, adultery, &amp; kidnapping.  Contrast is sin and holiness accountable to one God in heaven)  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4.  Jeremiah-Daniel		Neo-Babylon			605-586 BC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	</a:t>
            </a:r>
            <a:r>
              <a:rPr lang="en-US" sz="2000" kern="1200" dirty="0">
                <a:solidFill>
                  <a:schemeClr val="tx1"/>
                </a:solidFill>
                <a:ea typeface="+mj-ea"/>
                <a:cs typeface="+mj-cs"/>
              </a:rPr>
              <a:t>&gt; Assyria, &lt; </a:t>
            </a:r>
            <a:r>
              <a:rPr lang="en-US" sz="2000" kern="1200" dirty="0" err="1">
                <a:solidFill>
                  <a:schemeClr val="tx1"/>
                </a:solidFill>
                <a:ea typeface="+mj-ea"/>
                <a:cs typeface="+mj-cs"/>
              </a:rPr>
              <a:t>Medo</a:t>
            </a:r>
            <a:r>
              <a:rPr lang="en-US" sz="2000" kern="1200" dirty="0">
                <a:solidFill>
                  <a:schemeClr val="tx1"/>
                </a:solidFill>
                <a:ea typeface="+mj-ea"/>
                <a:cs typeface="+mj-cs"/>
              </a:rPr>
              <a:t>-Persia</a:t>
            </a:r>
            <a:endParaRPr lang="en-US" sz="2400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ea typeface="+mj-ea"/>
                <a:cs typeface="+mj-cs"/>
              </a:rPr>
              <a:t>     (King Nebuchadnezzar, King Cyrus)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ea typeface="+mj-ea"/>
                <a:cs typeface="+mj-cs"/>
              </a:rPr>
              <a:t>New Testament:   Same as the Old Testament, except spiritual and eternal.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5.  Revelation 17-18		Babylon is fallen			&gt; 2024 	</a:t>
            </a:r>
            <a:r>
              <a:rPr lang="en-US" sz="2400" dirty="0">
                <a:ea typeface="+mj-ea"/>
                <a:cs typeface="+mj-cs"/>
              </a:rPr>
              <a:t>AD	Biblical worldview</a:t>
            </a:r>
            <a:endParaRPr lang="en-US" sz="2400" u="sng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2" name="Picture 2" descr="Image result for hammurabi stele">
            <a:extLst>
              <a:ext uri="{FF2B5EF4-FFF2-40B4-BE49-F238E27FC236}">
                <a16:creationId xmlns:a16="http://schemas.microsoft.com/office/drawing/2014/main" id="{D0BF490C-ACBF-48D5-1BFB-F26C53EC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80" y="6985"/>
            <a:ext cx="1778000" cy="23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368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07C0E-3C9C-45D4-8479-63E71002B4C9}">
  <ds:schemaRefs>
    <ds:schemaRef ds:uri="f98cc253-feff-40fd-b75e-dde241986d3d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ea62328-f9cb-43bf-99db-6009b3f2bb1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75426</TotalTime>
  <Words>1274</Words>
  <Application>Microsoft Office PowerPoint</Application>
  <PresentationFormat>Widescreen</PresentationFormat>
  <Paragraphs>171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The 10 Commandments Exodus 19-20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1705</cp:revision>
  <cp:lastPrinted>2024-09-08T01:26:41Z</cp:lastPrinted>
  <dcterms:created xsi:type="dcterms:W3CDTF">2013-07-15T20:26:40Z</dcterms:created>
  <dcterms:modified xsi:type="dcterms:W3CDTF">2024-09-08T01:34:33Z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