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64" r:id="rId5"/>
    <p:sldId id="367" r:id="rId6"/>
    <p:sldId id="368" r:id="rId7"/>
    <p:sldId id="365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4" y="4518026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12/31/2023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61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59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0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12/31/2023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wordsearcher.com/" TargetMode="External"/><Relationship Id="rId4" Type="http://schemas.openxmlformats.org/officeDocument/2006/relationships/hyperlink" Target="https://www.blueletterbibl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347764" y="6292366"/>
            <a:ext cx="5882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December 31,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03201"/>
            <a:ext cx="6720674" cy="124638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773" y="851681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44" y="985742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868773" y="3917140"/>
            <a:ext cx="23272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 16:11, Da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151349" y="3950417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80207" y="1509719"/>
            <a:ext cx="6720674" cy="470898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12 Evidence of Brotherly Love </a:t>
            </a:r>
            <a:r>
              <a:rPr lang="en-US" sz="2000" u="sng" dirty="0"/>
              <a:t>with Philemon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Reproofs &amp; Corrections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for Good Works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with James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sz="2000" dirty="0"/>
              <a:t>#3 – 12 Helps to be Hid with Christ in God </a:t>
            </a:r>
            <a:r>
              <a:rPr lang="en-US" sz="2000" u="sng" dirty="0"/>
              <a:t>with Colossians</a:t>
            </a:r>
          </a:p>
          <a:p>
            <a:r>
              <a:rPr lang="en-US" sz="2000" dirty="0"/>
              <a:t>#4 – 12 Helps to Keep Yourselves in the Love of God </a:t>
            </a:r>
            <a:r>
              <a:rPr lang="en-US" sz="2000" u="sng" dirty="0"/>
              <a:t>with Jude</a:t>
            </a:r>
          </a:p>
          <a:p>
            <a:r>
              <a:rPr lang="en-US" sz="2000" dirty="0"/>
              <a:t>#5 – 12 Basics to Grow in the Wisdom of God </a:t>
            </a:r>
            <a:r>
              <a:rPr lang="en-US" sz="2000" u="sng" dirty="0"/>
              <a:t>with Proverbs</a:t>
            </a:r>
          </a:p>
          <a:p>
            <a:r>
              <a:rPr lang="en-US" sz="2000" dirty="0"/>
              <a:t>             1-9,  proverbs for young men (wisdom of the pilgrims)</a:t>
            </a:r>
          </a:p>
          <a:p>
            <a:r>
              <a:rPr lang="en-US" sz="2000" dirty="0"/>
              <a:t>          10-24,  proverbs for all people</a:t>
            </a:r>
          </a:p>
          <a:p>
            <a:r>
              <a:rPr lang="en-US" sz="2000" dirty="0"/>
              <a:t>          25-31,  proverbs for kings and leaders</a:t>
            </a:r>
          </a:p>
          <a:p>
            <a:r>
              <a:rPr lang="en-US" sz="2000" dirty="0"/>
              <a:t>#6 – </a:t>
            </a:r>
            <a:r>
              <a:rPr lang="en-US" sz="2000" dirty="0">
                <a:ea typeface="Verdana" panose="020B0604030504040204" pitchFamily="34" charset="0"/>
              </a:rPr>
              <a:t>12 Understandings of  Wisdom </a:t>
            </a:r>
            <a:r>
              <a:rPr lang="en-US" sz="2000" u="sng" dirty="0">
                <a:ea typeface="Verdana" panose="020B0604030504040204" pitchFamily="34" charset="0"/>
              </a:rPr>
              <a:t>with Ecclesiastes</a:t>
            </a:r>
            <a:endParaRPr lang="en-US" sz="2000" u="sng" dirty="0"/>
          </a:p>
          <a:p>
            <a:r>
              <a:rPr lang="en-US" sz="2000" dirty="0"/>
              <a:t>#7 – 12 Helps to Read the Bible during 2024 </a:t>
            </a:r>
          </a:p>
          <a:p>
            <a:r>
              <a:rPr lang="en-US" sz="2000" dirty="0"/>
              <a:t>#8 – 12 Helps to Pray during 2024 (Hebrews 4:14-16)</a:t>
            </a:r>
          </a:p>
          <a:p>
            <a:r>
              <a:rPr lang="en-US" sz="2000" dirty="0"/>
              <a:t>#9 – 12 Helps to Daily Scripture &amp; Prayer during 2024 (vows)</a:t>
            </a:r>
            <a:endParaRPr lang="en-US" sz="2000" u="sng" dirty="0"/>
          </a:p>
          <a:p>
            <a:r>
              <a:rPr lang="en-US" sz="2000" dirty="0"/>
              <a:t>#10 – 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12 Ways to Honor or Shame 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with Malachi</a:t>
            </a:r>
          </a:p>
          <a:p>
            <a:r>
              <a:rPr lang="en-US" sz="2000" dirty="0"/>
              <a:t>#11 –  </a:t>
            </a:r>
          </a:p>
          <a:p>
            <a:r>
              <a:rPr lang="en-US" sz="2000" dirty="0"/>
              <a:t>#12 –  </a:t>
            </a:r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3702503" y="236836"/>
            <a:ext cx="4567366" cy="39947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Consequences of Vows to God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FFB2A33-207F-D1A0-C7F7-E0185D6B8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532679-8BB7-DBC9-0083-709BF30764C7}"/>
              </a:ext>
            </a:extLst>
          </p:cNvPr>
          <p:cNvSpPr txBox="1"/>
          <p:nvPr/>
        </p:nvSpPr>
        <p:spPr>
          <a:xfrm>
            <a:off x="446314" y="860951"/>
            <a:ext cx="1144088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Hannah -  made vow to the LORD for her son Samuel (1 Samuel 1:26-28)</a:t>
            </a:r>
          </a:p>
          <a:p>
            <a:endParaRPr lang="en-US" sz="1200" dirty="0"/>
          </a:p>
          <a:p>
            <a:r>
              <a:rPr lang="en-US" sz="2400" dirty="0"/>
              <a:t>Jephthah – father’s unnecessary vow that adversely affected his daughter (Judges 11:31, 36)</a:t>
            </a:r>
          </a:p>
          <a:p>
            <a:endParaRPr lang="en-US" sz="1200" dirty="0"/>
          </a:p>
          <a:p>
            <a:r>
              <a:rPr lang="en-US" sz="2400" dirty="0"/>
              <a:t>David - [He that] </a:t>
            </a:r>
            <a:r>
              <a:rPr lang="en-US" sz="2400" dirty="0" err="1"/>
              <a:t>sweareth</a:t>
            </a:r>
            <a:r>
              <a:rPr lang="en-US" sz="2400" dirty="0"/>
              <a:t> to [his own] hurt, and </a:t>
            </a:r>
            <a:r>
              <a:rPr lang="en-US" sz="2400" dirty="0" err="1"/>
              <a:t>changeth</a:t>
            </a:r>
            <a:r>
              <a:rPr lang="en-US" sz="2400" dirty="0"/>
              <a:t> not (Psalm 15:4b)</a:t>
            </a:r>
          </a:p>
          <a:p>
            <a:endParaRPr lang="en-US" sz="1200" dirty="0"/>
          </a:p>
          <a:p>
            <a:r>
              <a:rPr lang="en-US" sz="2400" dirty="0"/>
              <a:t>Solomon - meddle not with them that are given to change:  (Proverbs 24:21b )</a:t>
            </a:r>
          </a:p>
          <a:p>
            <a:endParaRPr lang="en-US" sz="1200" dirty="0"/>
          </a:p>
          <a:p>
            <a:r>
              <a:rPr lang="en-US" sz="2400" dirty="0"/>
              <a:t>Jonah – sailor’s vow to salvation by one God (Jonah 1:16)  Jonah’s vow of his past (2:9)</a:t>
            </a:r>
          </a:p>
          <a:p>
            <a:endParaRPr lang="en-US" sz="1200" dirty="0"/>
          </a:p>
          <a:p>
            <a:r>
              <a:rPr lang="en-US" sz="2400" dirty="0"/>
              <a:t>Jesus – Matthew  yes-yes, no-no (Matthew 5:33-37)</a:t>
            </a:r>
          </a:p>
          <a:p>
            <a:endParaRPr lang="en-US" sz="1200" dirty="0"/>
          </a:p>
          <a:p>
            <a:r>
              <a:rPr lang="en-US" sz="2400" dirty="0"/>
              <a:t>Paul then 4 men – shaved their heads and made a vow (Acts 18:18, 21:23)</a:t>
            </a:r>
          </a:p>
          <a:p>
            <a:endParaRPr lang="en-US" sz="1200" dirty="0"/>
          </a:p>
          <a:p>
            <a:r>
              <a:rPr lang="en-US" sz="2400" dirty="0"/>
              <a:t>Marriage vow -  For this cause shall a man leave his father and mother, and shall be joined unto his wife, and they two shall be one flesh (Ephesians 5:31)</a:t>
            </a:r>
          </a:p>
          <a:p>
            <a:endParaRPr lang="en-US" sz="1200" dirty="0"/>
          </a:p>
          <a:p>
            <a:r>
              <a:rPr lang="en-US" sz="2400" dirty="0"/>
              <a:t>Zechariah – Future on earth during the 1000-year reign of Christ (Rev 19-20). </a:t>
            </a:r>
          </a:p>
          <a:p>
            <a:r>
              <a:rPr lang="en-US" sz="2400" dirty="0"/>
              <a:t>                  8:17 (9-17), 1000,  The LORD of Hosts will love no false oaths </a:t>
            </a:r>
          </a:p>
        </p:txBody>
      </p:sp>
    </p:spTree>
    <p:extLst>
      <p:ext uri="{BB962C8B-B14F-4D97-AF65-F5344CB8AC3E}">
        <p14:creationId xmlns:p14="http://schemas.microsoft.com/office/powerpoint/2010/main" val="225589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FFB2A33-207F-D1A0-C7F7-E0185D6B8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8C13E2B-6AAB-AF86-EB2D-30C39F579A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821"/>
          <a:stretch/>
        </p:blipFill>
        <p:spPr bwMode="auto">
          <a:xfrm>
            <a:off x="7260768" y="152402"/>
            <a:ext cx="4789715" cy="658809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B5B8CF3-9EFF-7682-1110-8C10C5302A01}"/>
              </a:ext>
            </a:extLst>
          </p:cNvPr>
          <p:cNvSpPr txBox="1"/>
          <p:nvPr/>
        </p:nvSpPr>
        <p:spPr>
          <a:xfrm>
            <a:off x="354558" y="1491498"/>
            <a:ext cx="65361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en-US" sz="2000" b="0" i="0" u="none" strike="noStrike" baseline="0" dirty="0">
                <a:latin typeface="Calibri" panose="020F0502020204030204" pitchFamily="34" charset="0"/>
              </a:rPr>
              <a:t>The purpose is to form habits for spiritual growth</a:t>
            </a:r>
          </a:p>
          <a:p>
            <a:pPr marR="0" algn="ctr" rtl="0"/>
            <a:endParaRPr lang="en-US" sz="2000" dirty="0">
              <a:latin typeface="Calibri" panose="020F0502020204030204" pitchFamily="34" charset="0"/>
            </a:endParaRPr>
          </a:p>
          <a:p>
            <a:pPr marR="0" algn="ctr" rtl="0"/>
            <a:r>
              <a:rPr lang="en-US" sz="2000" b="0" i="0" u="none" strike="noStrike" baseline="0" dirty="0">
                <a:latin typeface="Calibri" panose="020F0502020204030204" pitchFamily="34" charset="0"/>
              </a:rPr>
              <a:t>Allow time for meditation and prayer</a:t>
            </a:r>
          </a:p>
          <a:p>
            <a:pPr marR="0" algn="ctr" rtl="0"/>
            <a:endParaRPr lang="en-US" sz="2000" b="0" i="0" u="none" strike="noStrike" baseline="0" dirty="0">
              <a:latin typeface="Calibri" panose="020F0502020204030204" pitchFamily="34" charset="0"/>
            </a:endParaRPr>
          </a:p>
          <a:p>
            <a:pPr marR="0" algn="ctr" rtl="0"/>
            <a:r>
              <a:rPr lang="en-US" sz="2000" b="0" i="0" u="none" strike="noStrike" baseline="0" dirty="0">
                <a:latin typeface="Calibri" panose="020F0502020204030204" pitchFamily="34" charset="0"/>
              </a:rPr>
              <a:t>9-year plan, slower than 1 year Bible reading plan</a:t>
            </a:r>
          </a:p>
          <a:p>
            <a:pPr marR="0" algn="ctr" rtl="0"/>
            <a:endParaRPr lang="en-US" sz="2000" dirty="0">
              <a:latin typeface="Calibri" panose="020F0502020204030204" pitchFamily="34" charset="0"/>
            </a:endParaRPr>
          </a:p>
          <a:p>
            <a:pPr marR="0" algn="ctr" rtl="0"/>
            <a:r>
              <a:rPr lang="en-US" sz="2000" b="0" i="0" u="none" strike="noStrike" baseline="0" dirty="0">
                <a:latin typeface="Calibri" panose="020F0502020204030204" pitchFamily="34" charset="0"/>
              </a:rPr>
              <a:t>2024 – Psalms (Sundays), Malachi, Mark, Isaiah, 1 Samuel</a:t>
            </a:r>
            <a:endParaRPr lang="en-US" sz="2000" dirty="0">
              <a:latin typeface="Calibri" panose="020F0502020204030204" pitchFamily="34" charset="0"/>
            </a:endParaRPr>
          </a:p>
          <a:p>
            <a:pPr marR="0" algn="ctr" rtl="0"/>
            <a:endParaRPr lang="en-US" sz="2000" b="0" i="0" u="none" strike="noStrike" baseline="0" dirty="0">
              <a:latin typeface="Calibri" panose="020F0502020204030204" pitchFamily="34" charset="0"/>
            </a:endParaRPr>
          </a:p>
          <a:p>
            <a:pPr marR="0" algn="ctr" rtl="0"/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Begin and end anytime!  No vow or promise, freewill offering.</a:t>
            </a:r>
            <a:endParaRPr lang="en-US" sz="2000" b="0" i="0" u="none" strike="noStrike" baseline="0" dirty="0">
              <a:solidFill>
                <a:schemeClr val="bg1"/>
              </a:solidFill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R="0" algn="ctr" rtl="0"/>
            <a:endParaRPr lang="en-US" sz="2000" b="0" i="0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R="0" algn="ctr" rtl="0"/>
            <a:r>
              <a:rPr lang="en-US" sz="2000" b="0" i="0" u="none" strike="noStrike" baseline="0" dirty="0">
                <a:latin typeface="Calibri" panose="020F0502020204030204" pitchFamily="34" charset="0"/>
              </a:rPr>
              <a:t>Ask questions and learn with other believers </a:t>
            </a:r>
          </a:p>
          <a:p>
            <a:pPr marR="0" algn="ctr" rtl="0"/>
            <a:endParaRPr lang="en-US" sz="2000" dirty="0">
              <a:latin typeface="Calibri" panose="020F0502020204030204" pitchFamily="34" charset="0"/>
            </a:endParaRPr>
          </a:p>
          <a:p>
            <a:pPr marR="0" algn="ctr" rtl="0"/>
            <a:r>
              <a:rPr lang="en-US" sz="2000" b="0" i="0" u="none" strike="noStrike" baseline="0" dirty="0">
                <a:latin typeface="Calibri" panose="020F0502020204030204" pitchFamily="34" charset="0"/>
              </a:rPr>
              <a:t>Optional Weekly  Bible Journal Log  </a:t>
            </a:r>
          </a:p>
          <a:p>
            <a:pPr marR="0" algn="ctr" rtl="0"/>
            <a:endParaRPr lang="en-US" sz="2000" b="0" i="0" u="none" strike="noStrike" baseline="0" dirty="0">
              <a:latin typeface="Calibri" panose="020F0502020204030204" pitchFamily="34" charset="0"/>
            </a:endParaRPr>
          </a:p>
          <a:p>
            <a:pPr marR="0" algn="ctr" rtl="0"/>
            <a:r>
              <a:rPr lang="en-US" sz="2000" b="0" i="0" u="none" strike="noStrike" baseline="0" dirty="0">
                <a:latin typeface="Calibri" panose="020F0502020204030204" pitchFamily="34" charset="0"/>
              </a:rPr>
              <a:t>For more information: Bill or </a:t>
            </a:r>
            <a:r>
              <a:rPr lang="en-US" sz="2000" b="0" i="0" u="none" strike="noStrike" baseline="0" dirty="0" err="1">
                <a:latin typeface="Calibri" panose="020F0502020204030204" pitchFamily="34" charset="0"/>
              </a:rPr>
              <a:t>Brunnie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 Heath at 701-895-4133</a:t>
            </a:r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916BFD-2A8A-236D-2951-9EDA29228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407" y="389514"/>
            <a:ext cx="5996079" cy="40514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63500" tIns="63500" rIns="63500" bIns="63500" anchor="t" anchorCtr="0" upright="1"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Bookman Old Style" panose="020506040505050202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 Psalms, Malachi, Mark         Jan-Feb 2024</a:t>
            </a:r>
            <a:endParaRPr lang="en-US" sz="4400" b="1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148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92708" y="304800"/>
            <a:ext cx="3455821" cy="62592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b="1" kern="1200" dirty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b="1" dirty="0"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b="1" kern="1200" dirty="0">
              <a:solidFill>
                <a:schemeClr val="tx1"/>
              </a:solidFill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chemeClr val="tx1"/>
                </a:solidFill>
                <a:ea typeface="+mj-ea"/>
                <a:cs typeface="+mj-cs"/>
              </a:rPr>
              <a:t>12 Helps to Daily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chemeClr val="tx1"/>
                </a:solidFill>
                <a:ea typeface="+mj-ea"/>
                <a:cs typeface="+mj-cs"/>
              </a:rPr>
              <a:t>Scripture &amp; Prayer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chemeClr val="tx1"/>
                </a:solidFill>
                <a:ea typeface="+mj-ea"/>
                <a:cs typeface="+mj-cs"/>
              </a:rPr>
              <a:t>during 2024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000" b="1" dirty="0"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1.  Daily set time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     (15 min to 2 </a:t>
            </a:r>
            <a:r>
              <a:rPr lang="en-US" sz="2000" b="1" dirty="0" err="1">
                <a:ea typeface="+mj-ea"/>
                <a:cs typeface="+mj-cs"/>
              </a:rPr>
              <a:t>hr</a:t>
            </a:r>
            <a:r>
              <a:rPr lang="en-US" sz="2000" b="1" dirty="0">
                <a:ea typeface="+mj-ea"/>
                <a:cs typeface="+mj-cs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2.  Pray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3.  January, 1-7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4.  </a:t>
            </a:r>
            <a:r>
              <a:rPr lang="en-US" sz="2000" b="1" kern="1200" dirty="0">
                <a:solidFill>
                  <a:schemeClr val="tx1"/>
                </a:solidFill>
                <a:ea typeface="+mj-ea"/>
                <a:cs typeface="+mj-cs"/>
              </a:rPr>
              <a:t>Malachi 1:1-5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5.  Contents (read 3x)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6.  Complexity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7.  Application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8.  Title (last)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AutoNum type="arabicPeriod" startAt="9"/>
            </a:pPr>
            <a:r>
              <a:rPr lang="en-US" sz="2000" b="1" dirty="0">
                <a:ea typeface="+mj-ea"/>
                <a:cs typeface="+mj-cs"/>
              </a:rPr>
              <a:t>Pray for the day</a:t>
            </a:r>
            <a:endParaRPr lang="en-US" sz="1200" b="1" dirty="0">
              <a:ea typeface="+mj-ea"/>
              <a:cs typeface="+mj-cs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AutoNum type="arabicPeriod" startAt="9"/>
            </a:pPr>
            <a:endParaRPr lang="en-US" sz="1200" b="1" dirty="0"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10.  Bible dictionary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ea typeface="+mj-ea"/>
                <a:cs typeface="+mj-cs"/>
              </a:rPr>
              <a:t>11.  Concordance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AutoNum type="arabicPeriod" startAt="12"/>
            </a:pPr>
            <a:r>
              <a:rPr lang="en-US" sz="2000" b="1" dirty="0">
                <a:ea typeface="+mj-ea"/>
                <a:cs typeface="+mj-cs"/>
              </a:rPr>
              <a:t>Commentary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3FFB2A33-207F-D1A0-C7F7-E0185D6B8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7581EB-ED74-47C9-8E08-AC572A6D77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037" y="59149"/>
            <a:ext cx="9098254" cy="7627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87F8BFB-65B7-7EB5-7B12-FF9300D62F07}"/>
              </a:ext>
            </a:extLst>
          </p:cNvPr>
          <p:cNvSpPr txBox="1"/>
          <p:nvPr/>
        </p:nvSpPr>
        <p:spPr>
          <a:xfrm>
            <a:off x="2864088" y="5647294"/>
            <a:ext cx="9135203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Two best on-line Bible Study Tools </a:t>
            </a:r>
          </a:p>
          <a:p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Blue Letter Bible</a:t>
            </a:r>
            <a:r>
              <a:rPr lang="en-US" sz="2000" dirty="0"/>
              <a:t> @ </a:t>
            </a:r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https://www.blueletterbible.org</a:t>
            </a:r>
            <a:endParaRPr lang="en-US" sz="2000" dirty="0"/>
          </a:p>
          <a:p>
            <a:r>
              <a:rPr lang="en-US" sz="2000" dirty="0"/>
              <a:t>Sword Searcher @ </a:t>
            </a:r>
            <a:r>
              <a:rPr lang="en-US" sz="2000" dirty="0" err="1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SwordSearcher</a:t>
            </a:r>
            <a:r>
              <a:rPr lang="en-US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Bible Software: For Believing Study of God's Word</a:t>
            </a:r>
            <a:r>
              <a:rPr lang="en-US" sz="2000" dirty="0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endParaRPr lang="en-US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35E138F-8E5A-F021-6540-DC39A49DA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366240"/>
              </p:ext>
            </p:extLst>
          </p:nvPr>
        </p:nvGraphicFramePr>
        <p:xfrm>
          <a:off x="2982686" y="767436"/>
          <a:ext cx="8888821" cy="467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6685">
                  <a:extLst>
                    <a:ext uri="{9D8B030D-6E8A-4147-A177-3AD203B41FA5}">
                      <a16:colId xmlns:a16="http://schemas.microsoft.com/office/drawing/2014/main" val="2096635466"/>
                    </a:ext>
                  </a:extLst>
                </a:gridCol>
                <a:gridCol w="1039564">
                  <a:extLst>
                    <a:ext uri="{9D8B030D-6E8A-4147-A177-3AD203B41FA5}">
                      <a16:colId xmlns:a16="http://schemas.microsoft.com/office/drawing/2014/main" val="3659155489"/>
                    </a:ext>
                  </a:extLst>
                </a:gridCol>
                <a:gridCol w="1157034">
                  <a:extLst>
                    <a:ext uri="{9D8B030D-6E8A-4147-A177-3AD203B41FA5}">
                      <a16:colId xmlns:a16="http://schemas.microsoft.com/office/drawing/2014/main" val="1706034936"/>
                    </a:ext>
                  </a:extLst>
                </a:gridCol>
                <a:gridCol w="2945176">
                  <a:extLst>
                    <a:ext uri="{9D8B030D-6E8A-4147-A177-3AD203B41FA5}">
                      <a16:colId xmlns:a16="http://schemas.microsoft.com/office/drawing/2014/main" val="2276536661"/>
                    </a:ext>
                  </a:extLst>
                </a:gridCol>
                <a:gridCol w="1531169">
                  <a:extLst>
                    <a:ext uri="{9D8B030D-6E8A-4147-A177-3AD203B41FA5}">
                      <a16:colId xmlns:a16="http://schemas.microsoft.com/office/drawing/2014/main" val="1542414954"/>
                    </a:ext>
                  </a:extLst>
                </a:gridCol>
                <a:gridCol w="1519193">
                  <a:extLst>
                    <a:ext uri="{9D8B030D-6E8A-4147-A177-3AD203B41FA5}">
                      <a16:colId xmlns:a16="http://schemas.microsoft.com/office/drawing/2014/main" val="4239219612"/>
                    </a:ext>
                  </a:extLst>
                </a:gridCol>
              </a:tblGrid>
              <a:tr h="54442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Date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Passage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(4)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Title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(1)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Contents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(2) Complexity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(3)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Application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2241076"/>
                  </a:ext>
                </a:extLst>
              </a:tr>
              <a:tr h="24499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en-US" sz="18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</a:rPr>
                        <a:t>Malachi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</a:rPr>
                        <a:t>1:1-5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Love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and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Hate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(Jacob &amp; Esau)</a:t>
                      </a:r>
                      <a:endParaRPr lang="en-US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1-2) the burden to Israel (nation).  LORD.  I loved JACOB (person).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3-4) LORD of hosts.  I hated ESAU (person) Edom (nation). The border of wickedness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5 ) LORD magnified from border of Israel (nation).  Genesis 25.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Difference </a:t>
                      </a:r>
                      <a:r>
                        <a:rPr lang="en-US" sz="1800" dirty="0" err="1">
                          <a:effectLst/>
                        </a:rPr>
                        <a:t>btwn</a:t>
                      </a:r>
                      <a:r>
                        <a:rPr lang="en-US" sz="1800" dirty="0">
                          <a:effectLst/>
                        </a:rPr>
                        <a:t> LORD (Jacob) and LORD of hosts (Esau).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Warfare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Romans 9-11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 know the LORD’s love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John 3:16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Magnify the LORD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9117492"/>
                  </a:ext>
                </a:extLst>
              </a:tr>
              <a:tr h="1657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Tue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en-US" sz="1800" dirty="0">
                          <a:effectLst/>
                          <a:highlight>
                            <a:srgbClr val="FFFF00"/>
                          </a:highlight>
                        </a:rPr>
                        <a:t>:6-14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3180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207C0E-3C9C-45D4-8479-63E71002B4C9}">
  <ds:schemaRefs>
    <ds:schemaRef ds:uri="f98cc253-feff-40fd-b75e-dde241986d3d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7ea62328-f9cb-43bf-99db-6009b3f2bb1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44207</TotalTime>
  <Words>758</Words>
  <Application>Microsoft Office PowerPoint</Application>
  <PresentationFormat>Widescreen</PresentationFormat>
  <Paragraphs>143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Aharoni</vt:lpstr>
      <vt:lpstr>Arial</vt:lpstr>
      <vt:lpstr>Bookman Old Style</vt:lpstr>
      <vt:lpstr>Calibri</vt:lpstr>
      <vt:lpstr>Gill Sans MT</vt:lpstr>
      <vt:lpstr>Times New Roman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1456</cp:revision>
  <cp:lastPrinted>2023-12-31T01:40:03Z</cp:lastPrinted>
  <dcterms:created xsi:type="dcterms:W3CDTF">2013-07-15T20:26:40Z</dcterms:created>
  <dcterms:modified xsi:type="dcterms:W3CDTF">2023-12-31T13:23:44Z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