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1" r:id="rId4"/>
  </p:sldMasterIdLst>
  <p:notesMasterIdLst>
    <p:notesMasterId r:id="rId9"/>
  </p:notesMasterIdLst>
  <p:sldIdLst>
    <p:sldId id="364" r:id="rId5"/>
    <p:sldId id="366" r:id="rId6"/>
    <p:sldId id="367" r:id="rId7"/>
    <p:sldId id="368" r:id="rId8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3447" autoAdjust="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6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C9DA1F-9C06-46A4-8A99-BC0A7DC41F13}" type="datetimeFigureOut">
              <a:rPr lang="en-US" smtClean="0"/>
              <a:t>1/6/2024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4" y="4518026"/>
            <a:ext cx="5683250" cy="36972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6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112C6F-2770-4703-98DB-2275B640C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012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Fellowship Church by Bill Heath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1AD51A55-303F-4D54-AB99-832332D3BB80}" type="datetime1">
              <a:rPr lang="en-US" smtClean="0"/>
              <a:t>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Notes:  Core Scriptures to profit the souls of women with God's design, purpose, and beauty.  Genesis 1:27, Proverbs 31, Matthew 19:4, Romans 16:1-16, Ephesians 5:22-33, 1 Peter 3:1-7</a:t>
            </a:r>
          </a:p>
        </p:txBody>
      </p:sp>
    </p:spTree>
    <p:extLst>
      <p:ext uri="{BB962C8B-B14F-4D97-AF65-F5344CB8AC3E}">
        <p14:creationId xmlns:p14="http://schemas.microsoft.com/office/powerpoint/2010/main" val="2741437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F112C6F-2770-4703-98DB-2275B640CE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75214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F112C6F-2770-4703-98DB-2275B640CE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22203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F112C6F-2770-4703-98DB-2275B640CE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9331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5B67A-261F-9DE2-01F4-59766EB608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986B47-F04F-B032-5DF6-8D446B5791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2B05A-85D2-0B7B-8AD9-202775A37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83920-9796-51D7-7B01-4D3EE2469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46A3B-85BA-41E0-3E7D-D9310EBB2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208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0C598-BE26-A80B-0421-F1DB3A249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BFA8D7-95A0-8DD1-EEAE-F672E3F23D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029B2C-1ECB-2C63-5849-5FC6D25B0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C0C92-6A66-42CE-7D8C-8B28F9A97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CE2458-12BE-2EA7-AFB3-C6C566D24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171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91F562-B015-29AE-E68D-EFA1192ABC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0733EA-5D0A-426F-3B5C-3F2D18B27A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2CC72-024A-43EA-BF05-67E22683F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F16518-33A4-4532-1F2D-23A95CBFF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2391F5-09BE-D072-E6C8-D4B52F999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149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6E646-2988-0016-83C8-ABBCC416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D27B3-9EB6-554C-DC5F-B0AFF5BFA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08C58E-59EF-A80D-8A92-4C706C6EF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09AE1-587A-B9A0-7536-7619B2350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845967-ED14-C0B2-E816-FD76E38F8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65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B252F-E9F8-BEFE-E9AE-7E37A961D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8CAC0E-0E4E-9770-AA4F-17A9E007C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A010F5-956E-532C-D62B-1EFB3D64F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51D6A-13B2-4634-882C-51D5BB896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AD65DB-599C-478A-4EF1-D72ED7E65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67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E8597-4776-2EBC-2786-AB3A655EF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893AE-3EC4-9FBF-58A0-269E4ABDFF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28B258-33A4-9EDA-D199-A2A61B2571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A1376C-F755-7D1B-63F2-7723EBA20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710ADB-C96D-71AA-2670-A894894DD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C3B9D3-10CE-946A-C332-6C74ADEE1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69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545BD-8620-2E66-A3D4-F0A7ED633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0C2867-03F6-1394-4E3C-53C535106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759B24-07FD-BF6D-5FEA-D3F2FCFD73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7EE568-E5A6-6D85-D7D9-EEA86715F1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3C2469-4709-B49E-67F5-BC86510DA3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39F942-C2FA-A491-6711-8AE66C9C1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190FC4-6AEF-8B96-5C2B-36CD9A049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B44438-44CE-DE86-0DC8-EBADDC931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939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3C6A5-DC17-8DFC-8CAC-9B9C8DD07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BE22BF-B2E4-0075-316E-353EE5B71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6168DB-DDBA-D74F-01C9-2801256FF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7DB4DE-C342-5C40-C8F5-53E8B40F9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8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93AEC7-2627-7021-F79E-BC57259D0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F61FD6-4987-E19E-1FC7-9F1CD4AA1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97F659-64E4-FC20-3A9E-1FAE44F4B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998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A24DC-F02D-1BF9-8DFE-D8577A860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AA109-5826-3716-750F-4F8B49FE1A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A15675-6163-1F32-8880-123F09C8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5BD302-85C7-639A-4C77-F1B19282A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09919-FAFA-6AE6-505C-1208FC895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AB3E96-0BC3-C140-64E7-162722506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993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FE0E4-325B-1AE4-6DA5-F7B5DED9E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68FD5C-1C6C-2DF5-40C9-FF8DDB2B1C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3EF42D-6042-2014-44AC-5AE0DD0EC7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BDF341-5281-90C2-8579-F66754169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1/6/2024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548D91-356D-C664-7BDE-B9305B84B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08FEE8-F0DF-4403-F170-7E5B96E62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957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C5926E-5C15-E9CC-DA68-B6349B0E4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D323C2-3787-4536-916E-1191EFEFF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1A4ADE-A51F-F14D-6E7C-2B6CDADE07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1/6/2024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86461-30A0-FC14-92B4-50ABD51C2A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1B6BA9-84F9-9FF4-92AA-3CBB92D1E0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473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3E5C6185-BA62-417B-B11E-D6CE654AE4F5}"/>
              </a:ext>
            </a:extLst>
          </p:cNvPr>
          <p:cNvSpPr txBox="1"/>
          <p:nvPr/>
        </p:nvSpPr>
        <p:spPr>
          <a:xfrm>
            <a:off x="3347764" y="6292366"/>
            <a:ext cx="58824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Fellowship Church,  December 31, 2023, by Bill Heath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DB6C924B-D136-B41C-57F2-9E15057EF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28643" y="203201"/>
            <a:ext cx="6720674" cy="1246380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/>
              <a:t>Straight and Balanced</a:t>
            </a:r>
          </a:p>
          <a:p>
            <a:r>
              <a:rPr lang="en-US" sz="1800" dirty="0"/>
              <a:t>(Luke 3:4-6)</a:t>
            </a:r>
          </a:p>
          <a:p>
            <a:r>
              <a:rPr lang="en-US" sz="2800" dirty="0"/>
              <a:t>Twelve series</a:t>
            </a:r>
          </a:p>
        </p:txBody>
      </p:sp>
      <p:pic>
        <p:nvPicPr>
          <p:cNvPr id="4098" name="Picture 2" descr="Image result for balance">
            <a:extLst>
              <a:ext uri="{FF2B5EF4-FFF2-40B4-BE49-F238E27FC236}">
                <a16:creationId xmlns:a16="http://schemas.microsoft.com/office/drawing/2014/main" id="{94A68CC1-A35B-E44A-258F-98BB866D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8773" y="851681"/>
            <a:ext cx="2130894" cy="2649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Plumbline Bible">
            <a:extLst>
              <a:ext uri="{FF2B5EF4-FFF2-40B4-BE49-F238E27FC236}">
                <a16:creationId xmlns:a16="http://schemas.microsoft.com/office/drawing/2014/main" id="{9EEDE0C2-EE51-FBC3-E1C7-6D92032E06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44" y="985742"/>
            <a:ext cx="2628899" cy="2628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8485E64-3BDB-27A6-C3D9-F275AD723DA6}"/>
              </a:ext>
            </a:extLst>
          </p:cNvPr>
          <p:cNvSpPr txBox="1"/>
          <p:nvPr/>
        </p:nvSpPr>
        <p:spPr>
          <a:xfrm>
            <a:off x="9868773" y="3917140"/>
            <a:ext cx="232720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OT:  </a:t>
            </a:r>
            <a:r>
              <a:rPr lang="en-US" sz="2000" dirty="0" err="1"/>
              <a:t>Deut</a:t>
            </a:r>
            <a:r>
              <a:rPr lang="en-US" sz="2000" dirty="0"/>
              <a:t> 25:13-16  </a:t>
            </a:r>
          </a:p>
          <a:p>
            <a:r>
              <a:rPr lang="en-US" sz="2000" dirty="0" err="1"/>
              <a:t>Pr</a:t>
            </a:r>
            <a:r>
              <a:rPr lang="en-US" sz="2000" dirty="0"/>
              <a:t> 16:11, Da 5:25-28</a:t>
            </a:r>
          </a:p>
          <a:p>
            <a:endParaRPr lang="en-US" sz="2000" dirty="0"/>
          </a:p>
          <a:p>
            <a:r>
              <a:rPr lang="en-US" sz="2000" dirty="0"/>
              <a:t>NT:  Hebrews12:1</a:t>
            </a:r>
          </a:p>
          <a:p>
            <a:r>
              <a:rPr lang="en-US" sz="2000" dirty="0"/>
              <a:t>1 Cor 3:11-15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7EEF026-F07A-9A8D-74F7-DB7139A5BCC1}"/>
              </a:ext>
            </a:extLst>
          </p:cNvPr>
          <p:cNvSpPr txBox="1"/>
          <p:nvPr/>
        </p:nvSpPr>
        <p:spPr>
          <a:xfrm>
            <a:off x="151349" y="3950417"/>
            <a:ext cx="278821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OT:  Ps 5:8, </a:t>
            </a:r>
            <a:r>
              <a:rPr lang="en-US" sz="2000" dirty="0" err="1"/>
              <a:t>Pr</a:t>
            </a:r>
            <a:r>
              <a:rPr lang="en-US" sz="2000" dirty="0"/>
              <a:t> 4:25-27</a:t>
            </a:r>
          </a:p>
          <a:p>
            <a:r>
              <a:rPr lang="en-US" sz="2000" dirty="0"/>
              <a:t>Amos 7:7-8, Is 28:13, 17</a:t>
            </a:r>
          </a:p>
          <a:p>
            <a:endParaRPr lang="en-US" sz="2000" dirty="0"/>
          </a:p>
          <a:p>
            <a:r>
              <a:rPr lang="en-US" sz="2000" dirty="0"/>
              <a:t>NT:  Mt 3:3, Acts 9:11 </a:t>
            </a:r>
          </a:p>
          <a:p>
            <a:r>
              <a:rPr lang="en-US" sz="2000" dirty="0"/>
              <a:t>Hebrews 12:13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B1BFC7-F1FB-7C24-B2DD-713F88A233D1}"/>
              </a:ext>
            </a:extLst>
          </p:cNvPr>
          <p:cNvSpPr txBox="1"/>
          <p:nvPr/>
        </p:nvSpPr>
        <p:spPr>
          <a:xfrm>
            <a:off x="2980207" y="1509719"/>
            <a:ext cx="6720674" cy="470898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#1 – 12 Evidence of Brotherly Love </a:t>
            </a:r>
            <a:r>
              <a:rPr lang="en-US" sz="2000" u="sng" dirty="0"/>
              <a:t>with Philemon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#2 – </a:t>
            </a:r>
            <a:r>
              <a:rPr lang="en-US" sz="2000" dirty="0">
                <a:ea typeface="Cambria Math" panose="02040503050406030204" pitchFamily="18" charset="0"/>
                <a:cs typeface="Wingdings 3" panose="05040102010807070707" pitchFamily="18" charset="2"/>
              </a:rPr>
              <a:t>12</a:t>
            </a:r>
            <a:r>
              <a:rPr lang="en-US" sz="20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 Reproofs &amp; Corrections</a:t>
            </a:r>
            <a:r>
              <a:rPr lang="en-US" sz="2000" dirty="0">
                <a:ea typeface="Cambria Math" panose="02040503050406030204" pitchFamily="18" charset="0"/>
                <a:cs typeface="Wingdings 3" panose="05040102010807070707" pitchFamily="18" charset="2"/>
              </a:rPr>
              <a:t> for Good Works </a:t>
            </a:r>
            <a:r>
              <a:rPr lang="en-US" sz="2000" u="sng" dirty="0">
                <a:ea typeface="Cambria Math" panose="02040503050406030204" pitchFamily="18" charset="0"/>
                <a:cs typeface="Wingdings 3" panose="05040102010807070707" pitchFamily="18" charset="2"/>
              </a:rPr>
              <a:t>with James</a:t>
            </a:r>
            <a:r>
              <a:rPr lang="en-US" sz="2000" u="sng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</a:p>
          <a:p>
            <a:r>
              <a:rPr lang="en-US" sz="2000" dirty="0"/>
              <a:t>#3 – 12 Helps to be Hid with Christ in God </a:t>
            </a:r>
            <a:r>
              <a:rPr lang="en-US" sz="2000" u="sng" dirty="0"/>
              <a:t>with Colossians</a:t>
            </a:r>
          </a:p>
          <a:p>
            <a:r>
              <a:rPr lang="en-US" sz="2000" dirty="0"/>
              <a:t>#4 – 12 Helps to Keep Yourselves in the Love of God </a:t>
            </a:r>
            <a:r>
              <a:rPr lang="en-US" sz="2000" u="sng" dirty="0"/>
              <a:t>with Jude</a:t>
            </a:r>
          </a:p>
          <a:p>
            <a:r>
              <a:rPr lang="en-US" sz="2000" dirty="0"/>
              <a:t>#5 – 12 Basics to Grow in the Wisdom of God </a:t>
            </a:r>
            <a:r>
              <a:rPr lang="en-US" sz="2000" u="sng" dirty="0"/>
              <a:t>with Proverbs</a:t>
            </a:r>
          </a:p>
          <a:p>
            <a:r>
              <a:rPr lang="en-US" sz="2000" dirty="0"/>
              <a:t>             1-9,  proverbs for young men (wisdom of the pilgrims)</a:t>
            </a:r>
          </a:p>
          <a:p>
            <a:r>
              <a:rPr lang="en-US" sz="2000" dirty="0"/>
              <a:t>          10-24,  proverbs for all people</a:t>
            </a:r>
          </a:p>
          <a:p>
            <a:r>
              <a:rPr lang="en-US" sz="2000" dirty="0"/>
              <a:t>          25-31,  proverbs for kings and leaders</a:t>
            </a:r>
          </a:p>
          <a:p>
            <a:r>
              <a:rPr lang="en-US" sz="2000" dirty="0"/>
              <a:t>#6 – </a:t>
            </a:r>
            <a:r>
              <a:rPr lang="en-US" sz="2000" dirty="0">
                <a:ea typeface="Verdana" panose="020B0604030504040204" pitchFamily="34" charset="0"/>
              </a:rPr>
              <a:t>12 Understandings of  Wisdom </a:t>
            </a:r>
            <a:r>
              <a:rPr lang="en-US" sz="2000" u="sng" dirty="0">
                <a:ea typeface="Verdana" panose="020B0604030504040204" pitchFamily="34" charset="0"/>
              </a:rPr>
              <a:t>with Ecclesiastes</a:t>
            </a:r>
            <a:endParaRPr lang="en-US" sz="2000" u="sng" dirty="0"/>
          </a:p>
          <a:p>
            <a:r>
              <a:rPr lang="en-US" sz="2000" dirty="0"/>
              <a:t>#7 – 12 Helps to Read the Bible during 2024 </a:t>
            </a:r>
          </a:p>
          <a:p>
            <a:r>
              <a:rPr lang="en-US" sz="2000" dirty="0"/>
              <a:t>#8 – 12 Helps to Pray during 2024 (Hebrews 4:14-16)</a:t>
            </a:r>
          </a:p>
          <a:p>
            <a:r>
              <a:rPr lang="en-US" sz="2000" dirty="0"/>
              <a:t>#9 – 12 Helps to Daily Scripture &amp; Prayer during 2024 (vows)</a:t>
            </a:r>
            <a:endParaRPr lang="en-US" sz="2000" u="sng" dirty="0"/>
          </a:p>
          <a:p>
            <a:r>
              <a:rPr lang="en-US" sz="2000" dirty="0"/>
              <a:t>#10 – </a:t>
            </a:r>
            <a:r>
              <a:rPr lang="en-US" sz="20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12 Ways to Honor or Shame </a:t>
            </a:r>
            <a:r>
              <a:rPr lang="en-US" sz="2000" dirty="0">
                <a:ea typeface="Cambria Math" panose="02040503050406030204" pitchFamily="18" charset="0"/>
                <a:cs typeface="Wingdings 3" panose="05040102010807070707" pitchFamily="18" charset="2"/>
              </a:rPr>
              <a:t>God</a:t>
            </a:r>
            <a:r>
              <a:rPr lang="en-US" sz="20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  <a:r>
              <a:rPr lang="en-US" sz="2000" u="sng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with Malachi</a:t>
            </a:r>
          </a:p>
          <a:p>
            <a:r>
              <a:rPr lang="en-US" sz="2000" dirty="0"/>
              <a:t>#11 –  </a:t>
            </a:r>
          </a:p>
          <a:p>
            <a:r>
              <a:rPr lang="en-US" sz="2000" dirty="0"/>
              <a:t>#12 –  </a:t>
            </a:r>
          </a:p>
        </p:txBody>
      </p:sp>
    </p:spTree>
    <p:extLst>
      <p:ext uri="{BB962C8B-B14F-4D97-AF65-F5344CB8AC3E}">
        <p14:creationId xmlns:p14="http://schemas.microsoft.com/office/powerpoint/2010/main" val="1782289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8CF4905-AEA6-4B29-4A0B-5BD1F1EFA797}"/>
              </a:ext>
            </a:extLst>
          </p:cNvPr>
          <p:cNvSpPr txBox="1"/>
          <p:nvPr/>
        </p:nvSpPr>
        <p:spPr>
          <a:xfrm>
            <a:off x="81280" y="53456"/>
            <a:ext cx="12029440" cy="6678751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12 </a:t>
            </a:r>
            <a:r>
              <a:rPr lang="en-US" sz="2400" b="1" i="1" dirty="0">
                <a:solidFill>
                  <a:srgbClr val="FFFFFF"/>
                </a:solidFill>
                <a:latin typeface="Gill Sans MT"/>
              </a:rPr>
              <a:t>Ways to Honor God </a:t>
            </a:r>
            <a:r>
              <a:rPr lang="en-US" sz="2400" b="1" i="1" u="sng" dirty="0">
                <a:solidFill>
                  <a:srgbClr val="FFFFFF"/>
                </a:solidFill>
                <a:latin typeface="Gill Sans MT"/>
              </a:rPr>
              <a:t>with Malachi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FFFFFF">
                  <a:lumMod val="95000"/>
                </a:srgbClr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Time:   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around 415 BC, &gt; Nehemiah 13.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	12-minute read / 4 chapters, 55 verses, 1781 words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FFFFFF">
                  <a:lumMod val="95000"/>
                </a:srgbClr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Place: 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</a:t>
            </a:r>
            <a:r>
              <a:rPr lang="en-US" sz="2400" dirty="0">
                <a:solidFill>
                  <a:srgbClr val="FFFFFF">
                    <a:lumMod val="95000"/>
                  </a:srgbClr>
                </a:solidFill>
                <a:latin typeface="Gill Sans MT"/>
              </a:rPr>
              <a:t>Israel, Judah, Jerusalem, the temple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FFFFFF">
                  <a:lumMod val="95000"/>
                </a:srgbClr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People:   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Malachi = Messenger.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 Jacob – Israel.  Esau – Edom.  Priests/Levi.  Elijah and Moses.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FFFFFF">
                  <a:lumMod val="95000"/>
                </a:srgbClr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Purpose:   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Reproof (1-2) and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Doctrine of prophecy (3-4) (2 Timothy 3:16-17)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>
                  <a:lumMod val="95000"/>
                </a:srgbClr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Division:   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1:1-5 </a:t>
            </a:r>
            <a:r>
              <a:rPr lang="en-US" sz="2400" dirty="0">
                <a:solidFill>
                  <a:srgbClr val="FFFFFF">
                    <a:lumMod val="95000"/>
                  </a:srgbClr>
                </a:solidFill>
                <a:latin typeface="Gill Sans MT"/>
              </a:rPr>
              <a:t>i</a:t>
            </a:r>
            <a:r>
              <a:rPr kumimoji="0" lang="en-US" sz="2400" i="0" u="none" strike="noStrike" kern="1200" cap="none" spc="0" normalizeH="0" baseline="0" noProof="0" dirty="0" err="1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ntroduction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.  1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:6-2:9 the priests then.  2:10-17 Israel &amp; Jerusalem then.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srgbClr val="FFFFFF">
                    <a:lumMod val="95000"/>
                  </a:srgbClr>
                </a:solidFill>
                <a:latin typeface="Gill Sans MT"/>
              </a:rPr>
              <a:t>                 3:1-4:6 p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rophetic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future for Israel the people, Israel the </a:t>
            </a:r>
            <a:r>
              <a:rPr lang="en-US" sz="2400" dirty="0">
                <a:solidFill>
                  <a:srgbClr val="FFFFFF">
                    <a:lumMod val="95000"/>
                  </a:srgbClr>
                </a:solidFill>
                <a:latin typeface="Gill Sans MT"/>
              </a:rPr>
              <a:t>land,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and Israel the nation.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    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Keywords:   </a:t>
            </a:r>
            <a:r>
              <a:rPr kumimoji="0" lang="en-US" sz="200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1:6 honor – 2x, and fear – 6x, and </a:t>
            </a:r>
            <a:r>
              <a:rPr lang="en-US" sz="2000" dirty="0">
                <a:solidFill>
                  <a:srgbClr val="FFFFFF">
                    <a:lumMod val="95000"/>
                  </a:srgbClr>
                </a:solidFill>
                <a:latin typeface="Gill Sans MT"/>
              </a:rPr>
              <a:t>My/His/Thy </a:t>
            </a:r>
            <a:r>
              <a:rPr kumimoji="0" lang="en-US" sz="200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name – 7x (most frequently). 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>
                    <a:lumMod val="95000"/>
                  </a:srgbClr>
                </a:solidFill>
                <a:latin typeface="Gill Sans MT"/>
              </a:rPr>
              <a:t>                        Say/saith – 40x (most </a:t>
            </a:r>
            <a:r>
              <a:rPr lang="en-US" sz="2000" dirty="0" err="1">
                <a:solidFill>
                  <a:srgbClr val="FFFFFF">
                    <a:lumMod val="95000"/>
                  </a:srgbClr>
                </a:solidFill>
                <a:latin typeface="Gill Sans MT"/>
              </a:rPr>
              <a:t>freq</a:t>
            </a:r>
            <a:r>
              <a:rPr lang="en-US" sz="2000" dirty="0">
                <a:solidFill>
                  <a:srgbClr val="FFFFFF">
                    <a:lumMod val="95000"/>
                  </a:srgbClr>
                </a:solidFill>
                <a:latin typeface="Gill Sans MT"/>
              </a:rPr>
              <a:t>,  also “ye say/said”  - 12x for shame).  LORD of hosts– 24x (most </a:t>
            </a:r>
            <a:r>
              <a:rPr lang="en-US" sz="2000" dirty="0" err="1">
                <a:solidFill>
                  <a:srgbClr val="FFFFFF">
                    <a:lumMod val="95000"/>
                  </a:srgbClr>
                </a:solidFill>
                <a:latin typeface="Gill Sans MT"/>
              </a:rPr>
              <a:t>freq</a:t>
            </a:r>
            <a:r>
              <a:rPr lang="en-US" sz="2000" dirty="0">
                <a:solidFill>
                  <a:srgbClr val="FFFFFF">
                    <a:lumMod val="95000"/>
                  </a:srgbClr>
                </a:solidFill>
                <a:latin typeface="Gill Sans MT"/>
              </a:rPr>
              <a:t>).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>
                    <a:lumMod val="95000"/>
                  </a:srgbClr>
                </a:solidFill>
                <a:latin typeface="Gill Sans MT"/>
              </a:rPr>
              <a:t>                        Despise/contempt –5x (most </a:t>
            </a:r>
            <a:r>
              <a:rPr lang="en-US" sz="2000" dirty="0" err="1">
                <a:solidFill>
                  <a:srgbClr val="FFFFFF">
                    <a:lumMod val="95000"/>
                  </a:srgbClr>
                </a:solidFill>
                <a:latin typeface="Gill Sans MT"/>
              </a:rPr>
              <a:t>freq</a:t>
            </a:r>
            <a:r>
              <a:rPr lang="en-US" sz="2000" dirty="0">
                <a:solidFill>
                  <a:srgbClr val="FFFFFF">
                    <a:lumMod val="95000"/>
                  </a:srgbClr>
                </a:solidFill>
                <a:latin typeface="Gill Sans MT"/>
              </a:rPr>
              <a:t>).  </a:t>
            </a:r>
            <a:r>
              <a:rPr kumimoji="0" lang="en-US" sz="200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Treacherously – 5x (cluster in 2:10-2:16, most </a:t>
            </a:r>
            <a:r>
              <a:rPr kumimoji="0" lang="en-US" sz="2000" i="0" u="none" strike="noStrike" kern="1200" cap="none" spc="0" normalizeH="0" baseline="0" noProof="0" dirty="0" err="1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freq</a:t>
            </a:r>
            <a:r>
              <a:rPr kumimoji="0" lang="en-US" sz="200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).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>
                    <a:lumMod val="95000"/>
                  </a:srgbClr>
                </a:solidFill>
                <a:latin typeface="Gill Sans MT"/>
              </a:rPr>
              <a:t>                        </a:t>
            </a:r>
            <a:r>
              <a:rPr kumimoji="0" lang="en-US" sz="200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Curse – 7x (ending 4:6).  Covenant (Old) – 6x.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i="0" u="none" strike="noStrike" kern="1200" cap="none" spc="0" normalizeH="0" baseline="0" noProof="0" dirty="0">
              <a:ln>
                <a:noFill/>
              </a:ln>
              <a:solidFill>
                <a:srgbClr val="FFFFFF">
                  <a:lumMod val="95000"/>
                </a:srgbClr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Straight:   </a:t>
            </a:r>
            <a:r>
              <a:rPr lang="en-US" sz="2000" dirty="0">
                <a:solidFill>
                  <a:srgbClr val="FFFFFF">
                    <a:lumMod val="95000"/>
                  </a:srgbClr>
                </a:solidFill>
                <a:latin typeface="Gill Sans MT"/>
              </a:rPr>
              <a:t>God ‘s purpose for Israel as a nation – God ‘s purpose for us as individuals/local churches/nations </a:t>
            </a:r>
            <a:endParaRPr lang="en-US" sz="2400" dirty="0">
              <a:solidFill>
                <a:srgbClr val="FFFFFF">
                  <a:lumMod val="95000"/>
                </a:srgbClr>
              </a:solidFill>
              <a:latin typeface="Gill Sans M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                 </a:t>
            </a:r>
            <a:r>
              <a:rPr kumimoji="0" lang="en-US" sz="200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Walk in the Spirit, and ye shall not fulfill the lust of the flesh (Gal 5:16) </a:t>
            </a:r>
            <a:endParaRPr kumimoji="0" lang="en-US" sz="1200" i="0" u="none" strike="noStrike" kern="1200" cap="none" spc="0" normalizeH="0" baseline="0" noProof="0" dirty="0">
              <a:ln>
                <a:noFill/>
              </a:ln>
              <a:solidFill>
                <a:srgbClr val="FFFFFF">
                  <a:lumMod val="95000"/>
                </a:srgbClr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FFFFFF">
                  <a:lumMod val="95000"/>
                </a:srgbClr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Balanced:   </a:t>
            </a:r>
            <a:r>
              <a:rPr kumimoji="0" lang="en-US" sz="200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New Testament application in 1 Corinthians 10:11 and 2 Corinthians10:3-6</a:t>
            </a:r>
            <a:endParaRPr kumimoji="0" lang="en-US" sz="2400" i="0" u="none" strike="noStrike" kern="1200" cap="none" spc="0" normalizeH="0" baseline="0" noProof="0" dirty="0">
              <a:ln>
                <a:noFill/>
              </a:ln>
              <a:solidFill>
                <a:srgbClr val="FFFFFF">
                  <a:lumMod val="95000"/>
                </a:srgbClr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1961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68357BD0-B24D-9855-1B5D-CF163480425C}"/>
              </a:ext>
            </a:extLst>
          </p:cNvPr>
          <p:cNvSpPr txBox="1"/>
          <p:nvPr/>
        </p:nvSpPr>
        <p:spPr>
          <a:xfrm>
            <a:off x="1684023" y="180740"/>
            <a:ext cx="8442959" cy="46166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12 Ways to Honor God </a:t>
            </a:r>
            <a:r>
              <a:rPr kumimoji="0" lang="en-US" sz="2400" b="1" i="1" u="sng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with Malachi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F0B8498-3BB4-7CBD-C985-C192971001E8}"/>
              </a:ext>
            </a:extLst>
          </p:cNvPr>
          <p:cNvSpPr txBox="1"/>
          <p:nvPr/>
        </p:nvSpPr>
        <p:spPr>
          <a:xfrm>
            <a:off x="244929" y="710848"/>
            <a:ext cx="11947071" cy="61984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u="sng" dirty="0">
                <a:solidFill>
                  <a:srgbClr val="FFFFFF"/>
                </a:solidFill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1:1-5 </a:t>
            </a:r>
            <a:r>
              <a:rPr lang="en-US" dirty="0">
                <a:solidFill>
                  <a:srgbClr val="FFFFFF"/>
                </a:solidFill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Introduction.  1) Be as Jacob/Israel and not mix with Esau/Edom (Galatians 5:16-25)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u="sng" dirty="0">
              <a:solidFill>
                <a:srgbClr val="FFFFFF"/>
              </a:solidFill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u="sng" dirty="0">
                <a:solidFill>
                  <a:srgbClr val="FFFFFF"/>
                </a:solidFill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1:6-2:9</a:t>
            </a:r>
            <a:r>
              <a:rPr lang="en-US" dirty="0">
                <a:solidFill>
                  <a:srgbClr val="FFFFFF"/>
                </a:solidFill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  <a:r>
              <a:rPr kumimoji="0" lang="en-US" sz="1800" i="0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priests (pastors and teachers) should: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rgbClr val="FFFFFF"/>
              </a:solidFill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2) 1:6    Honor their Father and their Master in Heaven - which is God </a:t>
            </a:r>
            <a:r>
              <a:rPr lang="en-US" dirty="0">
                <a:solidFill>
                  <a:srgbClr val="FFFFFF"/>
                </a:solidFill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(2 Timothy 2:20-26)</a:t>
            </a:r>
            <a:r>
              <a:rPr kumimoji="0" lang="en-US" sz="1800" i="0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  <a:endParaRPr kumimoji="0" lang="en-US" sz="1800" i="0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 </a:t>
            </a:r>
          </a:p>
          <a:p>
            <a:pPr>
              <a:lnSpc>
                <a:spcPts val="1200"/>
              </a:lnSpc>
              <a:defRPr/>
            </a:pP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3) 1:11  Pray without ceasing and live a holy life  (1 Thessalonians 5:17 and 1 Peter 1:16)</a:t>
            </a:r>
          </a:p>
          <a:p>
            <a:pPr>
              <a:lnSpc>
                <a:spcPts val="1200"/>
              </a:lnSpc>
              <a:defRPr/>
            </a:pPr>
            <a:endParaRPr lang="en-US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  <a:defRPr/>
            </a:pP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4) 2:5    Have life and peace because they fear God (1 Peter 2:17)</a:t>
            </a:r>
          </a:p>
          <a:p>
            <a:pPr>
              <a:lnSpc>
                <a:spcPts val="1200"/>
              </a:lnSpc>
              <a:defRPr/>
            </a:pPr>
            <a:endParaRPr lang="en-US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  <a:defRPr/>
            </a:pP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5) 2:6-7  Say truth, practice justice, walk in peace and equity, and turn many away from iniquity    </a:t>
            </a:r>
            <a:endParaRPr lang="en-US" sz="1800" dirty="0">
              <a:effectLst/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defRPr/>
            </a:pPr>
            <a:r>
              <a:rPr lang="en-US" sz="12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	            </a:t>
            </a:r>
            <a:endParaRPr lang="en-US" sz="1200" dirty="0">
              <a:effectLst/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  <a:defRPr/>
            </a:pPr>
            <a:endParaRPr lang="en-US" sz="1800" u="sng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  <a:defRPr/>
            </a:pPr>
            <a:r>
              <a:rPr lang="en-US" u="sng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2:10-17</a:t>
            </a: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6) Stay married with the wife of your youth, not after strange women (</a:t>
            </a:r>
            <a:r>
              <a:rPr lang="en-US" dirty="0" err="1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Ez</a:t>
            </a: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23, Eph 5:22-33)</a:t>
            </a:r>
          </a:p>
          <a:p>
            <a:pPr>
              <a:lnSpc>
                <a:spcPts val="1200"/>
              </a:lnSpc>
              <a:defRPr/>
            </a:pPr>
            <a:endParaRPr lang="en-US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  <a:defRPr/>
            </a:pPr>
            <a:endParaRPr lang="en-US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  <a:defRPr/>
            </a:pPr>
            <a:r>
              <a:rPr lang="en-US" u="sng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3:1-4:6</a:t>
            </a: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 Prophetic concerning the 1</a:t>
            </a:r>
            <a:r>
              <a:rPr lang="en-US" baseline="300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st</a:t>
            </a: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coming and 2</a:t>
            </a:r>
            <a:r>
              <a:rPr lang="en-US" baseline="300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nd</a:t>
            </a: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coming of  our Lord Jesus Christ (1 Thes  5:23)</a:t>
            </a:r>
          </a:p>
          <a:p>
            <a:pPr>
              <a:lnSpc>
                <a:spcPts val="1200"/>
              </a:lnSpc>
              <a:defRPr/>
            </a:pPr>
            <a:endParaRPr lang="en-US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  <a:defRPr/>
            </a:pP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             (these eternal spiritual moral laws apply to the believers in the church/body of Christ also)</a:t>
            </a:r>
          </a:p>
          <a:p>
            <a:pPr>
              <a:lnSpc>
                <a:spcPts val="1200"/>
              </a:lnSpc>
              <a:defRPr/>
            </a:pPr>
            <a:endParaRPr lang="en-US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  <a:defRPr/>
            </a:pPr>
            <a:endParaRPr lang="en-US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  <a:defRPr/>
            </a:pP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7) 3:3  Rejoice as 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the LORD refines and purifies me as gold and silver, by trials (1 Peter 1:6-9)</a:t>
            </a:r>
            <a:endParaRPr lang="en-US" sz="1800" dirty="0">
              <a:effectLst/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8) 3:4  Offer me as a sweet-smelling sacrifice unto the LORD (Romans 12:1-3)	</a:t>
            </a:r>
            <a:endParaRPr lang="en-US" sz="1800" dirty="0">
              <a:effectLst/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9) 3:5  Fear God, so he can come near me for judgment and be a swift witness against the wicked    </a:t>
            </a: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AutoNum type="arabicParenR" startAt="10"/>
            </a:pP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3:16  Fear the LORD and speak often one to another: as the LORD listens, and hears </a:t>
            </a: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AutoNum type="arabicParenR" startAt="10"/>
            </a:pP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3:18  D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iscern between the righteous and wicked, </a:t>
            </a: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w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ho does/does not serve God  (1 Cor 6:1-11)</a:t>
            </a: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AutoNum type="arabicParenR" startAt="10"/>
            </a:pPr>
            <a:endParaRPr lang="en-US" sz="800" dirty="0">
              <a:effectLst/>
              <a:latin typeface="Verdana" panose="020B0604030504040204" pitchFamily="34" charset="0"/>
              <a:ea typeface="Verdana" panose="020B0604030504040204" pitchFamily="34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12) 4:2  Fear His name, the Sun of Righteousness shall arise (2 Peter 1:19-21)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 </a:t>
            </a:r>
            <a:endParaRPr lang="en-US" sz="1800" dirty="0">
              <a:effectLst/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		     </a:t>
            </a:r>
            <a:b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</a:br>
            <a:endParaRPr lang="en-US" sz="18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       4:6  Curse  (Cure for curse in Matthew 1:21b, He shall save His people from their sins)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10006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68357BD0-B24D-9855-1B5D-CF163480425C}"/>
              </a:ext>
            </a:extLst>
          </p:cNvPr>
          <p:cNvSpPr txBox="1"/>
          <p:nvPr/>
        </p:nvSpPr>
        <p:spPr>
          <a:xfrm>
            <a:off x="132080" y="93655"/>
            <a:ext cx="11927840" cy="5232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Compare and Contrast Old Covenant, New Testament, and New Covenant</a:t>
            </a:r>
            <a:endParaRPr kumimoji="0" lang="en-US" sz="2800" b="1" i="1" u="sng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4D510FC-3B4A-3FDA-EE94-6BC71E4C0E05}"/>
              </a:ext>
            </a:extLst>
          </p:cNvPr>
          <p:cNvSpPr txBox="1"/>
          <p:nvPr/>
        </p:nvSpPr>
        <p:spPr>
          <a:xfrm>
            <a:off x="132080" y="833120"/>
            <a:ext cx="11927840" cy="590931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US" sz="2400" b="1" u="sng" dirty="0"/>
              <a:t>Old Covenant (Israel)</a:t>
            </a:r>
            <a:r>
              <a:rPr lang="en-US" sz="2400" b="1" dirty="0"/>
              <a:t>   &gt;	</a:t>
            </a:r>
            <a:r>
              <a:rPr lang="en-US" sz="2400" b="1" u="sng" dirty="0"/>
              <a:t>New Testament (Church)</a:t>
            </a:r>
            <a:r>
              <a:rPr lang="en-US" sz="2400" b="1" dirty="0"/>
              <a:t>  &gt;  </a:t>
            </a:r>
            <a:r>
              <a:rPr lang="en-US" sz="2400" b="1" u="sng" dirty="0"/>
              <a:t>New Covenant (Israel)</a:t>
            </a:r>
          </a:p>
          <a:p>
            <a:r>
              <a:rPr lang="en-US" sz="2400" dirty="0"/>
              <a:t>          (past)				(present)		    	    (future)</a:t>
            </a:r>
          </a:p>
          <a:p>
            <a:endParaRPr lang="en-US" sz="1050" dirty="0"/>
          </a:p>
          <a:p>
            <a:r>
              <a:rPr lang="en-US" sz="2400" dirty="0"/>
              <a:t>Genesis 1-11, Gen 12-Mal 4 (6-10K </a:t>
            </a:r>
            <a:r>
              <a:rPr lang="en-US" sz="2400" dirty="0" err="1"/>
              <a:t>yrs</a:t>
            </a:r>
            <a:r>
              <a:rPr lang="en-US" sz="2400" dirty="0"/>
              <a:t>)					      	</a:t>
            </a:r>
          </a:p>
          <a:p>
            <a:r>
              <a:rPr lang="en-US" sz="2400" dirty="0"/>
              <a:t>Matthew to Acts 1 (33 </a:t>
            </a:r>
            <a:r>
              <a:rPr lang="en-US" sz="2400" dirty="0" err="1"/>
              <a:t>yrs</a:t>
            </a:r>
            <a:r>
              <a:rPr lang="en-US" sz="2400" dirty="0"/>
              <a:t>)	Matthew to  Acts 1 (33 years)		      </a:t>
            </a:r>
          </a:p>
          <a:p>
            <a:r>
              <a:rPr lang="en-US" sz="2400" dirty="0"/>
              <a:t>Acts 2 to 20 (34 </a:t>
            </a:r>
            <a:r>
              <a:rPr lang="en-US" sz="2400" dirty="0" err="1"/>
              <a:t>yrs</a:t>
            </a:r>
            <a:r>
              <a:rPr lang="en-US" sz="2400" dirty="0"/>
              <a:t>)		Acts 2 to Revelation 3 (2K </a:t>
            </a:r>
            <a:r>
              <a:rPr lang="en-US" sz="2400" dirty="0" err="1"/>
              <a:t>yrs</a:t>
            </a:r>
            <a:r>
              <a:rPr lang="en-US" sz="2400" dirty="0"/>
              <a:t>)  Revelation 4-19 (7 </a:t>
            </a:r>
            <a:r>
              <a:rPr lang="en-US" sz="2400" dirty="0" err="1"/>
              <a:t>yrs</a:t>
            </a:r>
            <a:r>
              <a:rPr lang="en-US" sz="2400" dirty="0"/>
              <a:t>)</a:t>
            </a:r>
          </a:p>
          <a:p>
            <a:endParaRPr lang="en-US" sz="1050" dirty="0"/>
          </a:p>
          <a:p>
            <a:r>
              <a:rPr lang="en-US" sz="2400" dirty="0"/>
              <a:t>Messenger Malachi 1:1	Messenger John - Malachi 3:1a    Messenger Elijah – Malachi 4:5-6 </a:t>
            </a:r>
          </a:p>
          <a:p>
            <a:r>
              <a:rPr lang="en-US" sz="2400" dirty="0"/>
              <a:t>Messenger priest Mal 2:7	Messenger Jesus – Malachi 3:1b   and Moses – Malachi 4:4, Rev 11 </a:t>
            </a:r>
          </a:p>
          <a:p>
            <a:endParaRPr lang="en-US" sz="1050" dirty="0"/>
          </a:p>
          <a:p>
            <a:r>
              <a:rPr lang="en-US" sz="2400" dirty="0"/>
              <a:t>One nation			All nations (Romans 9-11)	     Gentiles/heathen - Malachi 1:11</a:t>
            </a:r>
          </a:p>
          <a:p>
            <a:r>
              <a:rPr lang="en-US" sz="2400" dirty="0"/>
              <a:t>Levite priests – Mal 2:4-7	Believers are priests  		     Levite priests – Ezekiel 48:8-12</a:t>
            </a:r>
          </a:p>
          <a:p>
            <a:endParaRPr lang="en-US" sz="1050" dirty="0"/>
          </a:p>
          <a:p>
            <a:r>
              <a:rPr lang="en-US" sz="2400" dirty="0"/>
              <a:t>Shadow &amp; figures	      &gt;	Substance (Jesus crucified)   &lt;    1000-year reign (Rev 19-20) Faith in the law		Faith in Jesus</a:t>
            </a:r>
          </a:p>
          <a:p>
            <a:r>
              <a:rPr lang="en-US" sz="2400" dirty="0"/>
              <a:t>Moses Law (w/grace)		Jesus’ abundant grace</a:t>
            </a:r>
          </a:p>
          <a:p>
            <a:r>
              <a:rPr lang="en-US" sz="2400" dirty="0"/>
              <a:t>Hard heart (Mk 10:1-12)	Pure heart (Mt 5:8)	     	     New heart (Jeremiah 31:31-34)</a:t>
            </a:r>
          </a:p>
          <a:p>
            <a:r>
              <a:rPr lang="en-US" sz="2400" dirty="0"/>
              <a:t>Outward &amp; physical		Inward &amp; Spiritual (believers)	     All people on earth  </a:t>
            </a:r>
          </a:p>
        </p:txBody>
      </p:sp>
    </p:spTree>
    <p:extLst>
      <p:ext uri="{BB962C8B-B14F-4D97-AF65-F5344CB8AC3E}">
        <p14:creationId xmlns:p14="http://schemas.microsoft.com/office/powerpoint/2010/main" val="3775030780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Catering 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14D02"/>
      </a:accent1>
      <a:accent2>
        <a:srgbClr val="FDFBF2"/>
      </a:accent2>
      <a:accent3>
        <a:srgbClr val="F49201"/>
      </a:accent3>
      <a:accent4>
        <a:srgbClr val="F4ADE4"/>
      </a:accent4>
      <a:accent5>
        <a:srgbClr val="3841A4"/>
      </a:accent5>
      <a:accent6>
        <a:srgbClr val="068145"/>
      </a:accent6>
      <a:hlink>
        <a:srgbClr val="0563C1"/>
      </a:hlink>
      <a:folHlink>
        <a:srgbClr val="954F72"/>
      </a:folHlink>
    </a:clrScheme>
    <a:fontScheme name="Custom 114">
      <a:majorFont>
        <a:latin typeface="Aharoni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3705CF02DF8540BC9025A980CBE32D" ma:contentTypeVersion="8" ma:contentTypeDescription="Create a new document." ma:contentTypeScope="" ma:versionID="7b59e85c8975facf180a11ca812390b4">
  <xsd:schema xmlns:xsd="http://www.w3.org/2001/XMLSchema" xmlns:xs="http://www.w3.org/2001/XMLSchema" xmlns:p="http://schemas.microsoft.com/office/2006/metadata/properties" xmlns:ns3="f98cc253-feff-40fd-b75e-dde241986d3d" xmlns:ns4="7ea62328-f9cb-43bf-99db-6009b3f2bb1b" targetNamespace="http://schemas.microsoft.com/office/2006/metadata/properties" ma:root="true" ma:fieldsID="9c119ad8aaef6563af41b60e6a070d4d" ns3:_="" ns4:_="">
    <xsd:import namespace="f98cc253-feff-40fd-b75e-dde241986d3d"/>
    <xsd:import namespace="7ea62328-f9cb-43bf-99db-6009b3f2bb1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8cc253-feff-40fd-b75e-dde241986d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a62328-f9cb-43bf-99db-6009b3f2bb1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6207C0E-3C9C-45D4-8479-63E71002B4C9}">
  <ds:schemaRefs>
    <ds:schemaRef ds:uri="http://purl.org/dc/dcmitype/"/>
    <ds:schemaRef ds:uri="http://schemas.microsoft.com/office/2006/documentManagement/types"/>
    <ds:schemaRef ds:uri="f98cc253-feff-40fd-b75e-dde241986d3d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7ea62328-f9cb-43bf-99db-6009b3f2bb1b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09D4569-AD80-4ADC-9EDD-472BB2761BC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C26FB12-DDF0-459A-8AB5-62FB0B2C6A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98cc253-feff-40fd-b75e-dde241986d3d"/>
    <ds:schemaRef ds:uri="7ea62328-f9cb-43bf-99db-6009b3f2bb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48334</TotalTime>
  <Words>1111</Words>
  <Application>Microsoft Office PowerPoint</Application>
  <PresentationFormat>Widescreen</PresentationFormat>
  <Paragraphs>109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Aharoni</vt:lpstr>
      <vt:lpstr>Arial</vt:lpstr>
      <vt:lpstr>Calibri</vt:lpstr>
      <vt:lpstr>Gill Sans MT</vt:lpstr>
      <vt:lpstr>Verdana</vt:lpstr>
      <vt:lpstr>Wingdings 3</vt:lpstr>
      <vt:lpstr>Theme1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Bill</cp:lastModifiedBy>
  <cp:revision>1462</cp:revision>
  <cp:lastPrinted>2024-01-07T12:41:35Z</cp:lastPrinted>
  <dcterms:created xsi:type="dcterms:W3CDTF">2013-07-15T20:26:40Z</dcterms:created>
  <dcterms:modified xsi:type="dcterms:W3CDTF">2024-01-07T12:42:23Z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0x010100EF3705CF02DF8540BC9025A980CBE32D</vt:lpwstr>
  </property>
</Properties>
</file>