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Lst>
  <p:notesMasterIdLst>
    <p:notesMasterId r:id="rId7"/>
  </p:notesMasterIdLst>
  <p:sldIdLst>
    <p:sldId id="364" r:id="rId2"/>
    <p:sldId id="366" r:id="rId3"/>
    <p:sldId id="365" r:id="rId4"/>
    <p:sldId id="369" r:id="rId5"/>
    <p:sldId id="368" r:id="rId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0AC9DA1F-9C06-46A4-8A99-BC0A7DC41F13}" type="datetimeFigureOut">
              <a:rPr lang="en-US" smtClean="0"/>
              <a:t>11/16/2023</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EF112C6F-2770-4703-98DB-2275B640CE06}" type="slidenum">
              <a:rPr lang="en-US" smtClean="0"/>
              <a:t>‹#›</a:t>
            </a:fld>
            <a:endParaRPr lang="en-US"/>
          </a:p>
        </p:txBody>
      </p:sp>
    </p:spTree>
    <p:extLst>
      <p:ext uri="{BB962C8B-B14F-4D97-AF65-F5344CB8AC3E}">
        <p14:creationId xmlns:p14="http://schemas.microsoft.com/office/powerpoint/2010/main" val="2621012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Fellowship Church by Bill Heath</a:t>
            </a:r>
          </a:p>
        </p:txBody>
      </p:sp>
      <p:sp>
        <p:nvSpPr>
          <p:cNvPr id="5" name="Date Placeholder 4"/>
          <p:cNvSpPr>
            <a:spLocks noGrp="1"/>
          </p:cNvSpPr>
          <p:nvPr>
            <p:ph type="dt" idx="1"/>
          </p:nvPr>
        </p:nvSpPr>
        <p:spPr/>
        <p:txBody>
          <a:bodyPr/>
          <a:lstStyle/>
          <a:p>
            <a:fld id="{1AD51A55-303F-4D54-AB99-832332D3BB80}" type="datetime1">
              <a:rPr lang="en-US" smtClean="0"/>
              <a:t>11/16/2023</a:t>
            </a:fld>
            <a:endParaRPr lang="en-US"/>
          </a:p>
        </p:txBody>
      </p:sp>
      <p:sp>
        <p:nvSpPr>
          <p:cNvPr id="6" name="Footer Placeholder 5"/>
          <p:cNvSpPr>
            <a:spLocks noGrp="1"/>
          </p:cNvSpPr>
          <p:nvPr>
            <p:ph type="ftr" sz="quarter" idx="4"/>
          </p:nvPr>
        </p:nvSpPr>
        <p:spPr/>
        <p:txBody>
          <a:bodyPr/>
          <a:lstStyle/>
          <a:p>
            <a:r>
              <a:rPr lang="en-US"/>
              <a:t>Notes:  Core Scriptures to profit the souls of women with God's design, purpose, and beauty.  Genesis 1:27, Proverbs 31, Matthew 19:4, Romans 16:1-16, Ephesians 5:22-33, 1 Peter 3:1-7</a:t>
            </a:r>
          </a:p>
        </p:txBody>
      </p:sp>
    </p:spTree>
    <p:extLst>
      <p:ext uri="{BB962C8B-B14F-4D97-AF65-F5344CB8AC3E}">
        <p14:creationId xmlns:p14="http://schemas.microsoft.com/office/powerpoint/2010/main" val="2741437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5B67A-261F-9DE2-01F4-59766EB608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986B47-F04F-B032-5DF6-8D446B579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02B05A-85D2-0B7B-8AD9-202775A37E12}"/>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5" name="Footer Placeholder 4">
            <a:extLst>
              <a:ext uri="{FF2B5EF4-FFF2-40B4-BE49-F238E27FC236}">
                <a16:creationId xmlns:a16="http://schemas.microsoft.com/office/drawing/2014/main" id="{C6583920-9796-51D7-7B01-4D3EE2469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46A3B-85BA-41E0-3E7D-D9310EBB29B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19720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C598-BE26-A80B-0421-F1DB3A249A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BFA8D7-95A0-8DD1-EEAE-F672E3F23D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29B2C-1ECB-2C63-5849-5FC6D25B0EDA}"/>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5" name="Footer Placeholder 4">
            <a:extLst>
              <a:ext uri="{FF2B5EF4-FFF2-40B4-BE49-F238E27FC236}">
                <a16:creationId xmlns:a16="http://schemas.microsoft.com/office/drawing/2014/main" id="{D3DC0C92-6A66-42CE-7D8C-8B28F9A97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E2458-12BE-2EA7-AFB3-C6C566D2449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23717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1F562-B015-29AE-E68D-EFA1192ABC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733EA-5D0A-426F-3B5C-3F2D18B27A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2CC72-024A-43EA-BF05-67E22683FCF0}"/>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5" name="Footer Placeholder 4">
            <a:extLst>
              <a:ext uri="{FF2B5EF4-FFF2-40B4-BE49-F238E27FC236}">
                <a16:creationId xmlns:a16="http://schemas.microsoft.com/office/drawing/2014/main" id="{34F16518-33A4-4532-1F2D-23A95CBFF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2391F5-09BE-D072-E6C8-D4B52F999D2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2714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E646-2988-0016-83C8-ABBCC41604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D27B3-9EB6-554C-DC5F-B0AFF5BFAC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8C58E-59EF-A80D-8A92-4C706C6EF523}"/>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5" name="Footer Placeholder 4">
            <a:extLst>
              <a:ext uri="{FF2B5EF4-FFF2-40B4-BE49-F238E27FC236}">
                <a16:creationId xmlns:a16="http://schemas.microsoft.com/office/drawing/2014/main" id="{0AF09AE1-587A-B9A0-7536-7619B2350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45967-ED14-C0B2-E816-FD76E38F84B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006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B252F-E9F8-BEFE-E9AE-7E37A961D9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8CAC0E-0E4E-9770-AA4F-17A9E007C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A010F5-956E-532C-D62B-1EFB3D64F006}"/>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5" name="Footer Placeholder 4">
            <a:extLst>
              <a:ext uri="{FF2B5EF4-FFF2-40B4-BE49-F238E27FC236}">
                <a16:creationId xmlns:a16="http://schemas.microsoft.com/office/drawing/2014/main" id="{3C651D6A-13B2-4634-882C-51D5BB896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D65DB-599C-478A-4EF1-D72ED7E656F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8746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8597-4776-2EBC-2786-AB3A655EF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6893AE-3EC4-9FBF-58A0-269E4ABDFF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28B258-33A4-9EDA-D199-A2A61B257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A1376C-F755-7D1B-63F2-7723EBA209F9}"/>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6" name="Footer Placeholder 5">
            <a:extLst>
              <a:ext uri="{FF2B5EF4-FFF2-40B4-BE49-F238E27FC236}">
                <a16:creationId xmlns:a16="http://schemas.microsoft.com/office/drawing/2014/main" id="{7C710ADB-C96D-71AA-2670-A894894DD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3B9D3-10CE-946A-C332-6C74ADEE14E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40969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45BD-8620-2E66-A3D4-F0A7ED633F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0C2867-03F6-1394-4E3C-53C5351064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59B24-07FD-BF6D-5FEA-D3F2FCFD7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7EE568-E5A6-6D85-D7D9-EEA86715F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3C2469-4709-B49E-67F5-BC86510DA3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39F942-C2FA-A491-6711-8AE66C9C177A}"/>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8" name="Footer Placeholder 7">
            <a:extLst>
              <a:ext uri="{FF2B5EF4-FFF2-40B4-BE49-F238E27FC236}">
                <a16:creationId xmlns:a16="http://schemas.microsoft.com/office/drawing/2014/main" id="{30190FC4-6AEF-8B96-5C2B-36CD9A0492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B44438-44CE-DE86-0DC8-EBADDC93190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8793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3C6A5-DC17-8DFC-8CAC-9B9C8DD077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BE22BF-B2E4-0075-316E-353EE5B71DB8}"/>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4" name="Footer Placeholder 3">
            <a:extLst>
              <a:ext uri="{FF2B5EF4-FFF2-40B4-BE49-F238E27FC236}">
                <a16:creationId xmlns:a16="http://schemas.microsoft.com/office/drawing/2014/main" id="{E26168DB-DDBA-D74F-01C9-2801256FFB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7DB4DE-C342-5C40-C8F5-53E8B40F9B17}"/>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6038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93AEC7-2627-7021-F79E-BC57259D073B}"/>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3" name="Footer Placeholder 2">
            <a:extLst>
              <a:ext uri="{FF2B5EF4-FFF2-40B4-BE49-F238E27FC236}">
                <a16:creationId xmlns:a16="http://schemas.microsoft.com/office/drawing/2014/main" id="{CAF61FD6-4987-E19E-1FC7-9F1CD4AA10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97F659-64E4-FC20-3A9E-1FAE44F4B248}"/>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0899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A24DC-F02D-1BF9-8DFE-D8577A8609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AA109-5826-3716-750F-4F8B49FE1A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A15675-6163-1F32-8880-123F09C8B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BD302-85C7-639A-4C77-F1B19282A04B}"/>
              </a:ext>
            </a:extLst>
          </p:cNvPr>
          <p:cNvSpPr>
            <a:spLocks noGrp="1"/>
          </p:cNvSpPr>
          <p:nvPr>
            <p:ph type="dt" sz="half" idx="10"/>
          </p:nvPr>
        </p:nvSpPr>
        <p:spPr/>
        <p:txBody>
          <a:bodyPr/>
          <a:lstStyle/>
          <a:p>
            <a:fld id="{6A4B53A7-3209-46A6-9454-F38EAC8F11E7}" type="datetimeFigureOut">
              <a:rPr lang="en-US" smtClean="0"/>
              <a:t>11/16/2023</a:t>
            </a:fld>
            <a:endParaRPr lang="en-US"/>
          </a:p>
        </p:txBody>
      </p:sp>
      <p:sp>
        <p:nvSpPr>
          <p:cNvPr id="6" name="Footer Placeholder 5">
            <a:extLst>
              <a:ext uri="{FF2B5EF4-FFF2-40B4-BE49-F238E27FC236}">
                <a16:creationId xmlns:a16="http://schemas.microsoft.com/office/drawing/2014/main" id="{5BA09919-FAFA-6AE6-505C-1208FC895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B3E96-0BC3-C140-64E7-16272250628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25499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E0E4-325B-1AE4-6DA5-F7B5DED9E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68FD5C-1C6C-2DF5-40C9-FF8DDB2B1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33EF42D-6042-2014-44AC-5AE0DD0EC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BDF341-5281-90C2-8579-F66754169147}"/>
              </a:ext>
            </a:extLst>
          </p:cNvPr>
          <p:cNvSpPr>
            <a:spLocks noGrp="1"/>
          </p:cNvSpPr>
          <p:nvPr>
            <p:ph type="dt" sz="half" idx="10"/>
          </p:nvPr>
        </p:nvSpPr>
        <p:spPr/>
        <p:txBody>
          <a:bodyPr/>
          <a:lstStyle/>
          <a:p>
            <a:fld id="{6A4B53A7-3209-46A6-9454-F38EAC8F11E7}" type="datetimeFigureOut">
              <a:rPr lang="en-US" smtClean="0"/>
              <a:pPr/>
              <a:t>11/16/2023</a:t>
            </a:fld>
            <a:endParaRPr lang="en-US" dirty="0"/>
          </a:p>
        </p:txBody>
      </p:sp>
      <p:sp>
        <p:nvSpPr>
          <p:cNvPr id="6" name="Footer Placeholder 5">
            <a:extLst>
              <a:ext uri="{FF2B5EF4-FFF2-40B4-BE49-F238E27FC236}">
                <a16:creationId xmlns:a16="http://schemas.microsoft.com/office/drawing/2014/main" id="{8A548D91-356D-C664-7BDE-B9305B84B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8FEE8-F0DF-4403-F170-7E5B96E62455}"/>
              </a:ext>
            </a:extLst>
          </p:cNvPr>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306957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5926E-5C15-E9CC-DA68-B6349B0E43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D323C2-3787-4536-916E-1191EFEFF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A4ADE-A51F-F14D-6E7C-2B6CDADE07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11/16/2023</a:t>
            </a:fld>
            <a:endParaRPr lang="en-US" dirty="0"/>
          </a:p>
        </p:txBody>
      </p:sp>
      <p:sp>
        <p:nvSpPr>
          <p:cNvPr id="5" name="Footer Placeholder 4">
            <a:extLst>
              <a:ext uri="{FF2B5EF4-FFF2-40B4-BE49-F238E27FC236}">
                <a16:creationId xmlns:a16="http://schemas.microsoft.com/office/drawing/2014/main" id="{61586461-30A0-FC14-92B4-50ABD51C2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1B6BA9-84F9-9FF4-92AA-3CBB92D1E0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706473925"/>
      </p:ext>
    </p:extLst>
  </p:cSld>
  <p:clrMap bg1="dk1" tx1="lt1" bg2="dk2" tx2="lt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E5C6185-BA62-417B-B11E-D6CE654AE4F5}"/>
              </a:ext>
            </a:extLst>
          </p:cNvPr>
          <p:cNvSpPr txBox="1"/>
          <p:nvPr/>
        </p:nvSpPr>
        <p:spPr>
          <a:xfrm>
            <a:off x="3402875" y="6292366"/>
            <a:ext cx="5772221" cy="400110"/>
          </a:xfrm>
          <a:prstGeom prst="rect">
            <a:avLst/>
          </a:prstGeom>
          <a:noFill/>
        </p:spPr>
        <p:txBody>
          <a:bodyPr wrap="none" rtlCol="0">
            <a:spAutoFit/>
          </a:bodyPr>
          <a:lstStyle/>
          <a:p>
            <a:pPr algn="ctr"/>
            <a:r>
              <a:rPr lang="en-US" sz="2000" dirty="0"/>
              <a:t>Fellowship Church,  November 5, 2023, by Bill Heath</a:t>
            </a:r>
          </a:p>
        </p:txBody>
      </p:sp>
      <p:sp>
        <p:nvSpPr>
          <p:cNvPr id="4" name="Subtitle 3">
            <a:extLst>
              <a:ext uri="{FF2B5EF4-FFF2-40B4-BE49-F238E27FC236}">
                <a16:creationId xmlns:a16="http://schemas.microsoft.com/office/drawing/2014/main" id="{DB6C924B-D136-B41C-57F2-9E15057EFBC5}"/>
              </a:ext>
            </a:extLst>
          </p:cNvPr>
          <p:cNvSpPr>
            <a:spLocks noGrp="1"/>
          </p:cNvSpPr>
          <p:nvPr>
            <p:ph type="subTitle" idx="1"/>
          </p:nvPr>
        </p:nvSpPr>
        <p:spPr>
          <a:xfrm>
            <a:off x="2928643" y="203201"/>
            <a:ext cx="6720674" cy="1407538"/>
          </a:xfrm>
        </p:spPr>
        <p:txBody>
          <a:bodyPr>
            <a:normAutofit fontScale="85000" lnSpcReduction="20000"/>
          </a:bodyPr>
          <a:lstStyle/>
          <a:p>
            <a:r>
              <a:rPr lang="en-US" sz="3200" dirty="0"/>
              <a:t>Straight and Balanced</a:t>
            </a:r>
          </a:p>
          <a:p>
            <a:r>
              <a:rPr lang="en-US" sz="1800" dirty="0"/>
              <a:t>(Luke 3:4-6)</a:t>
            </a:r>
          </a:p>
          <a:p>
            <a:endParaRPr lang="en-US" sz="1800" dirty="0"/>
          </a:p>
          <a:p>
            <a:r>
              <a:rPr lang="en-US" sz="2800" dirty="0"/>
              <a:t>Twelve series</a:t>
            </a:r>
          </a:p>
        </p:txBody>
      </p:sp>
      <p:pic>
        <p:nvPicPr>
          <p:cNvPr id="4098" name="Picture 2" descr="Image result for balance">
            <a:extLst>
              <a:ext uri="{FF2B5EF4-FFF2-40B4-BE49-F238E27FC236}">
                <a16:creationId xmlns:a16="http://schemas.microsoft.com/office/drawing/2014/main" id="{94A68CC1-A35B-E44A-258F-98BB866DD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8773" y="1706377"/>
            <a:ext cx="2130894" cy="264921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lumbline Bible">
            <a:extLst>
              <a:ext uri="{FF2B5EF4-FFF2-40B4-BE49-F238E27FC236}">
                <a16:creationId xmlns:a16="http://schemas.microsoft.com/office/drawing/2014/main" id="{9EEDE0C2-EE51-FBC3-E1C7-6D92032E06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44" y="1736858"/>
            <a:ext cx="2628899" cy="26288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8485E64-3BDB-27A6-C3D9-F275AD723DA6}"/>
              </a:ext>
            </a:extLst>
          </p:cNvPr>
          <p:cNvSpPr txBox="1"/>
          <p:nvPr/>
        </p:nvSpPr>
        <p:spPr>
          <a:xfrm>
            <a:off x="9864798" y="4719200"/>
            <a:ext cx="2226654" cy="1631216"/>
          </a:xfrm>
          <a:prstGeom prst="rect">
            <a:avLst/>
          </a:prstGeom>
          <a:noFill/>
        </p:spPr>
        <p:txBody>
          <a:bodyPr wrap="square" rtlCol="0">
            <a:spAutoFit/>
          </a:bodyPr>
          <a:lstStyle/>
          <a:p>
            <a:r>
              <a:rPr lang="en-US" sz="2000" dirty="0"/>
              <a:t>OT:  </a:t>
            </a:r>
            <a:r>
              <a:rPr lang="en-US" sz="2000" dirty="0" err="1"/>
              <a:t>Deut</a:t>
            </a:r>
            <a:r>
              <a:rPr lang="en-US" sz="2000" dirty="0"/>
              <a:t> 25:13-16  </a:t>
            </a:r>
          </a:p>
          <a:p>
            <a:r>
              <a:rPr lang="en-US" sz="2000" dirty="0"/>
              <a:t>Daniel 5:25-28</a:t>
            </a:r>
          </a:p>
          <a:p>
            <a:endParaRPr lang="en-US" sz="2000" dirty="0"/>
          </a:p>
          <a:p>
            <a:r>
              <a:rPr lang="en-US" sz="2000" dirty="0"/>
              <a:t>NT:  Hebrews12:1</a:t>
            </a:r>
          </a:p>
          <a:p>
            <a:r>
              <a:rPr lang="en-US" sz="2000" dirty="0"/>
              <a:t>1 Cor 3:11-15</a:t>
            </a:r>
          </a:p>
        </p:txBody>
      </p:sp>
      <p:sp>
        <p:nvSpPr>
          <p:cNvPr id="5" name="TextBox 4">
            <a:extLst>
              <a:ext uri="{FF2B5EF4-FFF2-40B4-BE49-F238E27FC236}">
                <a16:creationId xmlns:a16="http://schemas.microsoft.com/office/drawing/2014/main" id="{C7EEF026-F07A-9A8D-74F7-DB7139A5BCC1}"/>
              </a:ext>
            </a:extLst>
          </p:cNvPr>
          <p:cNvSpPr txBox="1"/>
          <p:nvPr/>
        </p:nvSpPr>
        <p:spPr>
          <a:xfrm>
            <a:off x="151349" y="4701541"/>
            <a:ext cx="2788218" cy="1631216"/>
          </a:xfrm>
          <a:prstGeom prst="rect">
            <a:avLst/>
          </a:prstGeom>
          <a:noFill/>
        </p:spPr>
        <p:txBody>
          <a:bodyPr wrap="square" rtlCol="0">
            <a:spAutoFit/>
          </a:bodyPr>
          <a:lstStyle/>
          <a:p>
            <a:r>
              <a:rPr lang="en-US" sz="2000" dirty="0"/>
              <a:t>OT:  Ps 5:8, </a:t>
            </a:r>
            <a:r>
              <a:rPr lang="en-US" sz="2000" dirty="0" err="1"/>
              <a:t>Pr</a:t>
            </a:r>
            <a:r>
              <a:rPr lang="en-US" sz="2000" dirty="0"/>
              <a:t> 4:25-27</a:t>
            </a:r>
          </a:p>
          <a:p>
            <a:r>
              <a:rPr lang="en-US" sz="2000" dirty="0"/>
              <a:t>Amos 7:7-8, Is 28:13, 17</a:t>
            </a:r>
          </a:p>
          <a:p>
            <a:endParaRPr lang="en-US" sz="2000" dirty="0"/>
          </a:p>
          <a:p>
            <a:r>
              <a:rPr lang="en-US" sz="2000" dirty="0"/>
              <a:t>NT:  Mt 3:3, Acts 9:11 </a:t>
            </a:r>
          </a:p>
          <a:p>
            <a:r>
              <a:rPr lang="en-US" sz="2000" dirty="0"/>
              <a:t>Hebrews 12:13 </a:t>
            </a:r>
          </a:p>
        </p:txBody>
      </p:sp>
      <p:sp>
        <p:nvSpPr>
          <p:cNvPr id="2" name="TextBox 1">
            <a:extLst>
              <a:ext uri="{FF2B5EF4-FFF2-40B4-BE49-F238E27FC236}">
                <a16:creationId xmlns:a16="http://schemas.microsoft.com/office/drawing/2014/main" id="{68B1BFC7-F1FB-7C24-B2DD-713F88A233D1}"/>
              </a:ext>
            </a:extLst>
          </p:cNvPr>
          <p:cNvSpPr txBox="1"/>
          <p:nvPr/>
        </p:nvSpPr>
        <p:spPr>
          <a:xfrm>
            <a:off x="2980207" y="1716538"/>
            <a:ext cx="6720674" cy="4093428"/>
          </a:xfrm>
          <a:prstGeom prst="rect">
            <a:avLst/>
          </a:prstGeom>
          <a:noFill/>
          <a:ln>
            <a:solidFill>
              <a:srgbClr val="00B050"/>
            </a:solidFill>
          </a:ln>
        </p:spPr>
        <p:txBody>
          <a:bodyPr wrap="square" rtlCol="0">
            <a:spAutoFit/>
          </a:bodyPr>
          <a:lstStyle/>
          <a:p>
            <a:r>
              <a:rPr lang="en-US" sz="2000" dirty="0"/>
              <a:t>#1 – 12 Evidence of Brotherly Love </a:t>
            </a:r>
            <a:r>
              <a:rPr lang="en-US" sz="2000" u="sng" dirty="0"/>
              <a:t>with Philemon </a:t>
            </a:r>
          </a:p>
          <a:p>
            <a:pPr marL="0" marR="0">
              <a:spcBef>
                <a:spcPts val="0"/>
              </a:spcBef>
              <a:spcAft>
                <a:spcPts val="0"/>
              </a:spcAft>
            </a:pPr>
            <a:r>
              <a:rPr lang="en-US" sz="2000" dirty="0">
                <a:effectLst/>
                <a:ea typeface="Cambria Math" panose="02040503050406030204" pitchFamily="18" charset="0"/>
                <a:cs typeface="Wingdings 3" panose="05040102010807070707" pitchFamily="18" charset="2"/>
              </a:rPr>
              <a:t>#2 – </a:t>
            </a:r>
            <a:r>
              <a:rPr lang="en-US" sz="2000" dirty="0">
                <a:ea typeface="Cambria Math" panose="02040503050406030204" pitchFamily="18" charset="0"/>
                <a:cs typeface="Wingdings 3" panose="05040102010807070707" pitchFamily="18" charset="2"/>
              </a:rPr>
              <a:t>12</a:t>
            </a:r>
            <a:r>
              <a:rPr lang="en-US" sz="2000" dirty="0">
                <a:effectLst/>
                <a:ea typeface="Cambria Math" panose="02040503050406030204" pitchFamily="18" charset="0"/>
                <a:cs typeface="Wingdings 3" panose="05040102010807070707" pitchFamily="18" charset="2"/>
              </a:rPr>
              <a:t> Reproofs &amp; Corrections</a:t>
            </a:r>
            <a:r>
              <a:rPr lang="en-US" sz="2000" dirty="0">
                <a:ea typeface="Cambria Math" panose="02040503050406030204" pitchFamily="18" charset="0"/>
                <a:cs typeface="Wingdings 3" panose="05040102010807070707" pitchFamily="18" charset="2"/>
              </a:rPr>
              <a:t> for Good Works </a:t>
            </a:r>
            <a:r>
              <a:rPr lang="en-US" sz="2000" u="sng" dirty="0">
                <a:ea typeface="Cambria Math" panose="02040503050406030204" pitchFamily="18" charset="0"/>
                <a:cs typeface="Wingdings 3" panose="05040102010807070707" pitchFamily="18" charset="2"/>
              </a:rPr>
              <a:t>with James</a:t>
            </a:r>
            <a:r>
              <a:rPr lang="en-US" sz="2000" u="sng" dirty="0">
                <a:effectLst/>
                <a:ea typeface="Cambria Math" panose="02040503050406030204" pitchFamily="18" charset="0"/>
                <a:cs typeface="Wingdings 3" panose="05040102010807070707" pitchFamily="18" charset="2"/>
              </a:rPr>
              <a:t> </a:t>
            </a:r>
          </a:p>
          <a:p>
            <a:r>
              <a:rPr lang="en-US" sz="2000" dirty="0"/>
              <a:t>#3 – 12 Helps to be Hid with Christ in God </a:t>
            </a:r>
            <a:r>
              <a:rPr lang="en-US" sz="2000" u="sng" dirty="0"/>
              <a:t>with Colossians</a:t>
            </a:r>
          </a:p>
          <a:p>
            <a:r>
              <a:rPr lang="en-US" sz="2000" dirty="0"/>
              <a:t>#4 – 12 Helps to Keep Yourselves in the Love of God </a:t>
            </a:r>
            <a:r>
              <a:rPr lang="en-US" sz="2000" u="sng" dirty="0"/>
              <a:t>with Jude</a:t>
            </a:r>
          </a:p>
          <a:p>
            <a:endParaRPr lang="en-US" sz="2000" dirty="0"/>
          </a:p>
          <a:p>
            <a:endParaRPr lang="en-US" sz="200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1782289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CF4905-AEA6-4B29-4A0B-5BD1F1EFA797}"/>
              </a:ext>
            </a:extLst>
          </p:cNvPr>
          <p:cNvSpPr txBox="1"/>
          <p:nvPr/>
        </p:nvSpPr>
        <p:spPr>
          <a:xfrm>
            <a:off x="71120" y="332839"/>
            <a:ext cx="12029440" cy="6186309"/>
          </a:xfrm>
          <a:prstGeom prst="rect">
            <a:avLst/>
          </a:prstGeom>
          <a:noFill/>
          <a:ln w="25400">
            <a:solidFill>
              <a:schemeClr val="tx1"/>
            </a:solidFill>
          </a:ln>
        </p:spPr>
        <p:txBody>
          <a:bodyPr wrap="square" rtlCol="0">
            <a:spAutoFit/>
          </a:bodyPr>
          <a:lstStyle/>
          <a:p>
            <a:pPr algn="ctr"/>
            <a:endParaRPr lang="en-US" sz="1200" b="1" i="1" dirty="0"/>
          </a:p>
          <a:p>
            <a:pPr algn="ctr"/>
            <a:r>
              <a:rPr lang="en-US" sz="2400" b="1" dirty="0"/>
              <a:t>12 Helps to Keep Yourselves in the Love of God </a:t>
            </a:r>
            <a:r>
              <a:rPr lang="en-US" sz="2400" b="1" u="sng" dirty="0"/>
              <a:t>with Jude</a:t>
            </a:r>
          </a:p>
          <a:p>
            <a:pPr algn="ctr"/>
            <a:endParaRPr lang="en-US" sz="1200" b="1" dirty="0">
              <a:solidFill>
                <a:schemeClr val="tx1">
                  <a:lumMod val="95000"/>
                </a:schemeClr>
              </a:solidFill>
            </a:endParaRPr>
          </a:p>
          <a:p>
            <a:r>
              <a:rPr lang="en-US" sz="2400" b="1" dirty="0">
                <a:solidFill>
                  <a:schemeClr val="tx1">
                    <a:lumMod val="95000"/>
                  </a:schemeClr>
                </a:solidFill>
              </a:rPr>
              <a:t>Time:   </a:t>
            </a:r>
            <a:r>
              <a:rPr lang="en-US" sz="2400" dirty="0">
                <a:solidFill>
                  <a:schemeClr val="tx1">
                    <a:lumMod val="95000"/>
                  </a:schemeClr>
                </a:solidFill>
              </a:rPr>
              <a:t>68-70 AD, possibly up to 80 AD.  (after 2 Peter - false teachers coming)  5-minute read</a:t>
            </a:r>
          </a:p>
          <a:p>
            <a:endParaRPr lang="en-US" sz="1200" dirty="0">
              <a:solidFill>
                <a:schemeClr val="tx1">
                  <a:lumMod val="95000"/>
                </a:schemeClr>
              </a:solidFill>
            </a:endParaRPr>
          </a:p>
          <a:p>
            <a:r>
              <a:rPr lang="en-US" sz="2400" b="1" dirty="0">
                <a:solidFill>
                  <a:schemeClr val="tx1">
                    <a:lumMod val="95000"/>
                  </a:schemeClr>
                </a:solidFill>
              </a:rPr>
              <a:t>Place:  </a:t>
            </a:r>
            <a:r>
              <a:rPr lang="en-US" sz="2400" dirty="0">
                <a:solidFill>
                  <a:schemeClr val="tx1">
                    <a:lumMod val="95000"/>
                  </a:schemeClr>
                </a:solidFill>
              </a:rPr>
              <a:t> to all saints everywhere until the 2nd coming of Christ</a:t>
            </a:r>
          </a:p>
          <a:p>
            <a:endParaRPr lang="en-US" sz="1200" b="1" dirty="0">
              <a:solidFill>
                <a:schemeClr val="tx1">
                  <a:lumMod val="95000"/>
                </a:schemeClr>
              </a:solidFill>
            </a:endParaRPr>
          </a:p>
          <a:p>
            <a:r>
              <a:rPr lang="en-US" sz="2400" b="1" dirty="0">
                <a:solidFill>
                  <a:schemeClr val="tx1">
                    <a:lumMod val="95000"/>
                  </a:schemeClr>
                </a:solidFill>
              </a:rPr>
              <a:t>Division:   </a:t>
            </a:r>
            <a:r>
              <a:rPr lang="en-US" sz="2400" dirty="0">
                <a:solidFill>
                  <a:schemeClr val="tx1">
                    <a:lumMod val="95000"/>
                  </a:schemeClr>
                </a:solidFill>
              </a:rPr>
              <a:t>Good – verses 1-3, 20-25.  Evil – verses 4-19, 18 traits.  There are 9 sets of 3 words.</a:t>
            </a:r>
          </a:p>
          <a:p>
            <a:endParaRPr lang="en-US" sz="1200" b="1" dirty="0">
              <a:solidFill>
                <a:schemeClr val="tx1">
                  <a:lumMod val="95000"/>
                </a:schemeClr>
              </a:solidFill>
              <a:latin typeface="+mn-lt"/>
            </a:endParaRPr>
          </a:p>
          <a:p>
            <a:r>
              <a:rPr lang="en-US" sz="2400" b="1" dirty="0">
                <a:solidFill>
                  <a:schemeClr val="tx1">
                    <a:lumMod val="95000"/>
                  </a:schemeClr>
                </a:solidFill>
              </a:rPr>
              <a:t>Purpose:   </a:t>
            </a:r>
            <a:r>
              <a:rPr lang="en-US" sz="2400" dirty="0">
                <a:solidFill>
                  <a:schemeClr val="tx1">
                    <a:lumMod val="95000"/>
                  </a:schemeClr>
                </a:solidFill>
              </a:rPr>
              <a:t>Doctrine:  present ourselves with spot or blemish – faultless; vs 1-3, 20-25.   </a:t>
            </a:r>
          </a:p>
          <a:p>
            <a:r>
              <a:rPr lang="en-US" sz="2400" b="1" dirty="0">
                <a:solidFill>
                  <a:schemeClr val="tx1">
                    <a:lumMod val="95000"/>
                  </a:schemeClr>
                </a:solidFill>
              </a:rPr>
              <a:t>                  </a:t>
            </a:r>
            <a:r>
              <a:rPr lang="en-US" sz="2400" dirty="0">
                <a:solidFill>
                  <a:schemeClr val="tx1">
                    <a:lumMod val="95000"/>
                  </a:schemeClr>
                </a:solidFill>
              </a:rPr>
              <a:t>Reprove:  vs 4-19, evil influence with ways and words.  (2 Timothy 3:16-17)         </a:t>
            </a:r>
          </a:p>
          <a:p>
            <a:endParaRPr lang="en-US" sz="1200" dirty="0">
              <a:solidFill>
                <a:schemeClr val="tx1">
                  <a:lumMod val="95000"/>
                </a:schemeClr>
              </a:solidFill>
            </a:endParaRPr>
          </a:p>
          <a:p>
            <a:pPr marL="0" marR="0">
              <a:spcBef>
                <a:spcPts val="0"/>
              </a:spcBef>
              <a:spcAft>
                <a:spcPts val="0"/>
              </a:spcAft>
            </a:pPr>
            <a:r>
              <a:rPr lang="en-US" sz="2400" b="1" dirty="0">
                <a:solidFill>
                  <a:schemeClr val="tx1">
                    <a:lumMod val="95000"/>
                  </a:schemeClr>
                </a:solidFill>
              </a:rPr>
              <a:t>Keywords:  </a:t>
            </a:r>
            <a:r>
              <a:rPr lang="en-US" sz="2400" dirty="0">
                <a:solidFill>
                  <a:schemeClr val="tx1">
                    <a:lumMod val="95000"/>
                  </a:schemeClr>
                </a:solidFill>
              </a:rPr>
              <a:t>Ungodly-5x, </a:t>
            </a:r>
            <a:r>
              <a:rPr lang="en-US" sz="2400" dirty="0">
                <a:effectLst/>
                <a:ea typeface="Cambria Math" panose="02040503050406030204" pitchFamily="18" charset="0"/>
                <a:cs typeface="Wingdings 3" panose="05040102010807070707" pitchFamily="18" charset="2"/>
              </a:rPr>
              <a:t>remember-2x, </a:t>
            </a:r>
            <a:r>
              <a:rPr lang="en-US" sz="2400" dirty="0">
                <a:ea typeface="Cambria Math" panose="02040503050406030204" pitchFamily="18" charset="0"/>
                <a:cs typeface="Wingdings 3" panose="05040102010807070707" pitchFamily="18" charset="2"/>
              </a:rPr>
              <a:t>saints-2x, fire-2x, </a:t>
            </a:r>
            <a:r>
              <a:rPr lang="en-US" sz="2400" dirty="0">
                <a:effectLst/>
                <a:ea typeface="Cambria Math" panose="02040503050406030204" pitchFamily="18" charset="0"/>
                <a:cs typeface="Wingdings 3" panose="05040102010807070707" pitchFamily="18" charset="2"/>
              </a:rPr>
              <a:t>lasciviousness-defile-corrupt-spots-lust</a:t>
            </a:r>
          </a:p>
          <a:p>
            <a:pPr marL="0" marR="0">
              <a:spcBef>
                <a:spcPts val="0"/>
              </a:spcBef>
              <a:spcAft>
                <a:spcPts val="0"/>
              </a:spcAft>
            </a:pPr>
            <a:r>
              <a:rPr lang="en-US" sz="2400" dirty="0">
                <a:ea typeface="Cambria Math" panose="02040503050406030204" pitchFamily="18" charset="0"/>
                <a:cs typeface="Wingdings 3" panose="05040102010807070707" pitchFamily="18" charset="2"/>
              </a:rPr>
              <a:t>	        Father</a:t>
            </a:r>
            <a:r>
              <a:rPr lang="en-US" sz="2400" dirty="0">
                <a:effectLst/>
                <a:ea typeface="Cambria Math" panose="02040503050406030204" pitchFamily="18" charset="0"/>
                <a:cs typeface="Wingdings 3" panose="05040102010807070707" pitchFamily="18" charset="2"/>
              </a:rPr>
              <a:t>-8x, Son-6x (never Jesus alone, same as James), Holy Spirit-3x (vs 1,19, 20)  </a:t>
            </a:r>
          </a:p>
          <a:p>
            <a:pPr marL="0" marR="0">
              <a:spcBef>
                <a:spcPts val="0"/>
              </a:spcBef>
              <a:spcAft>
                <a:spcPts val="0"/>
              </a:spcAft>
            </a:pPr>
            <a:endParaRPr lang="en-US" sz="1200" b="1" dirty="0">
              <a:effectLst/>
              <a:ea typeface="Cambria Math" panose="02040503050406030204" pitchFamily="18" charset="0"/>
              <a:cs typeface="Wingdings 3" panose="05040102010807070707" pitchFamily="18" charset="2"/>
            </a:endParaRPr>
          </a:p>
          <a:p>
            <a:pPr marL="0" marR="0">
              <a:spcBef>
                <a:spcPts val="0"/>
              </a:spcBef>
              <a:spcAft>
                <a:spcPts val="0"/>
              </a:spcAft>
            </a:pPr>
            <a:r>
              <a:rPr lang="en-US" sz="2400" b="1" dirty="0">
                <a:effectLst/>
                <a:ea typeface="Cambria Math" panose="02040503050406030204" pitchFamily="18" charset="0"/>
                <a:cs typeface="Wingdings 3" panose="05040102010807070707" pitchFamily="18" charset="2"/>
              </a:rPr>
              <a:t>Old Testament:  </a:t>
            </a:r>
            <a:r>
              <a:rPr lang="en-US" sz="2400" b="1" dirty="0">
                <a:ea typeface="Cambria Math" panose="02040503050406030204" pitchFamily="18" charset="0"/>
                <a:cs typeface="Wingdings 3" panose="05040102010807070707" pitchFamily="18" charset="2"/>
              </a:rPr>
              <a:t> </a:t>
            </a:r>
            <a:r>
              <a:rPr lang="en-US" sz="2400" dirty="0">
                <a:ea typeface="Cambria Math" panose="02040503050406030204" pitchFamily="18" charset="0"/>
                <a:cs typeface="Wingdings 3" panose="05040102010807070707" pitchFamily="18" charset="2"/>
              </a:rPr>
              <a:t>(vs 4-19, from Genesis &amp; Exodus) Egypt, </a:t>
            </a:r>
            <a:r>
              <a:rPr lang="en-US" sz="2400" u="sng" dirty="0">
                <a:ea typeface="Cambria Math" panose="02040503050406030204" pitchFamily="18" charset="0"/>
                <a:cs typeface="Wingdings 3" panose="05040102010807070707" pitchFamily="18" charset="2"/>
              </a:rPr>
              <a:t>fallen angels</a:t>
            </a:r>
            <a:r>
              <a:rPr lang="en-US" sz="2400" dirty="0">
                <a:ea typeface="Cambria Math" panose="02040503050406030204" pitchFamily="18" charset="0"/>
                <a:cs typeface="Wingdings 3" panose="05040102010807070707" pitchFamily="18" charset="2"/>
              </a:rPr>
              <a:t>, Sodom &amp; Gomorrah / </a:t>
            </a:r>
          </a:p>
          <a:p>
            <a:pPr marL="0" marR="0">
              <a:spcBef>
                <a:spcPts val="0"/>
              </a:spcBef>
              <a:spcAft>
                <a:spcPts val="0"/>
              </a:spcAft>
            </a:pPr>
            <a:r>
              <a:rPr lang="en-US" sz="2400" dirty="0">
                <a:ea typeface="Cambria Math" panose="02040503050406030204" pitchFamily="18" charset="0"/>
                <a:cs typeface="Wingdings 3" panose="05040102010807070707" pitchFamily="18" charset="2"/>
              </a:rPr>
              <a:t>                          </a:t>
            </a:r>
            <a:r>
              <a:rPr lang="en-US" sz="2400" u="sng" dirty="0">
                <a:ea typeface="Cambria Math" panose="02040503050406030204" pitchFamily="18" charset="0"/>
                <a:cs typeface="Wingdings 3" panose="05040102010807070707" pitchFamily="18" charset="2"/>
              </a:rPr>
              <a:t>Archangel Michael, the devil,</a:t>
            </a:r>
            <a:r>
              <a:rPr lang="en-US" sz="2400" dirty="0">
                <a:ea typeface="Cambria Math" panose="02040503050406030204" pitchFamily="18" charset="0"/>
                <a:cs typeface="Wingdings 3" panose="05040102010807070707" pitchFamily="18" charset="2"/>
              </a:rPr>
              <a:t> Moses / Cain, Balaam, Korah / Enoch, Adam, </a:t>
            </a:r>
            <a:r>
              <a:rPr lang="en-US" sz="2400" u="sng" dirty="0">
                <a:ea typeface="Cambria Math" panose="02040503050406030204" pitchFamily="18" charset="0"/>
                <a:cs typeface="Wingdings 3" panose="05040102010807070707" pitchFamily="18" charset="2"/>
              </a:rPr>
              <a:t>saints</a:t>
            </a:r>
            <a:endParaRPr lang="en-US" sz="2400" u="sng" dirty="0">
              <a:effectLst/>
              <a:ea typeface="Cambria Math" panose="02040503050406030204" pitchFamily="18" charset="0"/>
              <a:cs typeface="Wingdings 3" panose="05040102010807070707" pitchFamily="18" charset="2"/>
            </a:endParaRPr>
          </a:p>
          <a:p>
            <a:endParaRPr lang="en-US" sz="1200" b="1" dirty="0">
              <a:solidFill>
                <a:schemeClr val="tx1">
                  <a:lumMod val="95000"/>
                </a:schemeClr>
              </a:solidFill>
            </a:endParaRPr>
          </a:p>
          <a:p>
            <a:r>
              <a:rPr lang="en-US" sz="2400" b="1" dirty="0">
                <a:solidFill>
                  <a:schemeClr val="tx1">
                    <a:lumMod val="95000"/>
                  </a:schemeClr>
                </a:solidFill>
              </a:rPr>
              <a:t>Straight:   </a:t>
            </a:r>
            <a:r>
              <a:rPr lang="en-US" sz="2400" dirty="0">
                <a:solidFill>
                  <a:schemeClr val="tx1">
                    <a:lumMod val="95000"/>
                  </a:schemeClr>
                </a:solidFill>
              </a:rPr>
              <a:t>earnestly contend for the faith that was once delivered to the saints (Jude 1:3)</a:t>
            </a:r>
          </a:p>
          <a:p>
            <a:endParaRPr lang="en-US" sz="1200" b="1" dirty="0">
              <a:solidFill>
                <a:schemeClr val="tx1">
                  <a:lumMod val="95000"/>
                </a:schemeClr>
              </a:solidFill>
            </a:endParaRPr>
          </a:p>
          <a:p>
            <a:r>
              <a:rPr lang="en-US" sz="2400" b="1" dirty="0">
                <a:solidFill>
                  <a:schemeClr val="tx1">
                    <a:lumMod val="95000"/>
                  </a:schemeClr>
                </a:solidFill>
              </a:rPr>
              <a:t>Balanced:   </a:t>
            </a:r>
            <a:r>
              <a:rPr lang="en-US" sz="2400" dirty="0">
                <a:solidFill>
                  <a:schemeClr val="tx1">
                    <a:lumMod val="95000"/>
                  </a:schemeClr>
                </a:solidFill>
              </a:rPr>
              <a:t>be wise unto that which is good, and simple concerning evil (Romans 16:19)</a:t>
            </a:r>
            <a:endParaRPr lang="en-US" sz="1200" dirty="0">
              <a:solidFill>
                <a:schemeClr val="tx1">
                  <a:lumMod val="95000"/>
                </a:schemeClr>
              </a:solidFill>
              <a:latin typeface="+mn-lt"/>
            </a:endParaRPr>
          </a:p>
        </p:txBody>
      </p:sp>
    </p:spTree>
    <p:extLst>
      <p:ext uri="{BB962C8B-B14F-4D97-AF65-F5344CB8AC3E}">
        <p14:creationId xmlns:p14="http://schemas.microsoft.com/office/powerpoint/2010/main" val="2341961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8357BD0-B24D-9855-1B5D-CF163480425C}"/>
              </a:ext>
            </a:extLst>
          </p:cNvPr>
          <p:cNvSpPr txBox="1"/>
          <p:nvPr/>
        </p:nvSpPr>
        <p:spPr>
          <a:xfrm>
            <a:off x="1569720" y="360359"/>
            <a:ext cx="8442959" cy="461665"/>
          </a:xfrm>
          <a:prstGeom prst="rect">
            <a:avLst/>
          </a:prstGeom>
          <a:noFill/>
          <a:ln w="25400">
            <a:solidFill>
              <a:schemeClr val="tx1"/>
            </a:solidFill>
          </a:ln>
        </p:spPr>
        <p:txBody>
          <a:bodyPr wrap="square" rtlCol="0">
            <a:spAutoFit/>
          </a:bodyPr>
          <a:lstStyle/>
          <a:p>
            <a:pPr algn="ctr"/>
            <a:r>
              <a:rPr lang="en-US" sz="2400" b="1" dirty="0"/>
              <a:t>12 Helps to Keep Yourselves in the Love of God </a:t>
            </a:r>
            <a:r>
              <a:rPr lang="en-US" sz="2400" b="1" u="sng" dirty="0"/>
              <a:t>with Jude</a:t>
            </a:r>
            <a:endParaRPr lang="en-US" sz="2400" b="1" i="1" u="sng" dirty="0"/>
          </a:p>
        </p:txBody>
      </p:sp>
      <p:sp>
        <p:nvSpPr>
          <p:cNvPr id="3" name="TextBox 2">
            <a:extLst>
              <a:ext uri="{FF2B5EF4-FFF2-40B4-BE49-F238E27FC236}">
                <a16:creationId xmlns:a16="http://schemas.microsoft.com/office/drawing/2014/main" id="{9F0B8498-3BB4-7CBD-C985-C192971001E8}"/>
              </a:ext>
            </a:extLst>
          </p:cNvPr>
          <p:cNvSpPr txBox="1"/>
          <p:nvPr/>
        </p:nvSpPr>
        <p:spPr>
          <a:xfrm>
            <a:off x="284480" y="1220040"/>
            <a:ext cx="11623040" cy="5232202"/>
          </a:xfrm>
          <a:prstGeom prst="rect">
            <a:avLst/>
          </a:prstGeom>
          <a:noFill/>
        </p:spPr>
        <p:txBody>
          <a:bodyPr wrap="square">
            <a:spAutoFit/>
          </a:bodyPr>
          <a:lstStyle/>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Background:   The writer Jude, a brother of James (Matthew 13:55) who wrote the book of James.  What identifies Jude is not his position, but this letter, the most condensed spiritual survey of the Bible that exists.  Jude is deep in Old Testament (warnings) and New Testament (encouragements), where his Jewish roots blend into the "faith once delivered onto the saints."</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b="1" u="sng" dirty="0">
                <a:effectLst/>
                <a:latin typeface="Verdana" panose="020B0604030504040204" pitchFamily="34" charset="0"/>
                <a:ea typeface="Cambria Math" panose="02040503050406030204" pitchFamily="18" charset="0"/>
                <a:cs typeface="Wingdings 3" panose="05040102010807070707" pitchFamily="18" charset="2"/>
              </a:rPr>
              <a:t>Keep yourselves in the love of God by:</a:t>
            </a:r>
            <a:r>
              <a:rPr lang="en-US" sz="1800" b="1" dirty="0">
                <a:effectLst/>
                <a:latin typeface="Verdana" panose="020B0604030504040204" pitchFamily="34" charset="0"/>
                <a:ea typeface="Cambria Math" panose="02040503050406030204" pitchFamily="18" charset="0"/>
                <a:cs typeface="Wingdings 3" panose="05040102010807070707" pitchFamily="18" charset="2"/>
              </a:rPr>
              <a:t>				       </a:t>
            </a:r>
            <a:r>
              <a:rPr lang="en-US" sz="1800" dirty="0">
                <a:effectLst/>
                <a:latin typeface="Verdana" panose="020B0604030504040204" pitchFamily="34" charset="0"/>
                <a:ea typeface="Cambria Math" panose="02040503050406030204" pitchFamily="18" charset="0"/>
                <a:cs typeface="Wingdings 3" panose="05040102010807070707" pitchFamily="18" charset="2"/>
              </a:rPr>
              <a:t>(1-3, 20-25)</a:t>
            </a:r>
            <a:r>
              <a:rPr lang="en-US" sz="1800" b="1" dirty="0">
                <a:effectLst/>
                <a:latin typeface="Verdana" panose="020B0604030504040204" pitchFamily="34" charset="0"/>
                <a:ea typeface="Cambria Math" panose="02040503050406030204" pitchFamily="18" charset="0"/>
                <a:cs typeface="Wingdings 3" panose="05040102010807070707" pitchFamily="18" charset="2"/>
              </a:rPr>
              <a:t>  </a:t>
            </a:r>
            <a:r>
              <a:rPr lang="en-US" sz="1800" u="sng" dirty="0">
                <a:effectLst/>
                <a:latin typeface="Verdana" panose="020B0604030504040204" pitchFamily="34" charset="0"/>
                <a:ea typeface="Cambria Math" panose="02040503050406030204" pitchFamily="18" charset="0"/>
                <a:cs typeface="Wingdings 3" panose="05040102010807070707" pitchFamily="18" charset="2"/>
              </a:rPr>
              <a:t>Scripture</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1) Being sanctified by God, preserved in Jesus Christ, and called (by the Holy Spirit)		 1</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2) Earnestly contending for the faith once delivered onto the saints				 3</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3) Building up</a:t>
            </a:r>
            <a:r>
              <a:rPr lang="en-US" sz="1800" b="1" dirty="0">
                <a:effectLst/>
                <a:latin typeface="Verdana" panose="020B0604030504040204" pitchFamily="34" charset="0"/>
                <a:ea typeface="Cambria Math" panose="02040503050406030204" pitchFamily="18" charset="0"/>
                <a:cs typeface="Wingdings 3" panose="05040102010807070707" pitchFamily="18" charset="2"/>
              </a:rPr>
              <a:t> </a:t>
            </a:r>
            <a:r>
              <a:rPr lang="en-US" sz="1800" dirty="0">
                <a:effectLst/>
                <a:latin typeface="Verdana" panose="020B0604030504040204" pitchFamily="34" charset="0"/>
                <a:ea typeface="Cambria Math" panose="02040503050406030204" pitchFamily="18" charset="0"/>
                <a:cs typeface="Wingdings 3" panose="05040102010807070707" pitchFamily="18" charset="2"/>
              </a:rPr>
              <a:t>yourselves on your most holy faith, praying in the Holy Ghost			 20</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4) Having compassion on some, making a difference						 22 						</a:t>
            </a:r>
          </a:p>
          <a:p>
            <a:pPr marL="0" marR="0">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5) Saving others with fear, pulling them out of the fire, hating the garment spotted by the flesh 23	</a:t>
            </a:r>
          </a:p>
          <a:p>
            <a:pPr marL="0" marR="0">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6) Giving glory to God who is able to keep you from falling, and to present you faultless       24-25 </a:t>
            </a:r>
          </a:p>
          <a:p>
            <a:pPr marL="0" marR="0">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    before the presence of His glory with exceeding joy.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p:txBody>
      </p:sp>
    </p:spTree>
    <p:extLst>
      <p:ext uri="{BB962C8B-B14F-4D97-AF65-F5344CB8AC3E}">
        <p14:creationId xmlns:p14="http://schemas.microsoft.com/office/powerpoint/2010/main" val="21000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0B8498-3BB4-7CBD-C985-C192971001E8}"/>
              </a:ext>
            </a:extLst>
          </p:cNvPr>
          <p:cNvSpPr txBox="1"/>
          <p:nvPr/>
        </p:nvSpPr>
        <p:spPr>
          <a:xfrm>
            <a:off x="345440" y="1297013"/>
            <a:ext cx="11460480" cy="5139869"/>
          </a:xfrm>
          <a:prstGeom prst="rect">
            <a:avLst/>
          </a:prstGeom>
          <a:noFill/>
        </p:spPr>
        <p:txBody>
          <a:bodyPr wrap="square">
            <a:spAutoFit/>
          </a:bodyPr>
          <a:lstStyle/>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u="sng" dirty="0">
              <a:effectLst/>
              <a:latin typeface="Verdana" panose="020B0604030504040204" pitchFamily="34" charset="0"/>
              <a:ea typeface="Cambria Math" panose="02040503050406030204" pitchFamily="18" charset="0"/>
              <a:cs typeface="Wingdings 3" panose="05040102010807070707" pitchFamily="18" charset="2"/>
            </a:endParaRPr>
          </a:p>
          <a:p>
            <a:pPr marL="0" marR="0">
              <a:lnSpc>
                <a:spcPts val="1200"/>
              </a:lnSpc>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    </a:t>
            </a:r>
            <a:r>
              <a:rPr lang="en-US" u="sng" dirty="0">
                <a:latin typeface="Verdana" panose="020B0604030504040204" pitchFamily="34" charset="0"/>
                <a:ea typeface="Cambria Math" panose="02040503050406030204" pitchFamily="18" charset="0"/>
                <a:cs typeface="Wingdings 3" panose="05040102010807070707" pitchFamily="18" charset="2"/>
              </a:rPr>
              <a:t>By knowing that Apostates (false Christians) creep into the true church</a:t>
            </a:r>
            <a:r>
              <a:rPr lang="en-US" dirty="0">
                <a:latin typeface="Verdana" panose="020B0604030504040204" pitchFamily="34" charset="0"/>
                <a:ea typeface="Cambria Math" panose="02040503050406030204" pitchFamily="18" charset="0"/>
                <a:cs typeface="Wingdings 3" panose="05040102010807070707" pitchFamily="18" charset="2"/>
              </a:rPr>
              <a:t>          (4-19) </a:t>
            </a:r>
            <a:r>
              <a:rPr lang="en-US" u="sng" dirty="0">
                <a:latin typeface="Verdana" panose="020B0604030504040204" pitchFamily="34" charset="0"/>
                <a:ea typeface="Cambria Math" panose="02040503050406030204" pitchFamily="18" charset="0"/>
                <a:cs typeface="Wingdings 3" panose="05040102010807070707" pitchFamily="18" charset="2"/>
              </a:rPr>
              <a:t>Scripture</a:t>
            </a:r>
            <a:r>
              <a:rPr lang="en-US" dirty="0">
                <a:latin typeface="Verdana" panose="020B0604030504040204" pitchFamily="34" charset="0"/>
                <a:ea typeface="Cambria Math" panose="02040503050406030204" pitchFamily="18" charset="0"/>
                <a:cs typeface="Wingdings 3" panose="05040102010807070707" pitchFamily="18" charset="2"/>
              </a:rPr>
              <a:t>				</a:t>
            </a:r>
          </a:p>
          <a:p>
            <a:pPr marL="0" marR="0">
              <a:lnSpc>
                <a:spcPts val="1200"/>
              </a:lnSpc>
              <a:spcBef>
                <a:spcPts val="0"/>
              </a:spcBef>
              <a:spcAft>
                <a:spcPts val="0"/>
              </a:spcAft>
            </a:pP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lnSpc>
                <a:spcPts val="1200"/>
              </a:lnSpc>
              <a:spcBef>
                <a:spcPts val="0"/>
              </a:spcBef>
              <a:spcAft>
                <a:spcPts val="0"/>
              </a:spcAft>
            </a:pP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7) Turn the grace of God into lasciviousness – they have not the Spirit 		  	      4, 19</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8) Remember 3 Old Testament examples and the words of the 12 Apostles 	          5-7, 17-18</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9) Likewise, 3 examples of speech in spiritual warfare					      8-10</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10) Gone i</a:t>
            </a:r>
            <a:r>
              <a:rPr lang="en-US" dirty="0">
                <a:latin typeface="Verdana" panose="020B0604030504040204" pitchFamily="34" charset="0"/>
                <a:ea typeface="Cambria Math" panose="02040503050406030204" pitchFamily="18" charset="0"/>
                <a:cs typeface="Wingdings 3" panose="05040102010807070707" pitchFamily="18" charset="2"/>
              </a:rPr>
              <a:t>n the way of Cain, error of Balaam ($), and opposing of Korah	</a:t>
            </a:r>
            <a:r>
              <a:rPr lang="en-US" sz="1800" dirty="0">
                <a:effectLst/>
                <a:latin typeface="Verdana" panose="020B0604030504040204" pitchFamily="34" charset="0"/>
                <a:ea typeface="Cambria Math" panose="02040503050406030204" pitchFamily="18" charset="0"/>
                <a:cs typeface="Wingdings 3" panose="05040102010807070707" pitchFamily="18" charset="2"/>
              </a:rPr>
              <a:t>	      11</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endParaRPr lang="en-US" sz="1800" u="sng" dirty="0">
              <a:effectLst/>
              <a:latin typeface="Verdana" panose="020B0604030504040204" pitchFamily="34" charset="0"/>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11) As spots in your feasts of love; feeding </a:t>
            </a:r>
            <a:r>
              <a:rPr lang="en-US" dirty="0">
                <a:latin typeface="Verdana" panose="020B0604030504040204" pitchFamily="34" charset="0"/>
                <a:ea typeface="Cambria Math" panose="02040503050406030204" pitchFamily="18" charset="0"/>
                <a:cs typeface="Wingdings 3" panose="05040102010807070707" pitchFamily="18" charset="2"/>
              </a:rPr>
              <a:t>w/o fear, </a:t>
            </a:r>
            <a:r>
              <a:rPr lang="en-US" sz="1800" dirty="0">
                <a:effectLst/>
                <a:latin typeface="Verdana" panose="020B0604030504040204" pitchFamily="34" charset="0"/>
                <a:ea typeface="Cambria Math" panose="02040503050406030204" pitchFamily="18" charset="0"/>
                <a:cs typeface="Wingdings 3" panose="05040102010807070707" pitchFamily="18" charset="2"/>
              </a:rPr>
              <a:t>clouds w/o water, trees w/o fruit  	      12-13</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 </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a:p>
            <a:pPr marL="0" marR="0">
              <a:spcBef>
                <a:spcPts val="0"/>
              </a:spcBef>
              <a:spcAft>
                <a:spcPts val="0"/>
              </a:spcAft>
            </a:pPr>
            <a:r>
              <a:rPr lang="en-US" sz="1800" dirty="0">
                <a:effectLst/>
                <a:latin typeface="Verdana" panose="020B0604030504040204" pitchFamily="34" charset="0"/>
                <a:ea typeface="Cambria Math" panose="02040503050406030204" pitchFamily="18" charset="0"/>
                <a:cs typeface="Wingdings 3" panose="05040102010807070707" pitchFamily="18" charset="2"/>
              </a:rPr>
              <a:t>12) </a:t>
            </a:r>
            <a:r>
              <a:rPr lang="en-US" dirty="0">
                <a:latin typeface="Verdana" panose="020B0604030504040204" pitchFamily="34" charset="0"/>
                <a:ea typeface="Cambria Math" panose="02040503050406030204" pitchFamily="18" charset="0"/>
                <a:cs typeface="Wingdings 3" panose="05040102010807070707" pitchFamily="18" charset="2"/>
              </a:rPr>
              <a:t>Ungodly are prophesied as murmurers, complainers, speaking for men’s favor</a:t>
            </a:r>
            <a:r>
              <a:rPr lang="en-US" sz="1800" dirty="0">
                <a:effectLst/>
                <a:latin typeface="Verdana" panose="020B0604030504040204" pitchFamily="34" charset="0"/>
                <a:ea typeface="Cambria Math" panose="02040503050406030204" pitchFamily="18" charset="0"/>
                <a:cs typeface="Wingdings 3" panose="05040102010807070707" pitchFamily="18" charset="2"/>
              </a:rPr>
              <a:t>	      14-16</a:t>
            </a:r>
          </a:p>
          <a:p>
            <a:pPr marL="0" marR="0">
              <a:spcBef>
                <a:spcPts val="0"/>
              </a:spcBef>
              <a:spcAft>
                <a:spcPts val="0"/>
              </a:spcAft>
            </a:pPr>
            <a:endParaRPr lang="en-US" dirty="0">
              <a:latin typeface="Verdana" panose="020B0604030504040204" pitchFamily="34" charset="0"/>
              <a:ea typeface="Cambria Math" panose="02040503050406030204" pitchFamily="18" charset="0"/>
              <a:cs typeface="Wingdings 3" panose="05040102010807070707" pitchFamily="18" charset="2"/>
            </a:endParaRPr>
          </a:p>
          <a:p>
            <a:pPr marL="0" marR="0">
              <a:spcBef>
                <a:spcPts val="0"/>
              </a:spcBef>
              <a:spcAft>
                <a:spcPts val="0"/>
              </a:spcAft>
            </a:pPr>
            <a:endParaRPr lang="en-US" dirty="0">
              <a:latin typeface="Verdana" panose="020B0604030504040204" pitchFamily="34" charset="0"/>
              <a:ea typeface="Cambria Math" panose="02040503050406030204" pitchFamily="18" charset="0"/>
              <a:cs typeface="Wingdings 3" panose="05040102010807070707" pitchFamily="18" charset="2"/>
            </a:endParaRPr>
          </a:p>
          <a:p>
            <a:pPr marL="0" marR="0">
              <a:spcBef>
                <a:spcPts val="0"/>
              </a:spcBef>
              <a:spcAft>
                <a:spcPts val="0"/>
              </a:spcAft>
            </a:pPr>
            <a:r>
              <a:rPr lang="en-US" dirty="0">
                <a:latin typeface="Verdana" panose="020B0604030504040204" pitchFamily="34" charset="0"/>
                <a:ea typeface="Cambria Math" panose="02040503050406030204" pitchFamily="18" charset="0"/>
                <a:cs typeface="Wingdings 3" panose="05040102010807070707" pitchFamily="18" charset="2"/>
              </a:rPr>
              <a:t>Some evidence of the ungodly:  believed not (Rev 21:8), fallen angels, Sodom &amp; Gomorrah, fornication – strange flesh, defile the body, envy, money, pride, w/o fear, shame.</a:t>
            </a:r>
            <a:endParaRPr lang="en-US" sz="1800" dirty="0">
              <a:effectLst/>
              <a:latin typeface="Wingdings 3" panose="05040102010807070707" pitchFamily="18" charset="2"/>
              <a:ea typeface="Cambria Math" panose="02040503050406030204" pitchFamily="18" charset="0"/>
              <a:cs typeface="Wingdings 3" panose="05040102010807070707" pitchFamily="18" charset="2"/>
            </a:endParaRPr>
          </a:p>
        </p:txBody>
      </p:sp>
      <p:sp>
        <p:nvSpPr>
          <p:cNvPr id="5" name="TextBox 4">
            <a:extLst>
              <a:ext uri="{FF2B5EF4-FFF2-40B4-BE49-F238E27FC236}">
                <a16:creationId xmlns:a16="http://schemas.microsoft.com/office/drawing/2014/main" id="{8DA33D83-BE33-24FE-3D65-542588CDD002}"/>
              </a:ext>
            </a:extLst>
          </p:cNvPr>
          <p:cNvSpPr txBox="1"/>
          <p:nvPr/>
        </p:nvSpPr>
        <p:spPr>
          <a:xfrm>
            <a:off x="1950020" y="388236"/>
            <a:ext cx="8442959" cy="461665"/>
          </a:xfrm>
          <a:prstGeom prst="rect">
            <a:avLst/>
          </a:prstGeom>
          <a:noFill/>
          <a:ln w="25400">
            <a:solidFill>
              <a:schemeClr val="tx1"/>
            </a:solidFill>
          </a:ln>
        </p:spPr>
        <p:txBody>
          <a:bodyPr wrap="square" rtlCol="0">
            <a:spAutoFit/>
          </a:bodyPr>
          <a:lstStyle/>
          <a:p>
            <a:pPr algn="ctr"/>
            <a:r>
              <a:rPr lang="en-US" sz="2400" b="1" dirty="0"/>
              <a:t>12 Helps to Keep Yourselves in the Love of God </a:t>
            </a:r>
            <a:r>
              <a:rPr lang="en-US" sz="2400" b="1" u="sng" dirty="0"/>
              <a:t>with Jude</a:t>
            </a:r>
            <a:endParaRPr lang="en-US" sz="2400" b="1" i="1" u="sng" dirty="0"/>
          </a:p>
        </p:txBody>
      </p:sp>
    </p:spTree>
    <p:extLst>
      <p:ext uri="{BB962C8B-B14F-4D97-AF65-F5344CB8AC3E}">
        <p14:creationId xmlns:p14="http://schemas.microsoft.com/office/powerpoint/2010/main" val="253477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551BC04-B1DB-DCD9-8425-B8FF70C22819}"/>
              </a:ext>
            </a:extLst>
          </p:cNvPr>
          <p:cNvSpPr txBox="1"/>
          <p:nvPr/>
        </p:nvSpPr>
        <p:spPr>
          <a:xfrm>
            <a:off x="424620" y="1075402"/>
            <a:ext cx="11328400" cy="5632311"/>
          </a:xfrm>
          <a:prstGeom prst="rect">
            <a:avLst/>
          </a:prstGeom>
          <a:noFill/>
        </p:spPr>
        <p:txBody>
          <a:bodyPr wrap="square" rtlCol="0">
            <a:spAutoFit/>
          </a:bodyPr>
          <a:lstStyle/>
          <a:p>
            <a:r>
              <a:rPr lang="en-US" sz="2400" b="1" dirty="0"/>
              <a:t>Homework for Sunday School on November 12, 2023</a:t>
            </a:r>
          </a:p>
          <a:p>
            <a:r>
              <a:rPr lang="en-US" sz="2400" dirty="0"/>
              <a:t>(It takes 2 hours to read Proverbs, 3rd of 5 books of poetry in the Old Testament)</a:t>
            </a:r>
          </a:p>
          <a:p>
            <a:endParaRPr lang="en-US" sz="2400" dirty="0"/>
          </a:p>
          <a:p>
            <a:pPr marL="457200" indent="-457200">
              <a:buAutoNum type="arabicPeriod"/>
            </a:pPr>
            <a:r>
              <a:rPr lang="en-US" sz="2400" dirty="0"/>
              <a:t>How many chapters are in Proverbs?     </a:t>
            </a:r>
          </a:p>
          <a:p>
            <a:pPr marL="457200" indent="-457200">
              <a:buAutoNum type="arabicPeriod"/>
            </a:pPr>
            <a:endParaRPr lang="en-US" sz="2400" dirty="0"/>
          </a:p>
          <a:p>
            <a:pPr marL="457200" indent="-457200">
              <a:buAutoNum type="arabicPeriod"/>
            </a:pPr>
            <a:r>
              <a:rPr lang="en-US" sz="2400" dirty="0"/>
              <a:t>Who wrote the Proverbs? (1 Kings 4:29-34)</a:t>
            </a:r>
          </a:p>
          <a:p>
            <a:pPr marL="457200" indent="-457200">
              <a:buAutoNum type="arabicPeriod"/>
            </a:pPr>
            <a:endParaRPr lang="en-US" sz="2400" dirty="0"/>
          </a:p>
          <a:p>
            <a:pPr marL="457200" indent="-457200">
              <a:buAutoNum type="arabicPeriod" startAt="3"/>
            </a:pPr>
            <a:r>
              <a:rPr lang="en-US" sz="2400" dirty="0"/>
              <a:t>Who is wiser - Solomon or Jesus Christ? (Luke 11:31, 1 Cor 1:30/26-31, James 1:5)</a:t>
            </a:r>
          </a:p>
          <a:p>
            <a:pPr marL="457200" indent="-457200">
              <a:buAutoNum type="arabicPeriod" startAt="3"/>
            </a:pPr>
            <a:endParaRPr lang="en-US" sz="2400" dirty="0"/>
          </a:p>
          <a:p>
            <a:pPr marL="457200" indent="-457200">
              <a:buAutoNum type="arabicPeriod" startAt="4"/>
            </a:pPr>
            <a:r>
              <a:rPr lang="en-US" sz="2400" dirty="0"/>
              <a:t>King Solomon wrote Proverbs, Song of Songs, and Ecclesiastes.   When in his life did he write each book?</a:t>
            </a:r>
          </a:p>
          <a:p>
            <a:pPr marL="457200" indent="-457200">
              <a:buAutoNum type="arabicPeriod" startAt="4"/>
            </a:pPr>
            <a:endParaRPr lang="en-US" sz="2400" dirty="0"/>
          </a:p>
          <a:p>
            <a:pPr marL="457200" indent="-457200">
              <a:buAutoNum type="arabicPeriod" startAt="4"/>
            </a:pPr>
            <a:r>
              <a:rPr lang="en-US" sz="2400" dirty="0"/>
              <a:t>Have you read a Proverb a day for 31 days? (yes or no)</a:t>
            </a:r>
          </a:p>
          <a:p>
            <a:r>
              <a:rPr lang="en-US" sz="2400" dirty="0"/>
              <a:t>      Bonus:  Read 5 Proverbs a day for next Sunday.  (5x6 = 30, 20 minutes a day, </a:t>
            </a:r>
          </a:p>
          <a:p>
            <a:r>
              <a:rPr lang="en-US" sz="2400" dirty="0"/>
              <a:t>                                                                              Proverb 31 for next Sunday)</a:t>
            </a:r>
          </a:p>
        </p:txBody>
      </p:sp>
      <p:sp>
        <p:nvSpPr>
          <p:cNvPr id="9" name="TextBox 8">
            <a:extLst>
              <a:ext uri="{FF2B5EF4-FFF2-40B4-BE49-F238E27FC236}">
                <a16:creationId xmlns:a16="http://schemas.microsoft.com/office/drawing/2014/main" id="{68357BD0-B24D-9855-1B5D-CF163480425C}"/>
              </a:ext>
            </a:extLst>
          </p:cNvPr>
          <p:cNvSpPr txBox="1"/>
          <p:nvPr/>
        </p:nvSpPr>
        <p:spPr>
          <a:xfrm>
            <a:off x="1300480" y="281731"/>
            <a:ext cx="9814560" cy="461665"/>
          </a:xfrm>
          <a:prstGeom prst="rect">
            <a:avLst/>
          </a:prstGeom>
          <a:noFill/>
          <a:ln w="25400">
            <a:solidFill>
              <a:schemeClr val="tx1"/>
            </a:solidFill>
          </a:ln>
        </p:spPr>
        <p:txBody>
          <a:bodyPr wrap="square" rtlCol="0">
            <a:spAutoFit/>
          </a:bodyPr>
          <a:lstStyle/>
          <a:p>
            <a:pPr marL="0" marR="0" algn="ctr">
              <a:spcBef>
                <a:spcPts val="0"/>
              </a:spcBef>
              <a:spcAft>
                <a:spcPts val="0"/>
              </a:spcAft>
            </a:pPr>
            <a:r>
              <a:rPr lang="en-US" sz="2400" dirty="0">
                <a:effectLst/>
                <a:latin typeface="Verdana" panose="020B0604030504040204" pitchFamily="34" charset="0"/>
                <a:ea typeface="Cambria Math" panose="02040503050406030204" pitchFamily="18" charset="0"/>
                <a:cs typeface="Wingdings 3" panose="05040102010807070707" pitchFamily="18" charset="2"/>
              </a:rPr>
              <a:t> </a:t>
            </a:r>
            <a:r>
              <a:rPr lang="en-US" sz="2400" dirty="0"/>
              <a:t> </a:t>
            </a:r>
            <a:r>
              <a:rPr lang="en-US" sz="2400" b="1" dirty="0"/>
              <a:t>12 Ways to be Wise at Heart and Blessed </a:t>
            </a:r>
            <a:r>
              <a:rPr lang="en-US" sz="2400" b="1" u="sng" dirty="0"/>
              <a:t>with Proverbs</a:t>
            </a:r>
            <a:endParaRPr lang="en-US" sz="2400" b="1" dirty="0">
              <a:effectLst/>
              <a:latin typeface="Wingdings 3" panose="05040102010807070707" pitchFamily="18" charset="2"/>
              <a:ea typeface="Cambria Math" panose="02040503050406030204" pitchFamily="18" charset="0"/>
              <a:cs typeface="Wingdings 3" panose="05040102010807070707" pitchFamily="18" charset="2"/>
            </a:endParaRPr>
          </a:p>
        </p:txBody>
      </p:sp>
    </p:spTree>
    <p:extLst>
      <p:ext uri="{BB962C8B-B14F-4D97-AF65-F5344CB8AC3E}">
        <p14:creationId xmlns:p14="http://schemas.microsoft.com/office/powerpoint/2010/main" val="3772311214"/>
      </p:ext>
    </p:extLst>
  </p:cSld>
  <p:clrMapOvr>
    <a:masterClrMapping/>
  </p:clrMapOvr>
</p:sld>
</file>

<file path=ppt/theme/theme1.xml><?xml version="1.0" encoding="utf-8"?>
<a:theme xmlns:a="http://schemas.openxmlformats.org/drawingml/2006/main" name="Theme1">
  <a:themeElements>
    <a:clrScheme name="Catering Colors">
      <a:dk1>
        <a:srgbClr val="000000"/>
      </a:dk1>
      <a:lt1>
        <a:srgbClr val="FFFFFF"/>
      </a:lt1>
      <a:dk2>
        <a:srgbClr val="44546A"/>
      </a:dk2>
      <a:lt2>
        <a:srgbClr val="E7E6E6"/>
      </a:lt2>
      <a:accent1>
        <a:srgbClr val="F14D02"/>
      </a:accent1>
      <a:accent2>
        <a:srgbClr val="FDFBF2"/>
      </a:accent2>
      <a:accent3>
        <a:srgbClr val="F49201"/>
      </a:accent3>
      <a:accent4>
        <a:srgbClr val="F4ADE4"/>
      </a:accent4>
      <a:accent5>
        <a:srgbClr val="3841A4"/>
      </a:accent5>
      <a:accent6>
        <a:srgbClr val="068145"/>
      </a:accent6>
      <a:hlink>
        <a:srgbClr val="0563C1"/>
      </a:hlink>
      <a:folHlink>
        <a:srgbClr val="954F72"/>
      </a:folHlink>
    </a:clrScheme>
    <a:fontScheme name="Custom 114">
      <a:majorFont>
        <a:latin typeface="Aharoni"/>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33536</TotalTime>
  <Words>976</Words>
  <Application>Microsoft Office PowerPoint</Application>
  <PresentationFormat>Widescreen</PresentationFormat>
  <Paragraphs>99</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Aharoni</vt:lpstr>
      <vt:lpstr>Arial</vt:lpstr>
      <vt:lpstr>Calibri</vt:lpstr>
      <vt:lpstr>Gill Sans MT</vt:lpstr>
      <vt:lpstr>Verdana</vt:lpstr>
      <vt:lpstr>Wingdings 3</vt:lpstr>
      <vt:lpstr>Theme1</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Bill Heath</cp:lastModifiedBy>
  <cp:revision>1315</cp:revision>
  <cp:lastPrinted>2023-11-05T10:58:16Z</cp:lastPrinted>
  <dcterms:created xsi:type="dcterms:W3CDTF">2013-07-15T20:26:40Z</dcterms:created>
  <dcterms:modified xsi:type="dcterms:W3CDTF">2023-11-16T22:40:12Z</dcterms:modified>
</cp:coreProperties>
</file>