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9"/>
  </p:notesMasterIdLst>
  <p:sldIdLst>
    <p:sldId id="372" r:id="rId5"/>
    <p:sldId id="376" r:id="rId6"/>
    <p:sldId id="382" r:id="rId7"/>
    <p:sldId id="386" r:id="rId8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085BF52-3046-2463-5A42-3056237DDF1B}" name="Bill Heath" initials="BH" userId="e5502471a9019beb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386" autoAdjust="0"/>
    <p:restoredTop sz="88462" autoAdjust="0"/>
  </p:normalViewPr>
  <p:slideViewPr>
    <p:cSldViewPr snapToGrid="0">
      <p:cViewPr varScale="1">
        <p:scale>
          <a:sx n="53" d="100"/>
          <a:sy n="53" d="100"/>
        </p:scale>
        <p:origin x="14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4" y="4518026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50399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83578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1447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10/19/2024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10/19/2024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H2tOgCDohQk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helivingmessage.com/category/prayer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0" y="-20636"/>
            <a:ext cx="121126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Fellowship Church, </a:t>
            </a:r>
            <a:r>
              <a:rPr lang="en-US" sz="2000"/>
              <a:t>Oct 20, </a:t>
            </a:r>
            <a:r>
              <a:rPr lang="en-US" sz="2000" dirty="0"/>
              <a:t>2024                                              			   			B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0" y="-12700"/>
            <a:ext cx="3777906" cy="906502"/>
          </a:xfrm>
        </p:spPr>
        <p:txBody>
          <a:bodyPr>
            <a:normAutofit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5046" y="1183100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50" y="1419514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2967112" y="1202412"/>
            <a:ext cx="6756008" cy="545495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The Law of Moses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1 – 12 beginnings (origins) of life with Adam, </a:t>
            </a:r>
            <a:r>
              <a:rPr lang="en-US" sz="2000" u="sng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Genesis 1-2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2a – 12 beginnings (origins) of death with Adam, </a:t>
            </a:r>
            <a:r>
              <a:rPr lang="en-US" sz="2000" u="sng" dirty="0">
                <a:ea typeface="Cambria Math" panose="02040503050406030204" pitchFamily="18" charset="0"/>
                <a:cs typeface="Wingdings 3" panose="05040102010807070707" pitchFamily="18" charset="2"/>
              </a:rPr>
              <a:t>Genesis 3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2b –                 death with Cain &amp; Noah, </a:t>
            </a:r>
            <a:r>
              <a:rPr lang="en-US" sz="2000" u="sng" dirty="0">
                <a:ea typeface="Cambria Math" panose="02040503050406030204" pitchFamily="18" charset="0"/>
                <a:cs typeface="Wingdings 3" panose="05040102010807070707" pitchFamily="18" charset="2"/>
              </a:rPr>
              <a:t>Genesis 4:1-9:17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2c –                 death with Nimrod &amp; Babel, </a:t>
            </a:r>
            <a:r>
              <a:rPr lang="en-US" sz="2000" u="sng" dirty="0">
                <a:ea typeface="Cambria Math" panose="02040503050406030204" pitchFamily="18" charset="0"/>
                <a:cs typeface="Wingdings 3" panose="05040102010807070707" pitchFamily="18" charset="2"/>
              </a:rPr>
              <a:t>Genesis 9:18-11:32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3 – 12 beginnings of Israel with Abraham, </a:t>
            </a:r>
            <a:r>
              <a:rPr lang="en-US" sz="2000" u="sng" dirty="0">
                <a:ea typeface="Cambria Math" panose="02040503050406030204" pitchFamily="18" charset="0"/>
                <a:cs typeface="Wingdings 3" panose="05040102010807070707" pitchFamily="18" charset="2"/>
              </a:rPr>
              <a:t>Genesis 12-50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4a – exit from slavery in Egypt to the Red Sea, </a:t>
            </a:r>
            <a:r>
              <a:rPr lang="en-US" sz="2000" u="sng" dirty="0">
                <a:ea typeface="Cambria Math" panose="02040503050406030204" pitchFamily="18" charset="0"/>
              </a:rPr>
              <a:t>Exodus 1-12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4b – from the Red Sea to Mount Sinai, </a:t>
            </a:r>
            <a:r>
              <a:rPr lang="en-US" sz="2000" u="sng" dirty="0">
                <a:ea typeface="Cambria Math" panose="02040503050406030204" pitchFamily="18" charset="0"/>
              </a:rPr>
              <a:t>Exodus 13-18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4c – Mt Sinai (Law) 10 Commandments, </a:t>
            </a:r>
            <a:r>
              <a:rPr lang="en-US" sz="2000" u="sng" dirty="0">
                <a:ea typeface="Cambria Math" panose="02040503050406030204" pitchFamily="18" charset="0"/>
              </a:rPr>
              <a:t>Exodus 19-24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4d – Mt Sinai (Law) the Tabernacle, </a:t>
            </a:r>
            <a:r>
              <a:rPr lang="en-US" sz="2000" u="sng" dirty="0">
                <a:ea typeface="Cambria Math" panose="02040503050406030204" pitchFamily="18" charset="0"/>
              </a:rPr>
              <a:t>Exodus 25-40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5a – Mt Sinai (Law) approaching a holy God, </a:t>
            </a:r>
            <a:r>
              <a:rPr lang="en-US" sz="2000" u="sng" dirty="0">
                <a:ea typeface="Cambria Math" panose="02040503050406030204" pitchFamily="18" charset="0"/>
              </a:rPr>
              <a:t>Leviticus 1-17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5b – Mt Sinai (Law) living a holy life, </a:t>
            </a:r>
            <a:r>
              <a:rPr lang="en-US" sz="2000" u="sng" dirty="0">
                <a:ea typeface="Cambria Math" panose="02040503050406030204" pitchFamily="18" charset="0"/>
              </a:rPr>
              <a:t>Leviticus 18-27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highlight>
                  <a:srgbClr val="000080"/>
                </a:highlight>
                <a:ea typeface="Cambria Math" panose="02040503050406030204" pitchFamily="18" charset="0"/>
              </a:rPr>
              <a:t>6a – Mt Sinai (Law) Prepare to Obey God, </a:t>
            </a:r>
            <a:r>
              <a:rPr lang="en-US" sz="2000" u="sng" dirty="0">
                <a:highlight>
                  <a:srgbClr val="000080"/>
                </a:highlight>
                <a:ea typeface="Cambria Math" panose="02040503050406030204" pitchFamily="18" charset="0"/>
              </a:rPr>
              <a:t>Numbers 1:1-10:10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highlight>
                  <a:srgbClr val="000080"/>
                </a:highlight>
                <a:ea typeface="Cambria Math" panose="02040503050406030204" pitchFamily="18" charset="0"/>
              </a:rPr>
              <a:t>6b – The Desert of Disobedience, </a:t>
            </a:r>
            <a:r>
              <a:rPr lang="en-US" sz="2000" u="sng" dirty="0">
                <a:highlight>
                  <a:srgbClr val="000080"/>
                </a:highlight>
                <a:ea typeface="Cambria Math" panose="02040503050406030204" pitchFamily="18" charset="0"/>
              </a:rPr>
              <a:t>Numbers 10:11-25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6c – Prepare for Your Eternal Inheritance, </a:t>
            </a:r>
            <a:r>
              <a:rPr lang="en-US" sz="2000" u="sng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Numbers 26-36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7 – God loves me and I love God, </a:t>
            </a:r>
            <a:r>
              <a:rPr lang="en-US" sz="2000" u="sng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Deuteronomy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8AD6C3-4B79-CE1B-8F8C-D1C6D35B7DD9}"/>
              </a:ext>
            </a:extLst>
          </p:cNvPr>
          <p:cNvSpPr txBox="1"/>
          <p:nvPr/>
        </p:nvSpPr>
        <p:spPr>
          <a:xfrm>
            <a:off x="107774" y="4124036"/>
            <a:ext cx="27882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Isaiah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Corinthians 15:1-4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2 Timothy 3:10,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FEE1DC-AA74-6F54-F6AB-79A605AFA571}"/>
              </a:ext>
            </a:extLst>
          </p:cNvPr>
          <p:cNvSpPr txBox="1"/>
          <p:nvPr/>
        </p:nvSpPr>
        <p:spPr>
          <a:xfrm>
            <a:off x="9915597" y="4086610"/>
            <a:ext cx="2262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Proverbs 20:10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Daniel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4B2075-334E-F210-E0F1-5A980E2E9C52}"/>
              </a:ext>
            </a:extLst>
          </p:cNvPr>
          <p:cNvSpPr txBox="1"/>
          <p:nvPr/>
        </p:nvSpPr>
        <p:spPr>
          <a:xfrm>
            <a:off x="40640" y="481970"/>
            <a:ext cx="37779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It's all about you Jesus (9:55-9:59)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5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CF4905-AEA6-4B29-4A0B-5BD1F1EFA797}"/>
              </a:ext>
            </a:extLst>
          </p:cNvPr>
          <p:cNvSpPr txBox="1"/>
          <p:nvPr/>
        </p:nvSpPr>
        <p:spPr>
          <a:xfrm>
            <a:off x="0" y="10160"/>
            <a:ext cx="12192000" cy="6682855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Sunday School Through the Bible - 2024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i="1" dirty="0">
                <a:solidFill>
                  <a:srgbClr val="FFFFFF"/>
                </a:solidFill>
                <a:latin typeface="Gill Sans MT"/>
              </a:rPr>
              <a:t>Mas de Cristo class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i="1" dirty="0">
              <a:solidFill>
                <a:srgbClr val="FFFFFF"/>
              </a:solidFill>
              <a:latin typeface="Gill Sans MT"/>
            </a:endParaRPr>
          </a:p>
          <a:p>
            <a:pPr>
              <a:defRPr/>
            </a:pPr>
            <a:endParaRPr lang="en-US" sz="2000" b="1" dirty="0"/>
          </a:p>
          <a:p>
            <a:pPr>
              <a:defRPr/>
            </a:pPr>
            <a:endParaRPr lang="en-US" sz="2000" b="1" dirty="0"/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What is </a:t>
            </a:r>
            <a:r>
              <a:rPr lang="en-US" sz="2000" u="sng" dirty="0">
                <a:latin typeface="Verdana" panose="020B0604030504040204" pitchFamily="34" charset="0"/>
                <a:ea typeface="Verdana" panose="020B0604030504040204" pitchFamily="34" charset="0"/>
              </a:rPr>
              <a:t>concealed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in the Old Testament is </a:t>
            </a:r>
            <a:r>
              <a:rPr lang="en-US" sz="2000" u="sng" dirty="0">
                <a:latin typeface="Verdana" panose="020B0604030504040204" pitchFamily="34" charset="0"/>
                <a:ea typeface="Verdana" panose="020B0604030504040204" pitchFamily="34" charset="0"/>
              </a:rPr>
              <a:t>revealed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in the New Testament.</a:t>
            </a:r>
          </a:p>
          <a:p>
            <a:pPr>
              <a:defRPr/>
            </a:pPr>
            <a:endParaRPr lang="en-U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(1)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Learn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– Romans 15:4  (2)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Admonish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– 1 Corinthians 10:1-13   </a:t>
            </a: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(3)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Shadow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– Col 2:17, Heb 8:5, 10:1  (4)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 Figure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(model) – Heb  9:9, 11:19, 1 Peter 3:21 </a:t>
            </a: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(5)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Type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or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antitype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- specific people that are Godly or Ungodly </a:t>
            </a:r>
          </a:p>
          <a:p>
            <a:pPr>
              <a:defRPr/>
            </a:pPr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000" b="1" dirty="0"/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COMPLETED books of the Bible</a:t>
            </a:r>
          </a:p>
          <a:p>
            <a:pPr>
              <a:defRPr/>
            </a:pPr>
            <a:endParaRPr lang="en-US" sz="16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</a:rPr>
              <a:t>Old Testament: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Genesis (4), Exodus (4), Leviticus (2), Numbers (3), Psalms (4), Proverbs, Ecclesiastes, Amos, Obadiah, Malachi  </a:t>
            </a:r>
          </a:p>
          <a:p>
            <a:pPr>
              <a:defRPr/>
            </a:pPr>
            <a:endParaRPr lang="en-US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</a:rPr>
              <a:t>New Testament: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Mark, Colossians, Philemon, James, Jude </a:t>
            </a:r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  <a:p>
            <a:pPr>
              <a:defRPr/>
            </a:pPr>
            <a:r>
              <a:rPr lang="en-US" sz="16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Invite to the 2024 daily Bible reading schedule.   </a:t>
            </a:r>
          </a:p>
          <a:p>
            <a:pPr>
              <a:lnSpc>
                <a:spcPts val="1200"/>
              </a:lnSpc>
            </a:pPr>
            <a:endParaRPr lang="en-US" sz="16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  <p:pic>
        <p:nvPicPr>
          <p:cNvPr id="4" name="Picture 3" descr="A person with their arms raised in the air&#10;&#10;Description automatically generated">
            <a:extLst>
              <a:ext uri="{FF2B5EF4-FFF2-40B4-BE49-F238E27FC236}">
                <a16:creationId xmlns:a16="http://schemas.microsoft.com/office/drawing/2014/main" id="{F1F748F1-33A5-D386-0A0D-7CB6B6D802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292878" y="31426"/>
            <a:ext cx="2877856" cy="150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058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5867DB-840D-FDFF-34DF-D54B7C54E4BB}"/>
              </a:ext>
            </a:extLst>
          </p:cNvPr>
          <p:cNvSpPr txBox="1"/>
          <p:nvPr/>
        </p:nvSpPr>
        <p:spPr>
          <a:xfrm>
            <a:off x="81280" y="880526"/>
            <a:ext cx="1202943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Numbers</a:t>
            </a:r>
            <a:r>
              <a:rPr lang="en-US" sz="2000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</a:t>
            </a:r>
            <a:r>
              <a:rPr lang="en-US" sz="2000" b="1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Preparation</a:t>
            </a:r>
            <a:r>
              <a:rPr lang="en-US" sz="2000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	</a:t>
            </a:r>
            <a:r>
              <a:rPr lang="en-US" sz="2000" b="1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Law of Moses</a:t>
            </a:r>
            <a:r>
              <a:rPr lang="en-US" sz="2000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		</a:t>
            </a:r>
            <a:r>
              <a:rPr lang="en-US" sz="2000" b="1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New Testament</a:t>
            </a:r>
            <a:endParaRPr lang="en-US" sz="2000" b="1" u="sng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6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26 		1</a:t>
            </a:r>
            <a:r>
              <a:rPr lang="en-US" sz="1800" b="1" baseline="30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st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ORDER		Civil – inheritance 			Ephesians 1-6</a:t>
            </a:r>
            <a:endParaRPr lang="en-US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r>
              <a:rPr lang="en-US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                               	     (age: 20 years and able, Levites exempt)	</a:t>
            </a:r>
            <a:r>
              <a:rPr lang="en-US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Sit-Walk-Stand</a:t>
            </a:r>
          </a:p>
          <a:p>
            <a:endParaRPr lang="en-US" sz="1200" dirty="0">
              <a:effectLst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27		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</a:t>
            </a:r>
            <a:r>
              <a:rPr lang="en-US" b="1" baseline="30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nd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PRIESTS	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Moses – judgment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		1 Corinthians 6:1-8                                 	    			    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(sin of Korah, 250 princes, &amp; </a:t>
            </a:r>
            <a:r>
              <a:rPr lang="en-US" dirty="0" err="1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Zelophehad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)	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Revelation 1:6, 5:10</a:t>
            </a:r>
          </a:p>
          <a:p>
            <a:r>
              <a:rPr lang="en-US" sz="12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</a:p>
          <a:p>
            <a:r>
              <a:rPr lang="en-US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28-30		3</a:t>
            </a:r>
            <a:r>
              <a:rPr lang="en-US" b="1" baseline="30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rd</a:t>
            </a:r>
            <a:r>
              <a:rPr lang="en-US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SEPARATION</a:t>
            </a:r>
            <a:r>
              <a:rPr lang="en-US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Offerings 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&amp; Vows			1 Corinthians 5-7</a:t>
            </a:r>
            <a:endParaRPr lang="en-US" b="1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sz="1200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					</a:t>
            </a:r>
          </a:p>
          <a:p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31		4</a:t>
            </a:r>
            <a:r>
              <a:rPr lang="en-US" b="1" baseline="30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PAST ENEMIES	Midianites &amp; Balaam			Hebrews 12:1 </a:t>
            </a:r>
          </a:p>
          <a:p>
            <a:pPr lvl="2"/>
            <a:endParaRPr lang="en-US" sz="12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32-33		5</a:t>
            </a:r>
            <a:r>
              <a:rPr lang="en-US" b="1" baseline="30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CONSECRATION	Remember past &amp; slay Canaanites	Romans 6	</a:t>
            </a:r>
          </a:p>
          <a:p>
            <a:pPr marL="342900" indent="-342900">
              <a:buAutoNum type="arabicPlain" startAt="8"/>
            </a:pPr>
            <a:endParaRPr lang="en-US" sz="12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34-35		6</a:t>
            </a:r>
            <a:r>
              <a:rPr lang="en-US" b="1" baseline="30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REMEMBER	God’s provision &amp; protection        	Philippians 4:29 </a:t>
            </a:r>
          </a:p>
          <a:p>
            <a:r>
              <a:rPr lang="en-US" sz="1200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			        </a:t>
            </a:r>
            <a:endParaRPr lang="en-US" sz="11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36	 	7</a:t>
            </a:r>
            <a:r>
              <a:rPr lang="en-US" b="1" baseline="30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COMMUNICATE	Changes and Counsel 		Acts 15 , 28:28</a:t>
            </a:r>
          </a:p>
          <a:p>
            <a:r>
              <a:rPr lang="en-US" sz="1600" b="1" dirty="0">
                <a:effectLst/>
                <a:latin typeface="Verdana" panose="020B0604030504040204" pitchFamily="34" charset="0"/>
                <a:ea typeface="Cambria Math" panose="02040503050406030204" pitchFamily="18" charset="0"/>
              </a:rPr>
              <a:t>		            			</a:t>
            </a:r>
            <a:r>
              <a:rPr lang="en-US" dirty="0">
                <a:effectLst/>
                <a:latin typeface="Verdana" panose="020B0604030504040204" pitchFamily="34" charset="0"/>
                <a:ea typeface="Cambria Math" panose="02040503050406030204" pitchFamily="18" charset="0"/>
              </a:rPr>
              <a:t>(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</a:rPr>
              <a:t>chief fathers with Moses            	Is 65:1, Ro 9-10</a:t>
            </a:r>
          </a:p>
          <a:p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</a:rPr>
              <a:t>					about </a:t>
            </a:r>
            <a:r>
              <a:rPr lang="en-US" dirty="0" err="1">
                <a:effectLst/>
                <a:latin typeface="Verdana" panose="020B0604030504040204" pitchFamily="34" charset="0"/>
                <a:ea typeface="Cambria Math" panose="02040503050406030204" pitchFamily="18" charset="0"/>
              </a:rPr>
              <a:t>Zelophehad</a:t>
            </a:r>
            <a:r>
              <a:rPr lang="en-US" dirty="0" err="1">
                <a:latin typeface="Verdana" panose="020B0604030504040204" pitchFamily="34" charset="0"/>
                <a:ea typeface="Cambria Math" panose="02040503050406030204" pitchFamily="18" charset="0"/>
              </a:rPr>
              <a:t>’s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</a:rPr>
              <a:t> 5 daughters)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</a:rPr>
              <a:t> </a:t>
            </a:r>
            <a:r>
              <a:rPr lang="en-US" sz="1600" b="1" dirty="0">
                <a:effectLst/>
                <a:latin typeface="Verdana" panose="020B0604030504040204" pitchFamily="34" charset="0"/>
                <a:ea typeface="Cambria Math" panose="02040503050406030204" pitchFamily="18" charset="0"/>
              </a:rPr>
              <a:t>	</a:t>
            </a:r>
            <a:endParaRPr lang="en-US" dirty="0">
              <a:effectLst/>
              <a:latin typeface="Calibri" panose="020F0502020204030204" pitchFamily="34" charset="0"/>
              <a:ea typeface="Cambria Math" panose="020405030504060302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Application: God prepares me/you/us for an eternal inheritance.   As God prepared Israel for a physical inheritance, God prepares the Christians for a spiritual inheritance.  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A1DBD8-7CA2-66B5-D809-C190796E0891}"/>
              </a:ext>
            </a:extLst>
          </p:cNvPr>
          <p:cNvSpPr txBox="1"/>
          <p:nvPr/>
        </p:nvSpPr>
        <p:spPr>
          <a:xfrm>
            <a:off x="977264" y="98942"/>
            <a:ext cx="10069830" cy="58124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</a:rPr>
              <a:t>God Prepares You for Your Eternal Inheritance, </a:t>
            </a:r>
            <a:r>
              <a:rPr lang="en-US" sz="2400" u="sng" dirty="0">
                <a:ea typeface="Cambria Math" panose="02040503050406030204" pitchFamily="18" charset="0"/>
              </a:rPr>
              <a:t>Numbers 26-36</a:t>
            </a:r>
          </a:p>
        </p:txBody>
      </p:sp>
    </p:spTree>
    <p:extLst>
      <p:ext uri="{BB962C8B-B14F-4D97-AF65-F5344CB8AC3E}">
        <p14:creationId xmlns:p14="http://schemas.microsoft.com/office/powerpoint/2010/main" val="1659011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68357BD0-B24D-9855-1B5D-CF163480425C}"/>
              </a:ext>
            </a:extLst>
          </p:cNvPr>
          <p:cNvSpPr txBox="1"/>
          <p:nvPr/>
        </p:nvSpPr>
        <p:spPr>
          <a:xfrm>
            <a:off x="661738" y="29831"/>
            <a:ext cx="10888578" cy="58124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</a:rPr>
              <a:t>The Five Daughters of </a:t>
            </a:r>
            <a:r>
              <a:rPr lang="en-US" sz="2400" dirty="0" err="1">
                <a:ea typeface="Cambria Math" panose="02040503050406030204" pitchFamily="18" charset="0"/>
              </a:rPr>
              <a:t>Zelophehad</a:t>
            </a:r>
            <a:r>
              <a:rPr lang="en-US" sz="2400" dirty="0">
                <a:ea typeface="Cambria Math" panose="02040503050406030204" pitchFamily="18" charset="0"/>
              </a:rPr>
              <a:t> Request Moses ‘ Judgment about Inheritance</a:t>
            </a:r>
            <a:endParaRPr lang="en-US" sz="2400" u="sng" dirty="0">
              <a:ea typeface="Cambria Math" panose="020405030504060302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178712F-94BE-0096-C701-238E10FBA4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16" y="936597"/>
            <a:ext cx="10589914" cy="589157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B6E235E-4D34-193F-CA1B-48F67AA64450}"/>
              </a:ext>
            </a:extLst>
          </p:cNvPr>
          <p:cNvSpPr txBox="1"/>
          <p:nvPr/>
        </p:nvSpPr>
        <p:spPr>
          <a:xfrm>
            <a:off x="10672352" y="936597"/>
            <a:ext cx="1478290" cy="56630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Numbers  </a:t>
            </a:r>
          </a:p>
          <a:p>
            <a:r>
              <a:rPr lang="en-US" sz="1400" dirty="0"/>
              <a:t>26:29-34</a:t>
            </a:r>
          </a:p>
          <a:p>
            <a:endParaRPr lang="en-US" sz="1000" dirty="0"/>
          </a:p>
          <a:p>
            <a:r>
              <a:rPr lang="en-US" sz="1400" dirty="0"/>
              <a:t>27:1-11</a:t>
            </a:r>
          </a:p>
          <a:p>
            <a:r>
              <a:rPr lang="en-US" sz="1400" dirty="0"/>
              <a:t>Problem:</a:t>
            </a:r>
          </a:p>
          <a:p>
            <a:r>
              <a:rPr lang="en-US" sz="1400" dirty="0"/>
              <a:t>their father </a:t>
            </a:r>
          </a:p>
          <a:p>
            <a:r>
              <a:rPr lang="en-US" sz="1400" dirty="0"/>
              <a:t>died in his own </a:t>
            </a:r>
          </a:p>
          <a:p>
            <a:r>
              <a:rPr lang="en-US" sz="1400" dirty="0"/>
              <a:t>sin with no sons</a:t>
            </a:r>
          </a:p>
          <a:p>
            <a:r>
              <a:rPr lang="en-US" sz="1400" dirty="0"/>
              <a:t>Initial solution:</a:t>
            </a:r>
          </a:p>
          <a:p>
            <a:r>
              <a:rPr lang="en-US" sz="1400" dirty="0"/>
              <a:t>Moses asks </a:t>
            </a:r>
          </a:p>
          <a:p>
            <a:r>
              <a:rPr lang="en-US" sz="1400" dirty="0"/>
              <a:t>the LORD</a:t>
            </a:r>
          </a:p>
          <a:p>
            <a:r>
              <a:rPr lang="en-US" sz="1400" dirty="0"/>
              <a:t>and allows </a:t>
            </a:r>
          </a:p>
          <a:p>
            <a:r>
              <a:rPr lang="en-US" sz="1400" dirty="0"/>
              <a:t>their inheritance</a:t>
            </a:r>
          </a:p>
          <a:p>
            <a:endParaRPr lang="en-US" sz="1000" dirty="0"/>
          </a:p>
          <a:p>
            <a:r>
              <a:rPr lang="en-US" sz="1400" dirty="0"/>
              <a:t>36:1-12</a:t>
            </a:r>
          </a:p>
          <a:p>
            <a:r>
              <a:rPr lang="en-US" sz="1400" dirty="0"/>
              <a:t>Final  solution, </a:t>
            </a:r>
          </a:p>
          <a:p>
            <a:r>
              <a:rPr lang="en-US" sz="1400" dirty="0"/>
              <a:t>marry within the </a:t>
            </a:r>
          </a:p>
          <a:p>
            <a:r>
              <a:rPr lang="en-US" sz="1400" dirty="0"/>
              <a:t>tribe of Manasseh</a:t>
            </a:r>
          </a:p>
          <a:p>
            <a:endParaRPr lang="en-US" sz="1000" dirty="0"/>
          </a:p>
          <a:p>
            <a:r>
              <a:rPr lang="en-US" sz="1400" dirty="0"/>
              <a:t>Joshua</a:t>
            </a:r>
          </a:p>
          <a:p>
            <a:r>
              <a:rPr lang="en-US" sz="1400" dirty="0"/>
              <a:t>17:1-6</a:t>
            </a:r>
          </a:p>
          <a:p>
            <a:r>
              <a:rPr lang="en-US" sz="1400" dirty="0"/>
              <a:t>Their inheritance</a:t>
            </a:r>
          </a:p>
          <a:p>
            <a:r>
              <a:rPr lang="en-US" sz="1400" dirty="0"/>
              <a:t>land is distributed</a:t>
            </a:r>
          </a:p>
          <a:p>
            <a:endParaRPr lang="en-US" sz="1000" dirty="0"/>
          </a:p>
          <a:p>
            <a:r>
              <a:rPr lang="en-US" sz="1400" dirty="0"/>
              <a:t>1 Chronicles</a:t>
            </a:r>
          </a:p>
          <a:p>
            <a:r>
              <a:rPr lang="en-US" sz="1400" dirty="0"/>
              <a:t>7:15</a:t>
            </a:r>
          </a:p>
        </p:txBody>
      </p:sp>
    </p:spTree>
    <p:extLst>
      <p:ext uri="{BB962C8B-B14F-4D97-AF65-F5344CB8AC3E}">
        <p14:creationId xmlns:p14="http://schemas.microsoft.com/office/powerpoint/2010/main" val="3070359482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26FB12-DDF0-459A-8AB5-62FB0B2C6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6207C0E-3C9C-45D4-8479-63E71002B4C9}">
  <ds:schemaRefs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http://www.w3.org/XML/1998/namespace"/>
    <ds:schemaRef ds:uri="7ea62328-f9cb-43bf-99db-6009b3f2bb1b"/>
    <ds:schemaRef ds:uri="f98cc253-feff-40fd-b75e-dde241986d3d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09D4569-AD80-4ADC-9EDD-472BB2761B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80295</TotalTime>
  <Words>750</Words>
  <Application>Microsoft Office PowerPoint</Application>
  <PresentationFormat>Widescreen</PresentationFormat>
  <Paragraphs>113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Aharoni</vt:lpstr>
      <vt:lpstr>Arial</vt:lpstr>
      <vt:lpstr>Calibri</vt:lpstr>
      <vt:lpstr>Cambria Math</vt:lpstr>
      <vt:lpstr>Gill Sans MT</vt:lpstr>
      <vt:lpstr>Verdana</vt:lpstr>
      <vt:lpstr>Theme1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1777</cp:revision>
  <cp:lastPrinted>2024-10-20T01:42:44Z</cp:lastPrinted>
  <dcterms:created xsi:type="dcterms:W3CDTF">2013-07-15T20:26:40Z</dcterms:created>
  <dcterms:modified xsi:type="dcterms:W3CDTF">2024-10-20T01:43:33Z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