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3" r:id="rId4"/>
  </p:sldMasterIdLst>
  <p:notesMasterIdLst>
    <p:notesMasterId r:id="rId9"/>
  </p:notesMasterIdLst>
  <p:sldIdLst>
    <p:sldId id="376" r:id="rId5"/>
    <p:sldId id="382" r:id="rId6"/>
    <p:sldId id="384" r:id="rId7"/>
    <p:sldId id="383" r:id="rId8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3A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2123E5-3F5B-45B9-876E-AF5869BBD2CF}" v="2" dt="2026-01-14T21:18:06.1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659" autoAdjust="0"/>
    <p:restoredTop sz="94660"/>
  </p:normalViewPr>
  <p:slideViewPr>
    <p:cSldViewPr snapToGrid="0">
      <p:cViewPr varScale="1">
        <p:scale>
          <a:sx n="49" d="100"/>
          <a:sy n="49" d="100"/>
        </p:scale>
        <p:origin x="394" y="65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5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ill Heath" userId="e5502471a9019beb" providerId="LiveId" clId="{813D262F-908F-4E50-9894-E380FCA4CA07}"/>
    <pc:docChg chg="undo custSel addSld delSld modSld">
      <pc:chgData name="Bill Heath" userId="e5502471a9019beb" providerId="LiveId" clId="{813D262F-908F-4E50-9894-E380FCA4CA07}" dt="2026-01-14T21:40:49.334" v="2054" actId="6549"/>
      <pc:docMkLst>
        <pc:docMk/>
      </pc:docMkLst>
      <pc:sldChg chg="modSp mod">
        <pc:chgData name="Bill Heath" userId="e5502471a9019beb" providerId="LiveId" clId="{813D262F-908F-4E50-9894-E380FCA4CA07}" dt="2026-01-12T19:51:44.710" v="389" actId="6549"/>
        <pc:sldMkLst>
          <pc:docMk/>
          <pc:sldMk cId="1928839089" sldId="376"/>
        </pc:sldMkLst>
        <pc:spChg chg="mod">
          <ac:chgData name="Bill Heath" userId="e5502471a9019beb" providerId="LiveId" clId="{813D262F-908F-4E50-9894-E380FCA4CA07}" dt="2026-01-12T19:51:44.710" v="389" actId="6549"/>
          <ac:spMkLst>
            <pc:docMk/>
            <pc:sldMk cId="1928839089" sldId="376"/>
            <ac:spMk id="2" creationId="{68B1BFC7-F1FB-7C24-B2DD-713F88A233D1}"/>
          </ac:spMkLst>
        </pc:spChg>
        <pc:spChg chg="mod">
          <ac:chgData name="Bill Heath" userId="e5502471a9019beb" providerId="LiveId" clId="{813D262F-908F-4E50-9894-E380FCA4CA07}" dt="2026-01-12T19:35:06.360" v="291" actId="6549"/>
          <ac:spMkLst>
            <pc:docMk/>
            <pc:sldMk cId="1928839089" sldId="376"/>
            <ac:spMk id="9" creationId="{3E5C6185-BA62-417B-B11E-D6CE654AE4F5}"/>
          </ac:spMkLst>
        </pc:spChg>
      </pc:sldChg>
      <pc:sldChg chg="delSp modSp add mod setBg">
        <pc:chgData name="Bill Heath" userId="e5502471a9019beb" providerId="LiveId" clId="{813D262F-908F-4E50-9894-E380FCA4CA07}" dt="2026-01-14T21:40:49.334" v="2054" actId="6549"/>
        <pc:sldMkLst>
          <pc:docMk/>
          <pc:sldMk cId="522827454" sldId="382"/>
        </pc:sldMkLst>
        <pc:spChg chg="del mod">
          <ac:chgData name="Bill Heath" userId="e5502471a9019beb" providerId="LiveId" clId="{813D262F-908F-4E50-9894-E380FCA4CA07}" dt="2026-01-14T21:18:20.469" v="1420" actId="478"/>
          <ac:spMkLst>
            <pc:docMk/>
            <pc:sldMk cId="522827454" sldId="382"/>
            <ac:spMk id="3" creationId="{2B0FD5DB-FDD8-85C2-8228-D492EF8ABA92}"/>
          </ac:spMkLst>
        </pc:spChg>
        <pc:spChg chg="del mod">
          <ac:chgData name="Bill Heath" userId="e5502471a9019beb" providerId="LiveId" clId="{813D262F-908F-4E50-9894-E380FCA4CA07}" dt="2026-01-14T21:18:24.862" v="1421" actId="478"/>
          <ac:spMkLst>
            <pc:docMk/>
            <pc:sldMk cId="522827454" sldId="382"/>
            <ac:spMk id="4" creationId="{1F47C55A-686A-DA39-A451-6BB230F61CF9}"/>
          </ac:spMkLst>
        </pc:spChg>
        <pc:spChg chg="mod">
          <ac:chgData name="Bill Heath" userId="e5502471a9019beb" providerId="LiveId" clId="{813D262F-908F-4E50-9894-E380FCA4CA07}" dt="2026-01-14T21:40:49.334" v="2054" actId="6549"/>
          <ac:spMkLst>
            <pc:docMk/>
            <pc:sldMk cId="522827454" sldId="382"/>
            <ac:spMk id="7" creationId="{DF900E41-422E-AFD3-6E17-5BA9E42030B1}"/>
          </ac:spMkLst>
        </pc:spChg>
        <pc:spChg chg="del mod">
          <ac:chgData name="Bill Heath" userId="e5502471a9019beb" providerId="LiveId" clId="{813D262F-908F-4E50-9894-E380FCA4CA07}" dt="2026-01-14T21:18:31.497" v="1424" actId="478"/>
          <ac:spMkLst>
            <pc:docMk/>
            <pc:sldMk cId="522827454" sldId="382"/>
            <ac:spMk id="14" creationId="{44A7AA9A-BAB5-EC97-B865-5777D6E8CCF9}"/>
          </ac:spMkLst>
        </pc:spChg>
        <pc:picChg chg="del mod">
          <ac:chgData name="Bill Heath" userId="e5502471a9019beb" providerId="LiveId" clId="{813D262F-908F-4E50-9894-E380FCA4CA07}" dt="2026-01-14T21:18:27.478" v="1422" actId="478"/>
          <ac:picMkLst>
            <pc:docMk/>
            <pc:sldMk cId="522827454" sldId="382"/>
            <ac:picMk id="13" creationId="{F02851A6-24E5-CC2B-6DAF-88A5090F2589}"/>
          </ac:picMkLst>
        </pc:picChg>
        <pc:picChg chg="del mod">
          <ac:chgData name="Bill Heath" userId="e5502471a9019beb" providerId="LiveId" clId="{813D262F-908F-4E50-9894-E380FCA4CA07}" dt="2026-01-14T21:18:29.092" v="1423" actId="478"/>
          <ac:picMkLst>
            <pc:docMk/>
            <pc:sldMk cId="522827454" sldId="382"/>
            <ac:picMk id="17" creationId="{181A9B89-CAF7-6AA4-B50A-974AE1E80EFF}"/>
          </ac:picMkLst>
        </pc:picChg>
      </pc:sldChg>
      <pc:sldChg chg="modSp add mod">
        <pc:chgData name="Bill Heath" userId="e5502471a9019beb" providerId="LiveId" clId="{813D262F-908F-4E50-9894-E380FCA4CA07}" dt="2026-01-14T21:08:56.647" v="1416" actId="20577"/>
        <pc:sldMkLst>
          <pc:docMk/>
          <pc:sldMk cId="3104253408" sldId="383"/>
        </pc:sldMkLst>
        <pc:spChg chg="mod">
          <ac:chgData name="Bill Heath" userId="e5502471a9019beb" providerId="LiveId" clId="{813D262F-908F-4E50-9894-E380FCA4CA07}" dt="2026-01-14T19:38:51.994" v="584" actId="6549"/>
          <ac:spMkLst>
            <pc:docMk/>
            <pc:sldMk cId="3104253408" sldId="383"/>
            <ac:spMk id="5" creationId="{1EED576A-5EA2-8490-2B6D-346A6939533D}"/>
          </ac:spMkLst>
        </pc:spChg>
        <pc:graphicFrameChg chg="mod modGraphic">
          <ac:chgData name="Bill Heath" userId="e5502471a9019beb" providerId="LiveId" clId="{813D262F-908F-4E50-9894-E380FCA4CA07}" dt="2026-01-14T21:08:56.647" v="1416" actId="20577"/>
          <ac:graphicFrameMkLst>
            <pc:docMk/>
            <pc:sldMk cId="3104253408" sldId="383"/>
            <ac:graphicFrameMk id="4" creationId="{AA7B784E-FE43-507E-5DC4-D693A3D0DBCE}"/>
          </ac:graphicFrameMkLst>
        </pc:graphicFrameChg>
      </pc:sldChg>
      <pc:sldChg chg="add">
        <pc:chgData name="Bill Heath" userId="e5502471a9019beb" providerId="LiveId" clId="{813D262F-908F-4E50-9894-E380FCA4CA07}" dt="2026-01-14T21:18:06.154" v="1417"/>
        <pc:sldMkLst>
          <pc:docMk/>
          <pc:sldMk cId="4176308286" sldId="38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8163" cy="469900"/>
          </a:xfrm>
          <a:prstGeom prst="rect">
            <a:avLst/>
          </a:prstGeom>
        </p:spPr>
        <p:txBody>
          <a:bodyPr vert="horz" lIns="91417" tIns="45710" rIns="91417" bIns="4571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6" y="0"/>
            <a:ext cx="3078163" cy="469900"/>
          </a:xfrm>
          <a:prstGeom prst="rect">
            <a:avLst/>
          </a:prstGeom>
        </p:spPr>
        <p:txBody>
          <a:bodyPr vert="horz" lIns="91417" tIns="45710" rIns="91417" bIns="45710" rtlCol="0"/>
          <a:lstStyle>
            <a:lvl1pPr algn="r">
              <a:defRPr sz="1200"/>
            </a:lvl1pPr>
          </a:lstStyle>
          <a:p>
            <a:fld id="{0AC9DA1F-9C06-46A4-8A99-BC0A7DC41F13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7" tIns="45710" rIns="91417" bIns="4571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vert="horz" lIns="91417" tIns="45710" rIns="91417" bIns="4571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8918576"/>
            <a:ext cx="3078163" cy="469900"/>
          </a:xfrm>
          <a:prstGeom prst="rect">
            <a:avLst/>
          </a:prstGeom>
        </p:spPr>
        <p:txBody>
          <a:bodyPr vert="horz" lIns="91417" tIns="45710" rIns="91417" bIns="4571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6" y="8918576"/>
            <a:ext cx="3078163" cy="469900"/>
          </a:xfrm>
          <a:prstGeom prst="rect">
            <a:avLst/>
          </a:prstGeom>
        </p:spPr>
        <p:txBody>
          <a:bodyPr vert="horz" lIns="91417" tIns="45710" rIns="91417" bIns="45710" rtlCol="0" anchor="b"/>
          <a:lstStyle>
            <a:lvl1pPr algn="r">
              <a:defRPr sz="1200"/>
            </a:lvl1pPr>
          </a:lstStyle>
          <a:p>
            <a:fld id="{EF112C6F-2770-4703-98DB-2275B640C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012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defTabSz="914346">
              <a:defRPr/>
            </a:pPr>
            <a:r>
              <a:rPr lang="en-US">
                <a:solidFill>
                  <a:prstClr val="black"/>
                </a:solidFill>
                <a:latin typeface="Calibri" panose="020F0502020204030204"/>
              </a:rPr>
              <a:t>Fellowship Church by Bill Heath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defTabSz="914346">
              <a:defRPr/>
            </a:pPr>
            <a:fld id="{1AD51A55-303F-4D54-AB99-832332D3BB80}" type="datetime1">
              <a:rPr lang="en-US">
                <a:solidFill>
                  <a:prstClr val="black"/>
                </a:solidFill>
                <a:latin typeface="Calibri" panose="020F0502020204030204"/>
              </a:rPr>
              <a:pPr defTabSz="914346">
                <a:defRPr/>
              </a:pPr>
              <a:t>1/14/2026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914346">
              <a:defRPr/>
            </a:pPr>
            <a:r>
              <a:rPr lang="en-US">
                <a:solidFill>
                  <a:prstClr val="black"/>
                </a:solidFill>
                <a:latin typeface="Calibri" panose="020F0502020204030204"/>
              </a:rPr>
              <a:t>Notes:  Core Scriptures to profit the souls of women with God's design, purpose, and beauty.  Genesis 1:27, Proverbs 31, Matthew 19:4, Romans 16:1-16, Ephesians 5:22-33, 1 Peter 3:1-7</a:t>
            </a:r>
          </a:p>
        </p:txBody>
      </p:sp>
    </p:spTree>
    <p:extLst>
      <p:ext uri="{BB962C8B-B14F-4D97-AF65-F5344CB8AC3E}">
        <p14:creationId xmlns:p14="http://schemas.microsoft.com/office/powerpoint/2010/main" val="2741437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259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1/14/2026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38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1/14/2026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6263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1/14/2026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276972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1/14/2026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4979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1/14/2026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6868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1/14/2026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9779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8134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23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633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63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854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97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888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205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464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1/14/2026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485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B53A7-3209-46A6-9454-F38EAC8F11E7}" type="datetimeFigureOut">
              <a:rPr lang="en-US" smtClean="0"/>
              <a:pPr/>
              <a:t>1/14/2026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325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  <p:sldLayoutId id="2147483885" r:id="rId12"/>
    <p:sldLayoutId id="2147483886" r:id="rId13"/>
    <p:sldLayoutId id="2147483887" r:id="rId14"/>
    <p:sldLayoutId id="2147483888" r:id="rId15"/>
    <p:sldLayoutId id="2147483889" r:id="rId16"/>
    <p:sldLayoutId id="2147483890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E5C6185-BA62-417B-B11E-D6CE654AE4F5}"/>
              </a:ext>
            </a:extLst>
          </p:cNvPr>
          <p:cNvSpPr txBox="1"/>
          <p:nvPr/>
        </p:nvSpPr>
        <p:spPr>
          <a:xfrm>
            <a:off x="63431" y="15988"/>
            <a:ext cx="1209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Fellowship Church,  Jan 14, 2026                                                                                                           B. Heath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DB6C924B-D136-B41C-57F2-9E15057EFB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4080" y="0"/>
            <a:ext cx="10424160" cy="1110343"/>
          </a:xfrm>
        </p:spPr>
        <p:txBody>
          <a:bodyPr>
            <a:normAutofit fontScale="62500" lnSpcReduction="20000"/>
          </a:bodyPr>
          <a:lstStyle/>
          <a:p>
            <a:r>
              <a:rPr lang="en-US" sz="3200" dirty="0"/>
              <a:t>Straight and Balanced    </a:t>
            </a:r>
          </a:p>
          <a:p>
            <a:r>
              <a:rPr lang="en-US" sz="1800" dirty="0"/>
              <a:t>(Luke 3:4-6)</a:t>
            </a:r>
          </a:p>
          <a:p>
            <a:r>
              <a:rPr lang="en-US" dirty="0"/>
              <a:t>The Faith, a noun, G3982, </a:t>
            </a:r>
            <a:r>
              <a:rPr lang="en-US" dirty="0" err="1"/>
              <a:t>pis’</a:t>
            </a:r>
            <a:r>
              <a:rPr lang="en-US" dirty="0"/>
              <a:t>-tis, 244x, Hebrews 11-11x (11:1-3, 6, 38-40, 12:1-4; Romans 15:23, Jude 1:3)</a:t>
            </a:r>
          </a:p>
          <a:p>
            <a:endParaRPr lang="en-US" dirty="0"/>
          </a:p>
        </p:txBody>
      </p:sp>
      <p:pic>
        <p:nvPicPr>
          <p:cNvPr id="4098" name="Picture 2" descr="Image result for balance">
            <a:extLst>
              <a:ext uri="{FF2B5EF4-FFF2-40B4-BE49-F238E27FC236}">
                <a16:creationId xmlns:a16="http://schemas.microsoft.com/office/drawing/2014/main" id="{94A68CC1-A35B-E44A-258F-98BB866D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751" y="1431862"/>
            <a:ext cx="2130894" cy="264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lumbline Bible">
            <a:extLst>
              <a:ext uri="{FF2B5EF4-FFF2-40B4-BE49-F238E27FC236}">
                <a16:creationId xmlns:a16="http://schemas.microsoft.com/office/drawing/2014/main" id="{9EEDE0C2-EE51-FBC3-E1C7-6D92032E0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88" y="1529710"/>
            <a:ext cx="2425197" cy="2425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485E64-3BDB-27A6-C3D9-F275AD723DA6}"/>
              </a:ext>
            </a:extLst>
          </p:cNvPr>
          <p:cNvSpPr txBox="1"/>
          <p:nvPr/>
        </p:nvSpPr>
        <p:spPr>
          <a:xfrm>
            <a:off x="9763197" y="4323997"/>
            <a:ext cx="242880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OT: 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Deut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25:13-16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Pr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20:10, Dan 5:25-28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r>
              <a:rPr lang="en-US" sz="2000" dirty="0"/>
              <a:t>NT:  Hebrews 12:1</a:t>
            </a:r>
          </a:p>
          <a:p>
            <a:r>
              <a:rPr lang="en-US" sz="2000" dirty="0"/>
              <a:t>1 Cor 3:11-15</a:t>
            </a:r>
          </a:p>
          <a:p>
            <a:r>
              <a:rPr lang="en-US" sz="2000" dirty="0"/>
              <a:t>Philippians 4:5</a:t>
            </a:r>
          </a:p>
          <a:p>
            <a:r>
              <a:rPr lang="en-US" sz="2000" dirty="0"/>
              <a:t>James 3:17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EEF026-F07A-9A8D-74F7-DB7139A5BCC1}"/>
              </a:ext>
            </a:extLst>
          </p:cNvPr>
          <p:cNvSpPr txBox="1"/>
          <p:nvPr/>
        </p:nvSpPr>
        <p:spPr>
          <a:xfrm>
            <a:off x="83751" y="4159722"/>
            <a:ext cx="278821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OT:  Ps 5:8,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Pr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4:25-27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Amos 7:7-8, Is 28:13, 17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NT:  Mt 3:3,</a:t>
            </a:r>
            <a:r>
              <a:rPr lang="en-US" sz="2000" dirty="0">
                <a:solidFill>
                  <a:srgbClr val="FFFFFF"/>
                </a:solidFill>
                <a:latin typeface="Gill Sans MT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Acts 9:11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Hebrews 12:13, Jude 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FFFFFF"/>
                </a:solidFill>
                <a:latin typeface="Gill Sans MT"/>
              </a:rPr>
              <a:t>1 Cor 15:1-4, 2 Tim 3:10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John 7:16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B1BFC7-F1FB-7C24-B2DD-713F88A233D1}"/>
              </a:ext>
            </a:extLst>
          </p:cNvPr>
          <p:cNvSpPr txBox="1"/>
          <p:nvPr/>
        </p:nvSpPr>
        <p:spPr>
          <a:xfrm>
            <a:off x="2860298" y="1153165"/>
            <a:ext cx="6844639" cy="563231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Gill Sans MT"/>
              </a:rPr>
              <a:t>Old Testament:  True Prophets of the Faith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Gill Sans MT"/>
              </a:rPr>
              <a:t>#13 – Samuel:  Lifelong Shining Faith (Heb 11:32f, 1 Sam)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Gill Sans MT"/>
              </a:rPr>
              <a:t>#14 – Nathan &amp; Gad:  The Comforter’s Faith (Heb 11:32g)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Gill Sans MT"/>
              </a:rPr>
              <a:t>#15 – Man of God &amp; Old Prophet:   Weak Prophets of the Faith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Gill Sans MT"/>
              </a:rPr>
              <a:t>#16 – Azariah &amp; Hanani:  Two Prophets and Two Effects of Truth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Gill Sans MT"/>
              </a:rPr>
              <a:t>#17 – Jehu, a Prophet, &amp; Micaiah:  Little-Known Prophets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Gill Sans MT"/>
              </a:rPr>
              <a:t>#18 – Elijah:  The Past, Present, and Future Prophet of the Faith </a:t>
            </a:r>
            <a:r>
              <a:rPr lang="en-US" sz="1200" dirty="0">
                <a:latin typeface="Gill Sans MT"/>
              </a:rPr>
              <a:t>(Heb 11:35)</a:t>
            </a:r>
            <a:endParaRPr lang="en-US" dirty="0">
              <a:latin typeface="Gill Sans M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Gill Sans MT"/>
              </a:rPr>
              <a:t>#19 – Elisha:  Prophet of Power and Water (Heb 11:35)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Gill Sans MT"/>
              </a:rPr>
              <a:t>#20 – Jonah &amp; Nahum:  God’s Mercy &amp; Judgment on Nineveh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Gill Sans MT"/>
              </a:rPr>
              <a:t>#21 – </a:t>
            </a:r>
            <a:r>
              <a:rPr lang="en-US" b="1" dirty="0">
                <a:latin typeface="Gill Sans MT"/>
              </a:rPr>
              <a:t>Ho</a:t>
            </a:r>
            <a:r>
              <a:rPr lang="en-US" dirty="0">
                <a:latin typeface="Gill Sans MT"/>
              </a:rPr>
              <a:t>sea, </a:t>
            </a:r>
            <a:r>
              <a:rPr lang="en-US" b="1" dirty="0">
                <a:latin typeface="Gill Sans MT"/>
              </a:rPr>
              <a:t>Jo</a:t>
            </a:r>
            <a:r>
              <a:rPr lang="en-US" dirty="0">
                <a:latin typeface="Gill Sans MT"/>
              </a:rPr>
              <a:t>el, &amp; </a:t>
            </a:r>
            <a:r>
              <a:rPr lang="en-US" b="1" dirty="0">
                <a:latin typeface="Gill Sans MT"/>
              </a:rPr>
              <a:t>Am</a:t>
            </a:r>
            <a:r>
              <a:rPr lang="en-US" dirty="0">
                <a:latin typeface="Gill Sans MT"/>
              </a:rPr>
              <a:t>os:  Future Judgments and Blessings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Gill Sans MT"/>
              </a:rPr>
              <a:t>#22 – </a:t>
            </a:r>
            <a:r>
              <a:rPr lang="en-US" b="1" dirty="0">
                <a:latin typeface="Gill Sans MT"/>
              </a:rPr>
              <a:t>O</a:t>
            </a:r>
            <a:r>
              <a:rPr lang="en-US" dirty="0">
                <a:latin typeface="Gill Sans MT"/>
              </a:rPr>
              <a:t>badiah, </a:t>
            </a:r>
            <a:r>
              <a:rPr lang="en-US" b="1" dirty="0">
                <a:latin typeface="Gill Sans MT"/>
              </a:rPr>
              <a:t>J</a:t>
            </a:r>
            <a:r>
              <a:rPr lang="en-US" dirty="0">
                <a:latin typeface="Gill Sans MT"/>
              </a:rPr>
              <a:t>onah, &amp; </a:t>
            </a:r>
            <a:r>
              <a:rPr lang="en-US" b="1" dirty="0">
                <a:latin typeface="Gill Sans MT"/>
              </a:rPr>
              <a:t>M</a:t>
            </a:r>
            <a:r>
              <a:rPr lang="en-US" dirty="0">
                <a:latin typeface="Gill Sans MT"/>
              </a:rPr>
              <a:t>icah:  Fight with Hate,  Anger, &amp; Darkness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Gill Sans MT"/>
              </a:rPr>
              <a:t>#23 –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/>
                <a:ea typeface="+mn-ea"/>
                <a:cs typeface="+mn-cs"/>
              </a:rPr>
              <a:t> Isaiah:  Prophet of Majesty and Royalty </a:t>
            </a:r>
            <a:r>
              <a:rPr lang="en-US" dirty="0">
                <a:latin typeface="Gill Sans MT"/>
              </a:rPr>
              <a:t> (Heb 11:37)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defTabSz="914400"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#24 –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Nah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um,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/>
                <a:ea typeface="+mn-ea"/>
                <a:cs typeface="+mn-cs"/>
              </a:rPr>
              <a:t>Hab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/>
                <a:ea typeface="+mn-ea"/>
                <a:cs typeface="+mn-cs"/>
              </a:rPr>
              <a:t>akkuk, &amp;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/>
                <a:ea typeface="+mn-ea"/>
                <a:cs typeface="+mn-cs"/>
              </a:rPr>
              <a:t>Zep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/>
                <a:ea typeface="+mn-ea"/>
                <a:cs typeface="+mn-cs"/>
              </a:rPr>
              <a:t>haniah:  </a:t>
            </a:r>
            <a:r>
              <a:rPr lang="en-US" dirty="0">
                <a:latin typeface="Gill Sans MT"/>
              </a:rPr>
              <a:t>God the Loving-Holy Judge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defTabSz="914400"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/>
                <a:ea typeface="+mn-ea"/>
                <a:cs typeface="+mn-cs"/>
              </a:rPr>
              <a:t>#25 – Huldah:  Prophetess of Anomaly &amp; Conformity of</a:t>
            </a:r>
            <a:r>
              <a:rPr lang="en-US" dirty="0">
                <a:latin typeface="Gill Sans MT"/>
              </a:rPr>
              <a:t>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/>
                <a:ea typeface="+mn-ea"/>
                <a:cs typeface="+mn-cs"/>
              </a:rPr>
              <a:t>the Faith</a:t>
            </a:r>
          </a:p>
          <a:p>
            <a:pPr defTabSz="914400">
              <a:defRPr/>
            </a:pPr>
            <a:r>
              <a:rPr lang="en-US" dirty="0">
                <a:solidFill>
                  <a:srgbClr val="FFFFFF"/>
                </a:solidFill>
                <a:latin typeface="Gill Sans MT"/>
              </a:rPr>
              <a:t>#26 </a:t>
            </a:r>
            <a:r>
              <a:rPr lang="en-US" dirty="0">
                <a:latin typeface="Gill Sans MT"/>
              </a:rPr>
              <a:t>– Jeremiah &amp; Lamentations: Speak,  Weep, and Turn unto the LORD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FFFFFF"/>
                </a:solidFill>
                <a:latin typeface="Gill Sans MT"/>
              </a:rPr>
              <a:t>#27 – </a:t>
            </a:r>
            <a:r>
              <a:rPr lang="en-US" dirty="0">
                <a:solidFill>
                  <a:schemeClr val="bg1"/>
                </a:solidFill>
                <a:highlight>
                  <a:srgbClr val="FFFF00"/>
                </a:highlight>
                <a:latin typeface="Gill Sans MT"/>
              </a:rPr>
              <a:t>Ezekiel</a:t>
            </a:r>
            <a:r>
              <a:rPr lang="en-US">
                <a:solidFill>
                  <a:schemeClr val="bg1"/>
                </a:solidFill>
                <a:highlight>
                  <a:srgbClr val="FFFF00"/>
                </a:highlight>
                <a:latin typeface="Gill Sans MT"/>
              </a:rPr>
              <a:t>:  Watchman on </a:t>
            </a:r>
            <a:r>
              <a:rPr lang="en-US" dirty="0">
                <a:solidFill>
                  <a:schemeClr val="bg1"/>
                </a:solidFill>
                <a:highlight>
                  <a:srgbClr val="FFFF00"/>
                </a:highlight>
                <a:latin typeface="Gill Sans MT"/>
              </a:rPr>
              <a:t>a Short Leash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FFFFFF"/>
                </a:solidFill>
                <a:latin typeface="Gill Sans MT"/>
              </a:rPr>
              <a:t>#28 – Daniel:   </a:t>
            </a:r>
          </a:p>
          <a:p>
            <a:pPr defTabSz="914400">
              <a:defRPr/>
            </a:pPr>
            <a:r>
              <a:rPr lang="en-US" dirty="0">
                <a:latin typeface="Gill Sans MT"/>
              </a:rPr>
              <a:t>#29 – </a:t>
            </a:r>
            <a:r>
              <a:rPr lang="en-US" b="1" dirty="0">
                <a:solidFill>
                  <a:srgbClr val="FFFFFF"/>
                </a:solidFill>
                <a:latin typeface="Gill Sans MT"/>
              </a:rPr>
              <a:t>Ha</a:t>
            </a:r>
            <a:r>
              <a:rPr lang="en-US" dirty="0">
                <a:solidFill>
                  <a:srgbClr val="FFFFFF"/>
                </a:solidFill>
                <a:latin typeface="Gill Sans MT"/>
              </a:rPr>
              <a:t>ggai, </a:t>
            </a:r>
            <a:r>
              <a:rPr lang="en-US" b="1" dirty="0">
                <a:solidFill>
                  <a:srgbClr val="FFFFFF"/>
                </a:solidFill>
                <a:latin typeface="Gill Sans MT"/>
              </a:rPr>
              <a:t>Ze</a:t>
            </a:r>
            <a:r>
              <a:rPr lang="en-US" dirty="0">
                <a:solidFill>
                  <a:srgbClr val="FFFFFF"/>
                </a:solidFill>
                <a:latin typeface="Gill Sans MT"/>
              </a:rPr>
              <a:t>chariah, &amp; </a:t>
            </a:r>
            <a:r>
              <a:rPr lang="en-US" b="1" dirty="0">
                <a:solidFill>
                  <a:srgbClr val="FFFFFF"/>
                </a:solidFill>
                <a:latin typeface="Gill Sans MT"/>
              </a:rPr>
              <a:t>Ma</a:t>
            </a:r>
            <a:r>
              <a:rPr lang="en-US" dirty="0">
                <a:solidFill>
                  <a:srgbClr val="FFFFFF"/>
                </a:solidFill>
                <a:latin typeface="Gill Sans MT"/>
              </a:rPr>
              <a:t>lachi:  </a:t>
            </a:r>
            <a:endParaRPr lang="en-US" dirty="0">
              <a:latin typeface="Gill Sans M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/>
                <a:ea typeface="+mn-ea"/>
                <a:cs typeface="+mn-cs"/>
              </a:rPr>
              <a:t>#</a:t>
            </a:r>
            <a:r>
              <a:rPr lang="en-US" dirty="0">
                <a:latin typeface="Gill Sans MT"/>
              </a:rPr>
              <a:t>30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/>
                <a:ea typeface="+mn-ea"/>
                <a:cs typeface="+mn-cs"/>
              </a:rPr>
              <a:t> – Old Testament False Prophets </a:t>
            </a:r>
          </a:p>
          <a:p>
            <a:pPr lvl="0" defTabSz="914400"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/>
                <a:ea typeface="+mn-ea"/>
                <a:cs typeface="+mn-cs"/>
              </a:rPr>
              <a:t>#31 – </a:t>
            </a:r>
            <a:r>
              <a:rPr lang="en-US" dirty="0">
                <a:latin typeface="Gill Sans MT"/>
              </a:rPr>
              <a:t>New Testament Prophets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/>
                <a:ea typeface="+mn-ea"/>
                <a:cs typeface="+mn-cs"/>
              </a:rPr>
              <a:t>                                               </a:t>
            </a:r>
            <a:endParaRPr lang="en-US" dirty="0"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1928839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F900E41-422E-AFD3-6E17-5BA9E42030B1}"/>
              </a:ext>
            </a:extLst>
          </p:cNvPr>
          <p:cNvSpPr txBox="1"/>
          <p:nvPr/>
        </p:nvSpPr>
        <p:spPr>
          <a:xfrm>
            <a:off x="0" y="27878"/>
            <a:ext cx="12181619" cy="69301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>
              <a:lnSpc>
                <a:spcPts val="1200"/>
              </a:lnSpc>
            </a:pPr>
            <a:endParaRPr lang="en-US" sz="2400" b="1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r>
              <a:rPr lang="en-US" sz="2800" b="1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Ezekiel:  Watchman on a Short Leash “God strengthens”</a:t>
            </a:r>
            <a:endParaRPr lang="en-US" sz="2800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>
              <a:lnSpc>
                <a:spcPts val="1200"/>
              </a:lnSpc>
            </a:pPr>
            <a:r>
              <a:rPr lang="en-US" sz="2800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                                                              </a:t>
            </a:r>
          </a:p>
          <a:p>
            <a:pPr>
              <a:lnSpc>
                <a:spcPts val="1200"/>
              </a:lnSpc>
            </a:pPr>
            <a:r>
              <a:rPr lang="en-US" sz="2800" dirty="0">
                <a:solidFill>
                  <a:schemeClr val="bg1"/>
                </a:solidFill>
                <a:effectLst/>
                <a:ea typeface="Cambria Math" panose="02040503050406030204" pitchFamily="18" charset="0"/>
                <a:cs typeface="Wingdings 3" panose="05040102010807070707" pitchFamily="18" charset="2"/>
              </a:rPr>
              <a:t>             </a:t>
            </a:r>
          </a:p>
          <a:p>
            <a:pPr>
              <a:lnSpc>
                <a:spcPts val="1200"/>
              </a:lnSpc>
            </a:pPr>
            <a:r>
              <a:rPr lang="en-US" sz="2800" dirty="0">
                <a:solidFill>
                  <a:schemeClr val="bg1"/>
                </a:solidFill>
                <a:effectLst/>
                <a:ea typeface="Cambria Math" panose="02040503050406030204" pitchFamily="18" charset="0"/>
                <a:cs typeface="Wingdings 3" panose="05040102010807070707" pitchFamily="18" charset="2"/>
              </a:rPr>
              <a:t>                                          </a:t>
            </a:r>
          </a:p>
          <a:p>
            <a:r>
              <a:rPr lang="en-US" sz="3200" b="1" u="sng" dirty="0">
                <a:solidFill>
                  <a:schemeClr val="bg1"/>
                </a:solidFill>
              </a:rPr>
              <a:t>A watchman </a:t>
            </a:r>
            <a:r>
              <a:rPr lang="en-US" sz="3200" b="1" dirty="0">
                <a:solidFill>
                  <a:schemeClr val="bg1"/>
                </a:solidFill>
              </a:rPr>
              <a:t>							</a:t>
            </a:r>
            <a:r>
              <a:rPr lang="en-US" sz="3200" dirty="0">
                <a:solidFill>
                  <a:schemeClr val="bg1"/>
                </a:solidFill>
              </a:rPr>
              <a:t>					</a:t>
            </a:r>
            <a:r>
              <a:rPr lang="en-US" sz="3200" u="sng" dirty="0">
                <a:solidFill>
                  <a:schemeClr val="bg1"/>
                </a:solidFill>
              </a:rPr>
              <a:t>Scripture in Ezekiel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bg1"/>
                </a:solidFill>
              </a:rPr>
              <a:t>- Hears  and warns (</a:t>
            </a:r>
            <a:r>
              <a:rPr lang="en-US" sz="3200">
                <a:solidFill>
                  <a:schemeClr val="bg1"/>
                </a:solidFill>
              </a:rPr>
              <a:t>1 Cor 4:14, Acts </a:t>
            </a:r>
            <a:r>
              <a:rPr lang="en-US" sz="3200" dirty="0">
                <a:solidFill>
                  <a:schemeClr val="bg1"/>
                </a:solidFill>
              </a:rPr>
              <a:t>20:31)</a:t>
            </a:r>
            <a:r>
              <a:rPr lang="en-US" sz="3200">
                <a:solidFill>
                  <a:schemeClr val="bg1"/>
                </a:solidFill>
              </a:rPr>
              <a:t>	</a:t>
            </a:r>
            <a:r>
              <a:rPr lang="en-US" sz="3200" dirty="0">
                <a:solidFill>
                  <a:schemeClr val="bg1"/>
                </a:solidFill>
              </a:rPr>
              <a:t>		3:17-21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bg1"/>
                </a:solidFill>
              </a:rPr>
              <a:t>- Is a little sanctuary (temple, 1 Cor 3:16)				11:16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bg1"/>
                </a:solidFill>
              </a:rPr>
              <a:t>- Is accountable for their own  sin  (1 Cor 3:1-4)  	18:20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bg1"/>
                </a:solidFill>
              </a:rPr>
              <a:t>- Represents God in trials (1 Cor 4:8-10)				24:16-17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bg1"/>
                </a:solidFill>
              </a:rPr>
              <a:t>- Will reign with Christ (1 Cor 6:1-8)						40-48</a:t>
            </a:r>
          </a:p>
          <a:p>
            <a:pPr>
              <a:lnSpc>
                <a:spcPts val="1200"/>
              </a:lnSpc>
            </a:pPr>
            <a:endParaRPr lang="en-US" sz="2800" b="1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endParaRPr lang="en-US" sz="2800" b="1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endParaRPr lang="en-US" sz="2800" b="1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endParaRPr lang="en-US" sz="2800" b="1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endParaRPr lang="en-US" sz="2800" b="1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r>
              <a:rPr lang="en-US" sz="2800" b="1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Application for me today; Watch ye, 1 Cor 16:13-14 </a:t>
            </a:r>
          </a:p>
          <a:p>
            <a:pPr>
              <a:lnSpc>
                <a:spcPts val="1200"/>
              </a:lnSpc>
            </a:pPr>
            <a:endParaRPr lang="en-US" sz="2800" b="1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endParaRPr lang="en-US" sz="2800" b="1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endParaRPr lang="en-US" sz="2800" b="1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endParaRPr lang="en-US" sz="2800" b="1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endParaRPr lang="en-US" sz="2800" b="1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algn="ctr">
              <a:lnSpc>
                <a:spcPts val="1200"/>
              </a:lnSpc>
            </a:pPr>
            <a:r>
              <a:rPr lang="en-US" sz="2800" b="1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Day by day in 2026  </a:t>
            </a:r>
          </a:p>
        </p:txBody>
      </p:sp>
      <p:sp>
        <p:nvSpPr>
          <p:cNvPr id="5" name="AutoShape 4" descr="Huldah Gates - Madain Project (en)">
            <a:extLst>
              <a:ext uri="{FF2B5EF4-FFF2-40B4-BE49-F238E27FC236}">
                <a16:creationId xmlns:a16="http://schemas.microsoft.com/office/drawing/2014/main" id="{697E6E69-10A7-E95B-7E17-1563636825D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Huldah Gate in Jerusalem | leonmauldin.blog">
            <a:extLst>
              <a:ext uri="{FF2B5EF4-FFF2-40B4-BE49-F238E27FC236}">
                <a16:creationId xmlns:a16="http://schemas.microsoft.com/office/drawing/2014/main" id="{19C53FFC-B9C8-21E9-DCEC-68ED9034BF1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Huldah Gate in Jerusalem | leonmauldin.blog">
            <a:extLst>
              <a:ext uri="{FF2B5EF4-FFF2-40B4-BE49-F238E27FC236}">
                <a16:creationId xmlns:a16="http://schemas.microsoft.com/office/drawing/2014/main" id="{44F2A255-DBB8-A7F8-11C4-E1BA7BD5D11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2" descr="Huldah Gate in Jerusalem | leonmauldin.blog">
            <a:extLst>
              <a:ext uri="{FF2B5EF4-FFF2-40B4-BE49-F238E27FC236}">
                <a16:creationId xmlns:a16="http://schemas.microsoft.com/office/drawing/2014/main" id="{4D994943-A3A5-41B2-DE34-AEFF30753BC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00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4" descr="Huldah Gate in Jerusalem | leonmauldin.blog">
            <a:extLst>
              <a:ext uri="{FF2B5EF4-FFF2-40B4-BE49-F238E27FC236}">
                <a16:creationId xmlns:a16="http://schemas.microsoft.com/office/drawing/2014/main" id="{DD66C7BD-43F3-92ED-C793-11154A9ABB2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53200" y="3886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525571D-5481-48D1-26FA-569DFFC725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5280" y="-2271487"/>
            <a:ext cx="211482" cy="141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827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26B3B4-5645-9616-6527-078281DCBC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E8EAD24-75A4-0C85-3DFD-B9B52DD6DDCA}"/>
              </a:ext>
            </a:extLst>
          </p:cNvPr>
          <p:cNvSpPr txBox="1"/>
          <p:nvPr/>
        </p:nvSpPr>
        <p:spPr>
          <a:xfrm>
            <a:off x="10381" y="17858"/>
            <a:ext cx="12181619" cy="675499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>
              <a:lnSpc>
                <a:spcPts val="1200"/>
              </a:lnSpc>
            </a:pPr>
            <a:endParaRPr lang="en-US" sz="2000" b="1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r>
              <a: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Ezekiel:  Watchman on a Short Leash “God strengthens”</a:t>
            </a:r>
            <a:endParaRPr lang="en-US" sz="1200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>
              <a:lnSpc>
                <a:spcPts val="1200"/>
              </a:lnSpc>
            </a:pPr>
            <a:r>
              <a:rPr lang="en-US" sz="1200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                                                              </a:t>
            </a:r>
          </a:p>
          <a:p>
            <a:pPr>
              <a:lnSpc>
                <a:spcPts val="1200"/>
              </a:lnSpc>
            </a:pPr>
            <a:r>
              <a:rPr lang="en-US" dirty="0">
                <a:solidFill>
                  <a:schemeClr val="bg1"/>
                </a:solidFill>
                <a:effectLst/>
                <a:ea typeface="Cambria Math" panose="02040503050406030204" pitchFamily="18" charset="0"/>
                <a:cs typeface="Wingdings 3" panose="05040102010807070707" pitchFamily="18" charset="2"/>
              </a:rPr>
              <a:t>                                                       </a:t>
            </a:r>
          </a:p>
          <a:p>
            <a:pPr>
              <a:lnSpc>
                <a:spcPts val="1200"/>
              </a:lnSpc>
            </a:pPr>
            <a:r>
              <a:rPr lang="en-US" dirty="0">
                <a:solidFill>
                  <a:schemeClr val="bg1"/>
                </a:solidFill>
                <a:effectLst/>
                <a:ea typeface="Cambria Math" panose="02040503050406030204" pitchFamily="18" charset="0"/>
                <a:cs typeface="Wingdings 3" panose="05040102010807070707" pitchFamily="18" charset="2"/>
              </a:rPr>
              <a:t>Time:   </a:t>
            </a:r>
            <a:r>
              <a:rPr lang="en-US" dirty="0">
                <a:solidFill>
                  <a:schemeClr val="bg1"/>
                </a:solidFill>
                <a:ea typeface="Cambria Math" panose="02040503050406030204" pitchFamily="18" charset="0"/>
                <a:cs typeface="Wingdings 3" panose="05040102010807070707" pitchFamily="18" charset="2"/>
              </a:rPr>
              <a:t>597-571 </a:t>
            </a:r>
            <a:r>
              <a:rPr lang="en-US" dirty="0">
                <a:solidFill>
                  <a:schemeClr val="bg1"/>
                </a:solidFill>
                <a:effectLst/>
                <a:ea typeface="Cambria Math" panose="02040503050406030204" pitchFamily="18" charset="0"/>
                <a:cs typeface="Wingdings 3" panose="05040102010807070707" pitchFamily="18" charset="2"/>
              </a:rPr>
              <a:t>BC</a:t>
            </a:r>
            <a:r>
              <a:rPr lang="en-US" dirty="0">
                <a:solidFill>
                  <a:schemeClr val="bg1"/>
                </a:solidFill>
                <a:ea typeface="Cambria Math" panose="02040503050406030204" pitchFamily="18" charset="0"/>
                <a:cs typeface="Wingdings 3" panose="05040102010807070707" pitchFamily="18" charset="2"/>
              </a:rPr>
              <a:t>.   14 exact dates to the day.   593 BC  priest to prophet, 1:1-2</a:t>
            </a:r>
            <a:endParaRPr lang="en-US" sz="1100" dirty="0">
              <a:solidFill>
                <a:schemeClr val="bg1"/>
              </a:solidFill>
              <a:effectLst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r>
              <a:rPr lang="en-US" dirty="0">
                <a:solidFill>
                  <a:schemeClr val="bg1"/>
                </a:solidFill>
              </a:rPr>
              <a:t>Place:  In exile, south of Babylon, alone as a street witness while Daniel served kings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b="1" u="sng" dirty="0">
                <a:solidFill>
                  <a:schemeClr val="bg1"/>
                </a:solidFill>
              </a:rPr>
              <a:t>A watchman will</a:t>
            </a:r>
            <a:r>
              <a:rPr lang="en-US" b="1" dirty="0">
                <a:solidFill>
                  <a:schemeClr val="bg1"/>
                </a:solidFill>
              </a:rPr>
              <a:t>							</a:t>
            </a:r>
            <a:r>
              <a:rPr lang="en-US" dirty="0">
                <a:solidFill>
                  <a:schemeClr val="bg1"/>
                </a:solidFill>
              </a:rPr>
              <a:t>						</a:t>
            </a:r>
            <a:r>
              <a:rPr lang="en-US" u="sng" dirty="0">
                <a:solidFill>
                  <a:schemeClr val="bg1"/>
                </a:solidFill>
              </a:rPr>
              <a:t>Scripture</a:t>
            </a:r>
            <a:endParaRPr lang="en-US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bg1"/>
                </a:solidFill>
              </a:rPr>
              <a:t>1) Let the spirit enable them to stand </a:t>
            </a:r>
            <a:r>
              <a:rPr lang="en-US" sz="1600">
                <a:solidFill>
                  <a:schemeClr val="bg1"/>
                </a:solidFill>
              </a:rPr>
              <a:t>on their </a:t>
            </a:r>
            <a:r>
              <a:rPr lang="en-US" sz="1600" dirty="0">
                <a:solidFill>
                  <a:schemeClr val="bg1"/>
                </a:solidFill>
              </a:rPr>
              <a:t>feet and </a:t>
            </a:r>
            <a:r>
              <a:rPr lang="en-US" sz="1600" b="1" dirty="0">
                <a:solidFill>
                  <a:schemeClr val="bg1"/>
                </a:solidFill>
              </a:rPr>
              <a:t>hear</a:t>
            </a:r>
            <a:r>
              <a:rPr lang="en-US" sz="1600" dirty="0">
                <a:solidFill>
                  <a:schemeClr val="bg1"/>
                </a:solidFill>
              </a:rPr>
              <a:t> when God speaks 		 2:1-2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bg1"/>
                </a:solidFill>
              </a:rPr>
              <a:t>2) Hear the word of the Lord and warn the wicked and righteous  (Acts 20:31)		 3:17-21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bg1"/>
                </a:solidFill>
              </a:rPr>
              <a:t>3) Be a little sanctuary unto God wherever they are				  			11:16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bg1"/>
                </a:solidFill>
              </a:rPr>
              <a:t>4) Know when the glory of the LORD departs from a place, step by step			11:23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bg1"/>
                </a:solidFill>
              </a:rPr>
              <a:t>5) Be accountable for our own sin and righteousness, and not another’s (18)	  	18:20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bg1"/>
                </a:solidFill>
              </a:rPr>
              <a:t>6) Be a man that repairs the wall, &amp; stands in the gap before God for others  	  	22:30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bg1"/>
                </a:solidFill>
              </a:rPr>
              <a:t>7) Represent God when his life’s desire dies, without questioning or total trust		24:16-17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bg1"/>
                </a:solidFill>
              </a:rPr>
              <a:t>8) Warn others of coming judgment if the do not return to God  			  		33:22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bg1"/>
                </a:solidFill>
              </a:rPr>
              <a:t>9)  Warn of shepherds who feed themselves and not the flock (2 Peter 2)			34:2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bg1"/>
                </a:solidFill>
              </a:rPr>
              <a:t>10) Trust God to seek out His sheep and feed them in green pasture				34:11-16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bg1"/>
                </a:solidFill>
              </a:rPr>
              <a:t>11) Be cleansed from filthiness with water to have a new heart &amp; new spirit		36:25-26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bg1"/>
                </a:solidFill>
              </a:rPr>
              <a:t>12) Know when the glory of the LORD returns to a place						43:5</a:t>
            </a:r>
          </a:p>
          <a:p>
            <a:pPr>
              <a:lnSpc>
                <a:spcPts val="1200"/>
              </a:lnSpc>
            </a:pPr>
            <a:endParaRPr lang="en-US" sz="2400" b="1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endParaRPr lang="en-US" sz="2400" b="1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endParaRPr lang="en-US" sz="2400" b="1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r>
              <a: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Application for me today; Watch ye, 1 Cor 16:13-14.  Day by day in 2026.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7E2114-FC37-E5A3-FDD7-18013A06FDA4}"/>
              </a:ext>
            </a:extLst>
          </p:cNvPr>
          <p:cNvSpPr txBox="1"/>
          <p:nvPr/>
        </p:nvSpPr>
        <p:spPr>
          <a:xfrm>
            <a:off x="9244361" y="54283"/>
            <a:ext cx="2947166" cy="126188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    Gold standard for Bible study</a:t>
            </a:r>
          </a:p>
          <a:p>
            <a:endParaRPr lang="en-US" sz="500" dirty="0">
              <a:solidFill>
                <a:schemeClr val="bg1"/>
              </a:solidFill>
            </a:endParaRPr>
          </a:p>
          <a:p>
            <a:r>
              <a:rPr lang="en-US" sz="1400" dirty="0">
                <a:solidFill>
                  <a:schemeClr val="bg1"/>
                </a:solidFill>
              </a:rPr>
              <a:t>1</a:t>
            </a:r>
            <a:r>
              <a:rPr lang="en-US" sz="1400" baseline="30000" dirty="0">
                <a:solidFill>
                  <a:schemeClr val="bg1"/>
                </a:solidFill>
              </a:rPr>
              <a:t>st</a:t>
            </a:r>
            <a:r>
              <a:rPr lang="en-US" sz="1400" dirty="0">
                <a:solidFill>
                  <a:schemeClr val="bg1"/>
                </a:solidFill>
              </a:rPr>
              <a:t>   What it says then.</a:t>
            </a:r>
          </a:p>
          <a:p>
            <a:endParaRPr lang="en-US" sz="500" dirty="0">
              <a:solidFill>
                <a:schemeClr val="bg1"/>
              </a:solidFill>
            </a:endParaRPr>
          </a:p>
          <a:p>
            <a:r>
              <a:rPr lang="en-US" sz="1400" dirty="0">
                <a:solidFill>
                  <a:schemeClr val="bg1"/>
                </a:solidFill>
              </a:rPr>
              <a:t>2</a:t>
            </a:r>
            <a:r>
              <a:rPr lang="en-US" sz="1400" baseline="30000" dirty="0">
                <a:solidFill>
                  <a:schemeClr val="bg1"/>
                </a:solidFill>
              </a:rPr>
              <a:t>nd</a:t>
            </a:r>
            <a:r>
              <a:rPr lang="en-US" sz="1400" dirty="0">
                <a:solidFill>
                  <a:schemeClr val="bg1"/>
                </a:solidFill>
              </a:rPr>
              <a:t>   What it says about God.</a:t>
            </a:r>
          </a:p>
          <a:p>
            <a:endParaRPr lang="en-US" sz="500" dirty="0">
              <a:solidFill>
                <a:schemeClr val="bg1"/>
              </a:solidFill>
            </a:endParaRPr>
          </a:p>
          <a:p>
            <a:r>
              <a:rPr lang="en-US" sz="1400" dirty="0">
                <a:solidFill>
                  <a:schemeClr val="bg1"/>
                </a:solidFill>
              </a:rPr>
              <a:t>3</a:t>
            </a:r>
            <a:r>
              <a:rPr lang="en-US" sz="1400" baseline="30000" dirty="0">
                <a:solidFill>
                  <a:schemeClr val="bg1"/>
                </a:solidFill>
              </a:rPr>
              <a:t>rd</a:t>
            </a:r>
            <a:r>
              <a:rPr lang="en-US" sz="1400" dirty="0">
                <a:solidFill>
                  <a:schemeClr val="bg1"/>
                </a:solidFill>
              </a:rPr>
              <a:t>   Application for me today.</a:t>
            </a:r>
          </a:p>
          <a:p>
            <a:endParaRPr lang="en-US" sz="5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2D7CEA-B7C0-C95D-8D08-280EB97C80F9}"/>
              </a:ext>
            </a:extLst>
          </p:cNvPr>
          <p:cNvSpPr txBox="1"/>
          <p:nvPr/>
        </p:nvSpPr>
        <p:spPr>
          <a:xfrm>
            <a:off x="9244361" y="1758712"/>
            <a:ext cx="2937258" cy="267765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            </a:t>
            </a:r>
            <a:r>
              <a:rPr lang="en-US" sz="1400" b="1" u="sng" dirty="0">
                <a:solidFill>
                  <a:schemeClr val="bg1"/>
                </a:solidFill>
              </a:rPr>
              <a:t>Outline of Ezekiel</a:t>
            </a:r>
          </a:p>
          <a:p>
            <a:r>
              <a:rPr lang="en-US" sz="1400" dirty="0">
                <a:solidFill>
                  <a:schemeClr val="bg1"/>
                </a:solidFill>
              </a:rPr>
              <a:t>1-24, God curses Israel</a:t>
            </a:r>
          </a:p>
          <a:p>
            <a:r>
              <a:rPr lang="en-US" sz="1400" dirty="0">
                <a:solidFill>
                  <a:schemeClr val="bg1"/>
                </a:solidFill>
              </a:rPr>
              <a:t>       8 parables, 16 signs, 6 visions</a:t>
            </a:r>
          </a:p>
          <a:p>
            <a:r>
              <a:rPr lang="en-US" sz="1400" dirty="0">
                <a:solidFill>
                  <a:schemeClr val="bg1"/>
                </a:solidFill>
              </a:rPr>
              <a:t>25-32, God curses Gentiles</a:t>
            </a:r>
          </a:p>
          <a:p>
            <a:r>
              <a:rPr lang="en-US" sz="1400" dirty="0">
                <a:solidFill>
                  <a:schemeClr val="bg1"/>
                </a:solidFill>
              </a:rPr>
              <a:t>   28, </a:t>
            </a:r>
            <a:r>
              <a:rPr lang="en-US" sz="1400" dirty="0" err="1">
                <a:solidFill>
                  <a:schemeClr val="bg1"/>
                </a:solidFill>
              </a:rPr>
              <a:t>Tyre</a:t>
            </a:r>
            <a:r>
              <a:rPr lang="en-US" sz="1400" dirty="0">
                <a:solidFill>
                  <a:schemeClr val="bg1"/>
                </a:solidFill>
              </a:rPr>
              <a:t> is a type of Satan</a:t>
            </a:r>
          </a:p>
          <a:p>
            <a:r>
              <a:rPr lang="en-US" sz="1400" dirty="0">
                <a:solidFill>
                  <a:schemeClr val="bg1"/>
                </a:solidFill>
              </a:rPr>
              <a:t>   29-32, Egypt is a way, a</a:t>
            </a:r>
          </a:p>
          <a:p>
            <a:r>
              <a:rPr lang="en-US" sz="1400" dirty="0">
                <a:solidFill>
                  <a:schemeClr val="bg1"/>
                </a:solidFill>
              </a:rPr>
              <a:t>      truth, &amp; an afterlife.  </a:t>
            </a:r>
          </a:p>
          <a:p>
            <a:r>
              <a:rPr lang="en-US" sz="1400" dirty="0">
                <a:solidFill>
                  <a:schemeClr val="bg1"/>
                </a:solidFill>
              </a:rPr>
              <a:t>33-48, God blesses Israel</a:t>
            </a:r>
          </a:p>
          <a:p>
            <a:r>
              <a:rPr lang="en-US" sz="1400" dirty="0">
                <a:solidFill>
                  <a:schemeClr val="bg1"/>
                </a:solidFill>
              </a:rPr>
              <a:t>          2 signs, 7 visions</a:t>
            </a:r>
          </a:p>
          <a:p>
            <a:r>
              <a:rPr lang="en-US" sz="1400" dirty="0">
                <a:solidFill>
                  <a:schemeClr val="bg1"/>
                </a:solidFill>
              </a:rPr>
              <a:t>   37-39, present and future</a:t>
            </a:r>
          </a:p>
          <a:p>
            <a:r>
              <a:rPr lang="en-US" sz="1400" dirty="0">
                <a:solidFill>
                  <a:schemeClr val="bg1"/>
                </a:solidFill>
              </a:rPr>
              <a:t>   40-48, future 1000-year (Rev 20)</a:t>
            </a:r>
          </a:p>
          <a:p>
            <a:r>
              <a:rPr lang="en-US" sz="1400" dirty="0">
                <a:solidFill>
                  <a:schemeClr val="bg1"/>
                </a:solidFill>
              </a:rPr>
              <a:t>       Reign of Jesus Christ</a:t>
            </a:r>
          </a:p>
        </p:txBody>
      </p:sp>
      <p:sp>
        <p:nvSpPr>
          <p:cNvPr id="5" name="AutoShape 4" descr="Huldah Gates - Madain Project (en)">
            <a:extLst>
              <a:ext uri="{FF2B5EF4-FFF2-40B4-BE49-F238E27FC236}">
                <a16:creationId xmlns:a16="http://schemas.microsoft.com/office/drawing/2014/main" id="{2FFE0BE7-036D-F439-90C2-36E03C44BE9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Huldah Gate in Jerusalem | leonmauldin.blog">
            <a:extLst>
              <a:ext uri="{FF2B5EF4-FFF2-40B4-BE49-F238E27FC236}">
                <a16:creationId xmlns:a16="http://schemas.microsoft.com/office/drawing/2014/main" id="{F383CB34-D3C6-7967-E7D5-82276BC58F5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Huldah Gate in Jerusalem | leonmauldin.blog">
            <a:extLst>
              <a:ext uri="{FF2B5EF4-FFF2-40B4-BE49-F238E27FC236}">
                <a16:creationId xmlns:a16="http://schemas.microsoft.com/office/drawing/2014/main" id="{8F83373A-F7F3-ACEF-C7BC-390FFED7A4D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2" descr="Huldah Gate in Jerusalem | leonmauldin.blog">
            <a:extLst>
              <a:ext uri="{FF2B5EF4-FFF2-40B4-BE49-F238E27FC236}">
                <a16:creationId xmlns:a16="http://schemas.microsoft.com/office/drawing/2014/main" id="{453CA1D6-3EEA-CF7C-D5A2-D082634823B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00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4" descr="Huldah Gate in Jerusalem | leonmauldin.blog">
            <a:extLst>
              <a:ext uri="{FF2B5EF4-FFF2-40B4-BE49-F238E27FC236}">
                <a16:creationId xmlns:a16="http://schemas.microsoft.com/office/drawing/2014/main" id="{C49B988C-C638-9B24-579B-A0A2DD63016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53200" y="3886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EF5E59E-FA8A-E07E-4EDC-B24207358D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5280" y="-2271487"/>
            <a:ext cx="211482" cy="14147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A05835F-97E4-3866-D317-42995EE20406}"/>
              </a:ext>
            </a:extLst>
          </p:cNvPr>
          <p:cNvSpPr txBox="1"/>
          <p:nvPr/>
        </p:nvSpPr>
        <p:spPr>
          <a:xfrm>
            <a:off x="8932681" y="4601914"/>
            <a:ext cx="30779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 Vision (1:3-28)                  Temple (40-48)</a:t>
            </a:r>
          </a:p>
        </p:txBody>
      </p:sp>
      <p:pic>
        <p:nvPicPr>
          <p:cNvPr id="13" name="Picture 12" descr="P30091#y1">
            <a:extLst>
              <a:ext uri="{FF2B5EF4-FFF2-40B4-BE49-F238E27FC236}">
                <a16:creationId xmlns:a16="http://schemas.microsoft.com/office/drawing/2014/main" id="{D90C67B1-BB3B-9BEA-975B-DEE2CA33FD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5"/>
          <a:stretch>
            <a:fillRect/>
          </a:stretch>
        </p:blipFill>
        <p:spPr>
          <a:xfrm>
            <a:off x="8780392" y="4885642"/>
            <a:ext cx="1558086" cy="139743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5BF662A-BC7F-1F79-52D2-46348EDDA88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03" t="48667" r="5671"/>
          <a:stretch>
            <a:fillRect/>
          </a:stretch>
        </p:blipFill>
        <p:spPr bwMode="auto">
          <a:xfrm>
            <a:off x="10386265" y="4922506"/>
            <a:ext cx="1801451" cy="137140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76308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BCF19-2E4E-B1B3-D32C-DB46D7891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25" y="105356"/>
            <a:ext cx="1365813" cy="1479604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en-US" sz="1200" dirty="0"/>
              <a:t>OT True Prophets chart</a:t>
            </a:r>
            <a:br>
              <a:rPr lang="en-US" sz="1200" dirty="0"/>
            </a:br>
            <a:r>
              <a:rPr lang="en-US" sz="1200" dirty="0"/>
              <a:t> in respect to</a:t>
            </a:r>
            <a:br>
              <a:rPr lang="en-US" sz="1200" dirty="0"/>
            </a:br>
            <a:r>
              <a:rPr lang="en-US" sz="1200" dirty="0"/>
              <a:t>Hebrews</a:t>
            </a:r>
            <a:br>
              <a:rPr lang="en-US" sz="1200" dirty="0"/>
            </a:br>
            <a:r>
              <a:rPr lang="en-US" sz="1200" dirty="0"/>
              <a:t> 11:1-3, 11:6,</a:t>
            </a:r>
            <a:br>
              <a:rPr lang="en-US" sz="1200" dirty="0"/>
            </a:br>
            <a:r>
              <a:rPr lang="en-US" sz="1200" dirty="0"/>
              <a:t>11:32-40, 12:1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A7B784E-FE43-507E-5DC4-D693A3D0DB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9246307"/>
              </p:ext>
            </p:extLst>
          </p:nvPr>
        </p:nvGraphicFramePr>
        <p:xfrm>
          <a:off x="1583498" y="9935"/>
          <a:ext cx="10600584" cy="6848065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227598">
                  <a:extLst>
                    <a:ext uri="{9D8B030D-6E8A-4147-A177-3AD203B41FA5}">
                      <a16:colId xmlns:a16="http://schemas.microsoft.com/office/drawing/2014/main" val="589848999"/>
                    </a:ext>
                  </a:extLst>
                </a:gridCol>
                <a:gridCol w="1052685">
                  <a:extLst>
                    <a:ext uri="{9D8B030D-6E8A-4147-A177-3AD203B41FA5}">
                      <a16:colId xmlns:a16="http://schemas.microsoft.com/office/drawing/2014/main" val="939651213"/>
                    </a:ext>
                  </a:extLst>
                </a:gridCol>
                <a:gridCol w="1314070">
                  <a:extLst>
                    <a:ext uri="{9D8B030D-6E8A-4147-A177-3AD203B41FA5}">
                      <a16:colId xmlns:a16="http://schemas.microsoft.com/office/drawing/2014/main" val="2504805489"/>
                    </a:ext>
                  </a:extLst>
                </a:gridCol>
                <a:gridCol w="1049961">
                  <a:extLst>
                    <a:ext uri="{9D8B030D-6E8A-4147-A177-3AD203B41FA5}">
                      <a16:colId xmlns:a16="http://schemas.microsoft.com/office/drawing/2014/main" val="1165422160"/>
                    </a:ext>
                  </a:extLst>
                </a:gridCol>
                <a:gridCol w="580257">
                  <a:extLst>
                    <a:ext uri="{9D8B030D-6E8A-4147-A177-3AD203B41FA5}">
                      <a16:colId xmlns:a16="http://schemas.microsoft.com/office/drawing/2014/main" val="3007881294"/>
                    </a:ext>
                  </a:extLst>
                </a:gridCol>
                <a:gridCol w="2325389">
                  <a:extLst>
                    <a:ext uri="{9D8B030D-6E8A-4147-A177-3AD203B41FA5}">
                      <a16:colId xmlns:a16="http://schemas.microsoft.com/office/drawing/2014/main" val="3206543794"/>
                    </a:ext>
                  </a:extLst>
                </a:gridCol>
                <a:gridCol w="601755">
                  <a:extLst>
                    <a:ext uri="{9D8B030D-6E8A-4147-A177-3AD203B41FA5}">
                      <a16:colId xmlns:a16="http://schemas.microsoft.com/office/drawing/2014/main" val="589018013"/>
                    </a:ext>
                  </a:extLst>
                </a:gridCol>
                <a:gridCol w="595550">
                  <a:extLst>
                    <a:ext uri="{9D8B030D-6E8A-4147-A177-3AD203B41FA5}">
                      <a16:colId xmlns:a16="http://schemas.microsoft.com/office/drawing/2014/main" val="1871569226"/>
                    </a:ext>
                  </a:extLst>
                </a:gridCol>
                <a:gridCol w="580977">
                  <a:extLst>
                    <a:ext uri="{9D8B030D-6E8A-4147-A177-3AD203B41FA5}">
                      <a16:colId xmlns:a16="http://schemas.microsoft.com/office/drawing/2014/main" val="450574153"/>
                    </a:ext>
                  </a:extLst>
                </a:gridCol>
                <a:gridCol w="707734">
                  <a:extLst>
                    <a:ext uri="{9D8B030D-6E8A-4147-A177-3AD203B41FA5}">
                      <a16:colId xmlns:a16="http://schemas.microsoft.com/office/drawing/2014/main" val="397686635"/>
                    </a:ext>
                  </a:extLst>
                </a:gridCol>
                <a:gridCol w="1227665">
                  <a:extLst>
                    <a:ext uri="{9D8B030D-6E8A-4147-A177-3AD203B41FA5}">
                      <a16:colId xmlns:a16="http://schemas.microsoft.com/office/drawing/2014/main" val="769116399"/>
                    </a:ext>
                  </a:extLst>
                </a:gridCol>
                <a:gridCol w="336943">
                  <a:extLst>
                    <a:ext uri="{9D8B030D-6E8A-4147-A177-3AD203B41FA5}">
                      <a16:colId xmlns:a16="http://schemas.microsoft.com/office/drawing/2014/main" val="4266611883"/>
                    </a:ext>
                  </a:extLst>
                </a:gridCol>
              </a:tblGrid>
              <a:tr h="317914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#</a:t>
                      </a:r>
                    </a:p>
                  </a:txBody>
                  <a:tcPr marL="47198" marR="47198" marT="23599" marB="23599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Name/ Scripture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Suffer-Persecute</a:t>
                      </a:r>
                    </a:p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/Scripture</a:t>
                      </a:r>
                    </a:p>
                  </a:txBody>
                  <a:tcPr marL="47198" marR="47198" marT="23599" marB="23599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King</a:t>
                      </a:r>
                    </a:p>
                    <a:p>
                      <a:pPr algn="l"/>
                      <a:r>
                        <a:rPr lang="en-US" sz="60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(Saul to Zedekiah)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1" baseline="0" dirty="0">
                          <a:solidFill>
                            <a:schemeClr val="bg1"/>
                          </a:solidFill>
                        </a:rPr>
                        <a:t>Public/</a:t>
                      </a:r>
                    </a:p>
                    <a:p>
                      <a:pPr algn="l"/>
                      <a:r>
                        <a:rPr lang="en-US" sz="900" b="1" baseline="0" dirty="0">
                          <a:solidFill>
                            <a:schemeClr val="bg1"/>
                          </a:solidFill>
                        </a:rPr>
                        <a:t>Private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Prophecy - Near/Far or None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Nation</a:t>
                      </a:r>
                    </a:p>
                  </a:txBody>
                  <a:tcPr marL="47198" marR="47198" marT="23599" marB="23599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Bless/ Curse</a:t>
                      </a:r>
                    </a:p>
                  </a:txBody>
                  <a:tcPr marL="47198" marR="47198" marT="23599" marB="23599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Vision/</a:t>
                      </a:r>
                    </a:p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Dream</a:t>
                      </a:r>
                    </a:p>
                  </a:txBody>
                  <a:tcPr marL="47198" marR="47198" marT="23599" marB="23599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Miracle</a:t>
                      </a:r>
                    </a:p>
                    <a:p>
                      <a:pPr algn="ctr"/>
                      <a:r>
                        <a:rPr lang="en-US" sz="600" baseline="0" dirty="0">
                          <a:solidFill>
                            <a:schemeClr val="bg1"/>
                          </a:solidFill>
                        </a:rPr>
                        <a:t>Prophet or God</a:t>
                      </a:r>
                    </a:p>
                  </a:txBody>
                  <a:tcPr marL="47198" marR="47198" marT="23599" marB="23599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Notes</a:t>
                      </a:r>
                    </a:p>
                  </a:txBody>
                  <a:tcPr marL="47198" marR="47198" marT="23599" marB="23599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Heb</a:t>
                      </a:r>
                    </a:p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 11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1102409"/>
                  </a:ext>
                </a:extLst>
              </a:tr>
              <a:tr h="177528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Samuel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 /1 Sam 1-28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Saul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Private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Near/for Saul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B/C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after death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32c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7887159"/>
                  </a:ext>
                </a:extLst>
              </a:tr>
              <a:tr h="142321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Gad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No/1 Sam 22:25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David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Public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Near/for David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B/C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Book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32d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69144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Nathan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No/2 Sam 7. 12.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David -  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Private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</a:t>
                      </a:r>
                      <a:r>
                        <a:rPr lang="en-US" sz="900" b="1" baseline="0" dirty="0">
                          <a:solidFill>
                            <a:schemeClr val="bg1"/>
                          </a:solidFill>
                        </a:rPr>
                        <a:t>Far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-seed of David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B/C/B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Solomon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32d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34780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Asaph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No/Psalms 50, 73-83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David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Public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Far/Tribulation and 1000-year reign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C/B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Revelation 6-20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67318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 err="1">
                          <a:solidFill>
                            <a:schemeClr val="bg1"/>
                          </a:solidFill>
                        </a:rPr>
                        <a:t>Ahijah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No/1 Ki 11:29-39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Jeroboam - 1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st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Private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Near/Jeroboam’s reign-son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N-Israel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B/C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 Ki 14:1-26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32d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0069062"/>
                  </a:ext>
                </a:extLst>
              </a:tr>
              <a:tr h="19342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6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Shemaiah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No/1 Ki 12:22-24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Rehoboam - 1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st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Private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Near/for Rehoboam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S-Judah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Book            931 BC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32d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0454416"/>
                  </a:ext>
                </a:extLst>
              </a:tr>
              <a:tr h="120102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7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 err="1">
                          <a:solidFill>
                            <a:schemeClr val="bg1"/>
                          </a:solidFill>
                        </a:rPr>
                        <a:t>Iddo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No/2 Chr 9:29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Jeroboam  - 1 </a:t>
                      </a:r>
                      <a:r>
                        <a:rPr lang="en-US" sz="900" baseline="30000" dirty="0" err="1">
                          <a:solidFill>
                            <a:schemeClr val="bg1"/>
                          </a:solidFill>
                        </a:rPr>
                        <a:t>st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Private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Seer for Jeroboam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N-Israel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 Vision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Records      931 BC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32d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997768"/>
                  </a:ext>
                </a:extLst>
              </a:tr>
              <a:tr h="19342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8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man of God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No/1 Kings 13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Jeroboam – 1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st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Private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1" baseline="0" dirty="0">
                          <a:solidFill>
                            <a:schemeClr val="bg1"/>
                          </a:solidFill>
                        </a:rPr>
                        <a:t>Far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/King Josiah by name, c. 300 yrs., 13:2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N-Israel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Heal hand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Judah, 2 Ki 23:15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32d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6336028"/>
                  </a:ext>
                </a:extLst>
              </a:tr>
              <a:tr h="160347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9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old prophet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No/1 Kings 13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Jeroboam – 1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st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Private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Near/for man of God, lion and donkey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N-Israel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Liar-like Lot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32d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9685876"/>
                  </a:ext>
                </a:extLst>
              </a:tr>
              <a:tr h="186867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Azariah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No/2 Chr 15:1-7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Asa – 3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rd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Public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 baseline="0" dirty="0">
                          <a:solidFill>
                            <a:schemeClr val="bg1"/>
                          </a:solidFill>
                        </a:rPr>
                        <a:t>None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S-Judah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war w/Ethiopia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4454475"/>
                  </a:ext>
                </a:extLst>
              </a:tr>
              <a:tr h="167858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11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Hanani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No/2 Chr 16:7-10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Asa – 3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rd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Private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 baseline="0" dirty="0">
                          <a:solidFill>
                            <a:schemeClr val="bg1"/>
                          </a:solidFill>
                        </a:rPr>
                        <a:t>Near/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S-Judah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war w/Israel-Syria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8594965"/>
                  </a:ext>
                </a:extLst>
              </a:tr>
              <a:tr h="109432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12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Jehu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No/1 Ki 16:1-13, 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Baasha-3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rd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Private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</a:t>
                      </a:r>
                      <a:r>
                        <a:rPr lang="en-US" sz="900" b="1" baseline="0" dirty="0">
                          <a:solidFill>
                            <a:schemeClr val="bg1"/>
                          </a:solidFill>
                        </a:rPr>
                        <a:t>2 Chr 19:1-4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N-Israel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C/B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Son of Hanani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892223"/>
                  </a:ext>
                </a:extLst>
              </a:tr>
              <a:tr h="95539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13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Prophet - 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No/1 Ki 20:13-36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Ahab-7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th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Private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Near/Syria/man of God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N-Israel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B/B/C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Lion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Son of prophet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127629"/>
                  </a:ext>
                </a:extLst>
              </a:tr>
              <a:tr h="126052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14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Micaiah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Yes/1 Ki 22:1-28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Ahab-death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Private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Near/400 to 1, 2 Chr  18:1-27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N-Israel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Lying spirit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33a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91720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15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Elijah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Yes/1 Ki 17-2 Ki 2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Omri, Ahab – 7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th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Public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Near/3 ½ years  draught, 450 to 1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N-Israel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B5/C3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 8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Gentile widow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35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4726094"/>
                  </a:ext>
                </a:extLst>
              </a:tr>
              <a:tr h="120379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16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Elisha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No/2 Ki 3-13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Joram, Jehu – 8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th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,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Public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None/gentile general, Lu 4:27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N-Israel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B11/C5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16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Jezebel-death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35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49701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17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Eliezer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No/2 Chronicles 20:37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Jehosophat -4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th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Private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Near/alliance with Ahaziah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S-Israel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Fleet destroyed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817387"/>
                  </a:ext>
                </a:extLst>
              </a:tr>
              <a:tr h="145156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18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1" baseline="0" dirty="0">
                          <a:solidFill>
                            <a:schemeClr val="bg1"/>
                          </a:solidFill>
                        </a:rPr>
                        <a:t>Jo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el  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No/2 Kings 11-15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Joash -11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th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Far/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S-Israel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C-B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6102261"/>
                  </a:ext>
                </a:extLst>
              </a:tr>
              <a:tr h="188243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19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  <a:highlight>
                            <a:srgbClr val="FFFF00"/>
                          </a:highlight>
                        </a:rPr>
                        <a:t>Jonah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No/Jonah 1-4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Jehoash - 11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th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Public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Near/40 days – repent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  <a:highlight>
                            <a:srgbClr val="FFFF00"/>
                          </a:highlight>
                        </a:rPr>
                        <a:t>Nineveh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9 by God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Angry-carnal 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79825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20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1" baseline="0" dirty="0">
                          <a:solidFill>
                            <a:schemeClr val="bg1"/>
                          </a:solidFill>
                        </a:rPr>
                        <a:t>Am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os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No/2 Kings 14-15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Jeroboam II – 13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th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Public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Near/c 45 yrs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N-Israel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C/B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5 Visions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Exile Assyria 722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7641975"/>
                  </a:ext>
                </a:extLst>
              </a:tr>
              <a:tr h="82438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21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1" baseline="0" dirty="0">
                          <a:solidFill>
                            <a:schemeClr val="bg1"/>
                          </a:solidFill>
                        </a:rPr>
                        <a:t>Ho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sea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No/2 Kings 15-18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Jeroboam II – 13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th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Public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Near/c 40 yrs, Far/2700+ yrs (7x)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N-Israel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C-B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Gomer/3 children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0363989"/>
                  </a:ext>
                </a:extLst>
              </a:tr>
              <a:tr h="82438"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Oded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No/2 Chr 28:6-15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Ahaz-12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th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Public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S-Judah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War victory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3719329"/>
                  </a:ext>
                </a:extLst>
              </a:tr>
              <a:tr h="103198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22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Micah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Yes/rejection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Jotham-Hezekiah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Public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 Assyria &amp; Babylon, Far  Jesus 1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st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 5:2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N-S 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C-B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Visions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that day 25%, hear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8502096"/>
                  </a:ext>
                </a:extLst>
              </a:tr>
              <a:tr h="207427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23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Isaiah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Yes/sawn in half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Uzziah-Hezekiah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Public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 and Far/more than other prophets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S-Judah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C-B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Visions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3/time-185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Majesty, Royalty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34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6121140"/>
                  </a:ext>
                </a:extLst>
              </a:tr>
              <a:tr h="152941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24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1" baseline="0" dirty="0">
                          <a:solidFill>
                            <a:schemeClr val="bg1"/>
                          </a:solidFill>
                          <a:highlight>
                            <a:srgbClr val="FFFF00"/>
                          </a:highlight>
                        </a:rPr>
                        <a:t>Nah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  <a:highlight>
                            <a:srgbClr val="FFFF00"/>
                          </a:highlight>
                        </a:rPr>
                        <a:t>um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No/Nahum 1-3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Hezekiah-13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th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Personal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Near/30 -50 years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  <a:highlight>
                            <a:srgbClr val="FFFF00"/>
                          </a:highlight>
                        </a:rPr>
                        <a:t>Nineveh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 vision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 Israel, 722 BC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33a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78625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25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1" i="0" baseline="0" dirty="0">
                          <a:solidFill>
                            <a:schemeClr val="bg1"/>
                          </a:solidFill>
                        </a:rPr>
                        <a:t>Hab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akkuk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Zedekiah-20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th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Personal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 Babylon-Nebuchadnezzar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S-Judah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C-B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Vision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Trial to Triumph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8630724"/>
                  </a:ext>
                </a:extLst>
              </a:tr>
              <a:tr h="210788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26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1" baseline="0" dirty="0">
                          <a:solidFill>
                            <a:schemeClr val="bg1"/>
                          </a:solidFill>
                        </a:rPr>
                        <a:t>Zep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haniah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Josiah-16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th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Personal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Near-Babylon/Far 2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nd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 coming of Jesus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S-Judah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C-B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Trib &amp; 1000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8728559"/>
                  </a:ext>
                </a:extLst>
              </a:tr>
              <a:tr h="83092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27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Huldah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No/2 Kings 22:11-20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Josiah-16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th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Private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Near/13 years, Josiah’s grave 2 Ki 23:27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S-Judah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C-B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2 Chr 34:18-28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79479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28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Jeremiah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Yes/no wife, pit, </a:t>
                      </a:r>
                      <a:r>
                        <a:rPr lang="en-US" sz="900" baseline="0" dirty="0" err="1">
                          <a:solidFill>
                            <a:schemeClr val="bg1"/>
                          </a:solidFill>
                        </a:rPr>
                        <a:t>etc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Josiah-Zedekiah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Public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Near-Babylon, 586 BC/70-year captivity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S-Judah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C-B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Visions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Exile Babylon  586 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36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15261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Ezekiel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No/not </a:t>
                      </a:r>
                      <a:r>
                        <a:rPr lang="en-US" sz="900" baseline="0">
                          <a:solidFill>
                            <a:schemeClr val="bg1"/>
                          </a:solidFill>
                        </a:rPr>
                        <a:t>from people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Nebu – Babylon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Public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Near, 586 BC/Far , 37-39 ,40-48 1000 yr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S-Judah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C-B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13 vision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18 signs, 8 parables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59698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29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Daniel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Yes/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Nebu – Babylon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Public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Near/Far, 2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nd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 coming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S-Judah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29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38061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31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Obadiah</a:t>
                      </a:r>
                      <a:endParaRPr lang="en-US" sz="900" baseline="0" dirty="0">
                        <a:solidFill>
                          <a:schemeClr val="bg1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Zedekiah-20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th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  <a:highlight>
                            <a:srgbClr val="FFFF00"/>
                          </a:highlight>
                        </a:rPr>
                        <a:t>Edom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5094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32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1" baseline="0" dirty="0">
                          <a:solidFill>
                            <a:schemeClr val="bg1"/>
                          </a:solidFill>
                        </a:rPr>
                        <a:t>Ha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ggai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Zerubbabel-Gov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24934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33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1" baseline="0" dirty="0">
                          <a:solidFill>
                            <a:schemeClr val="bg1"/>
                          </a:solidFill>
                        </a:rPr>
                        <a:t>Ze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chariah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Yes/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Zerubbabel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6001943"/>
                  </a:ext>
                </a:extLst>
              </a:tr>
              <a:tr h="117709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34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1" baseline="0" dirty="0">
                          <a:solidFill>
                            <a:schemeClr val="bg1"/>
                          </a:solidFill>
                        </a:rPr>
                        <a:t>Ma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lachi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Zerubbabel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9381621"/>
                  </a:ext>
                </a:extLst>
              </a:tr>
            </a:tbl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6BBC2EF9-5610-D3D2-6B31-24DB0C650054}"/>
              </a:ext>
            </a:extLst>
          </p:cNvPr>
          <p:cNvSpPr txBox="1">
            <a:spLocks/>
          </p:cNvSpPr>
          <p:nvPr/>
        </p:nvSpPr>
        <p:spPr>
          <a:xfrm>
            <a:off x="71749" y="1690497"/>
            <a:ext cx="1365813" cy="4723046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Before </a:t>
            </a:r>
            <a:r>
              <a:rPr kumimoji="0" lang="en-US" sz="1200" b="1" i="0" u="sng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Samuel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63500" dir="2700000" algn="tl" rotWithShape="0">
                  <a:srgbClr val="000000">
                    <a:alpha val="48000"/>
                  </a:srgbClr>
                </a:outerShdw>
              </a:effectLst>
              <a:uLnTx/>
              <a:uFillTx/>
              <a:latin typeface="Bookman Old Style" panose="02050604050505020204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Enoch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63500" dir="2700000" algn="tl" rotWithShape="0">
                  <a:srgbClr val="000000">
                    <a:alpha val="48000"/>
                  </a:srgbClr>
                </a:outerShdw>
              </a:effectLst>
              <a:uLnTx/>
              <a:uFillTx/>
              <a:latin typeface="Bookman Old Style" panose="02050604050505020204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Genesis 5:24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Jude 1:14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63500" dir="2700000" algn="tl" rotWithShape="0">
                  <a:srgbClr val="000000">
                    <a:alpha val="48000"/>
                  </a:srgbClr>
                </a:outerShdw>
              </a:effectLst>
              <a:uLnTx/>
              <a:uFillTx/>
              <a:latin typeface="Bookman Old Style" panose="02050604050505020204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Moses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63500" dir="2700000" algn="tl" rotWithShape="0">
                  <a:srgbClr val="000000">
                    <a:alpha val="48000"/>
                  </a:srgbClr>
                </a:outerShdw>
              </a:effectLst>
              <a:uLnTx/>
              <a:uFillTx/>
              <a:latin typeface="Bookman Old Style" panose="02050604050505020204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Exodus 7:1 </a:t>
            </a:r>
            <a:r>
              <a:rPr kumimoji="0" lang="en-US" sz="1200" b="0" i="0" u="none" strike="noStrike" kern="1200" cap="all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Deut</a:t>
            </a:r>
            <a:r>
              <a:rPr kumimoji="0" lang="en-US" sz="12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 34:10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Acts 3:22,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7:37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63500" dir="2700000" algn="tl" rotWithShape="0">
                  <a:srgbClr val="000000">
                    <a:alpha val="48000"/>
                  </a:srgbClr>
                </a:outerShdw>
              </a:effectLst>
              <a:uLnTx/>
              <a:uFillTx/>
              <a:latin typeface="Bookman Old Style" panose="02050604050505020204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Miriam 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Exodus 15:20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Deborah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Judges 4:9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63500" dir="2700000" algn="tl" rotWithShape="0">
                  <a:srgbClr val="000000">
                    <a:alpha val="48000"/>
                  </a:srgbClr>
                </a:outerShdw>
              </a:effectLst>
              <a:uLnTx/>
              <a:uFillTx/>
              <a:latin typeface="Bookman Old Style" panose="02050604050505020204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During &amp; after </a:t>
            </a:r>
            <a:r>
              <a:rPr kumimoji="0" lang="en-US" sz="1200" b="1" i="0" u="sng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Samuel</a:t>
            </a:r>
            <a:r>
              <a:rPr kumimoji="0" lang="en-US" sz="12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63500" dir="2700000" algn="tl" rotWithShape="0">
                  <a:srgbClr val="000000">
                    <a:alpha val="48000"/>
                  </a:srgbClr>
                </a:outerShdw>
              </a:effectLst>
              <a:uLnTx/>
              <a:uFillTx/>
              <a:latin typeface="Bookman Old Style" panose="02050604050505020204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1 Samuel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19:18-24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2 Ki 4:38-41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63500" dir="2700000" algn="tl" rotWithShape="0">
                  <a:srgbClr val="000000">
                    <a:alpha val="48000"/>
                  </a:srgbClr>
                </a:outerShdw>
              </a:effectLst>
              <a:uLnTx/>
              <a:uFillTx/>
              <a:latin typeface="Bookman Old Style" panose="02050604050505020204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Sons of the prophets-9x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ED576A-5EA2-8490-2B6D-346A6939533D}"/>
              </a:ext>
            </a:extLst>
          </p:cNvPr>
          <p:cNvSpPr txBox="1"/>
          <p:nvPr/>
        </p:nvSpPr>
        <p:spPr>
          <a:xfrm>
            <a:off x="0" y="6433863"/>
            <a:ext cx="1515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Updated:   </a:t>
            </a:r>
            <a:r>
              <a:rPr lang="en-US" sz="1000" dirty="0">
                <a:solidFill>
                  <a:prstClr val="black"/>
                </a:solidFill>
                <a:latin typeface="Rockwell" panose="02060603020205020403"/>
              </a:rPr>
              <a:t>1 4 Jan 2026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W.H.</a:t>
            </a:r>
          </a:p>
        </p:txBody>
      </p:sp>
    </p:spTree>
    <p:extLst>
      <p:ext uri="{BB962C8B-B14F-4D97-AF65-F5344CB8AC3E}">
        <p14:creationId xmlns:p14="http://schemas.microsoft.com/office/powerpoint/2010/main" val="31042534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2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22272E3B-CB80-4A22-9D66-E16027ED0E6E}">
  <we:reference id="wa200005566" version="3.0.0.2" store="en-US" storeType="OMEX"/>
  <we:alternateReferences>
    <we:reference id="wa200005566" version="3.0.0.2" store="wa200005566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3705CF02DF8540BC9025A980CBE32D" ma:contentTypeVersion="8" ma:contentTypeDescription="Create a new document." ma:contentTypeScope="" ma:versionID="7b59e85c8975facf180a11ca812390b4">
  <xsd:schema xmlns:xsd="http://www.w3.org/2001/XMLSchema" xmlns:xs="http://www.w3.org/2001/XMLSchema" xmlns:p="http://schemas.microsoft.com/office/2006/metadata/properties" xmlns:ns3="f98cc253-feff-40fd-b75e-dde241986d3d" xmlns:ns4="7ea62328-f9cb-43bf-99db-6009b3f2bb1b" targetNamespace="http://schemas.microsoft.com/office/2006/metadata/properties" ma:root="true" ma:fieldsID="9c119ad8aaef6563af41b60e6a070d4d" ns3:_="" ns4:_="">
    <xsd:import namespace="f98cc253-feff-40fd-b75e-dde241986d3d"/>
    <xsd:import namespace="7ea62328-f9cb-43bf-99db-6009b3f2bb1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8cc253-feff-40fd-b75e-dde241986d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a62328-f9cb-43bf-99db-6009b3f2bb1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E325EC8-9F89-4198-8218-91A34E1356D1}">
  <ds:schemaRefs>
    <ds:schemaRef ds:uri="http://schemas.microsoft.com/office/infopath/2007/PartnerControls"/>
    <ds:schemaRef ds:uri="http://schemas.microsoft.com/office/2006/documentManagement/types"/>
    <ds:schemaRef ds:uri="7ea62328-f9cb-43bf-99db-6009b3f2bb1b"/>
    <ds:schemaRef ds:uri="http://purl.org/dc/elements/1.1/"/>
    <ds:schemaRef ds:uri="f98cc253-feff-40fd-b75e-dde241986d3d"/>
    <ds:schemaRef ds:uri="http://purl.org/dc/dcmitype/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A7AA0E26-2B78-4EE7-BE01-956B14188E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98cc253-feff-40fd-b75e-dde241986d3d"/>
    <ds:schemaRef ds:uri="7ea62328-f9cb-43bf-99db-6009b3f2bb1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C4657AF-EFCA-425B-866D-F2B846C840F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86117</TotalTime>
  <Words>1867</Words>
  <Application>Microsoft Office PowerPoint</Application>
  <PresentationFormat>Widescreen</PresentationFormat>
  <Paragraphs>524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Arial</vt:lpstr>
      <vt:lpstr>Bookman Old Style</vt:lpstr>
      <vt:lpstr>Calibri</vt:lpstr>
      <vt:lpstr>Cambria Math</vt:lpstr>
      <vt:lpstr>Gill Sans MT</vt:lpstr>
      <vt:lpstr>Rockwell</vt:lpstr>
      <vt:lpstr>Verdana</vt:lpstr>
      <vt:lpstr>Damask</vt:lpstr>
      <vt:lpstr>PowerPoint Presentation</vt:lpstr>
      <vt:lpstr>PowerPoint Presentation</vt:lpstr>
      <vt:lpstr>PowerPoint Presentation</vt:lpstr>
      <vt:lpstr>OT True Prophets chart  in respect to Hebrews  11:1-3, 11:6, 11:32-40, 12:1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Heath</dc:creator>
  <cp:lastModifiedBy>Bill Heath</cp:lastModifiedBy>
  <cp:revision>1652</cp:revision>
  <cp:lastPrinted>2025-12-17T21:48:13Z</cp:lastPrinted>
  <dcterms:created xsi:type="dcterms:W3CDTF">2013-07-15T20:26:40Z</dcterms:created>
  <dcterms:modified xsi:type="dcterms:W3CDTF">2026-01-14T21:40:51Z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0x010100EF3705CF02DF8540BC9025A980CBE32D</vt:lpwstr>
  </property>
</Properties>
</file>