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2" r:id="rId5"/>
    <p:sldId id="382" r:id="rId6"/>
    <p:sldId id="383" r:id="rId7"/>
    <p:sldId id="376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44" autoAdjust="0"/>
    <p:restoredTop sz="88462" autoAdjust="0"/>
  </p:normalViewPr>
  <p:slideViewPr>
    <p:cSldViewPr snapToGrid="0">
      <p:cViewPr varScale="1">
        <p:scale>
          <a:sx n="56" d="100"/>
          <a:sy n="56" d="100"/>
        </p:scale>
        <p:origin x="3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518026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35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885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9/29/2024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9/29/2024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Sept 29, 2024				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284480"/>
            <a:ext cx="3777906" cy="906502"/>
          </a:xfrm>
        </p:spPr>
        <p:txBody>
          <a:bodyPr>
            <a:normAutofit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046" y="1183100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67112" y="1282422"/>
            <a:ext cx="6756008" cy="55780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 – 12 beginnings (origins) of life with Adam, 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Genesis 1-2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2a – 12 beginnings (origins) of death with Adam,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3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2b –                 death with Cain &amp; Noah,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4:1-9:17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2c –                 death with Nimrod &amp; Babel,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9:18-11:32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3 – 12 beginnings of Israel with Abraham,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12-50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4a – exit from slavery in Egypt to the Red Sea, </a:t>
            </a:r>
            <a:r>
              <a:rPr lang="en-US" sz="2000" u="sng" dirty="0">
                <a:ea typeface="Cambria Math" panose="02040503050406030204" pitchFamily="18" charset="0"/>
              </a:rPr>
              <a:t>Exodus 1-12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4b – from the Red Sea to Mount Sinai, </a:t>
            </a:r>
            <a:r>
              <a:rPr lang="en-US" sz="2000" u="sng" dirty="0">
                <a:ea typeface="Cambria Math" panose="02040503050406030204" pitchFamily="18" charset="0"/>
              </a:rPr>
              <a:t>Exodus 13-18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4c – Mount Sinai (Law) 10 Commandments, </a:t>
            </a:r>
            <a:r>
              <a:rPr lang="en-US" sz="2000" u="sng" dirty="0">
                <a:ea typeface="Cambria Math" panose="02040503050406030204" pitchFamily="18" charset="0"/>
              </a:rPr>
              <a:t>Exodus 19-24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4d – Mount Sinai (Law) the Tabernacle, </a:t>
            </a:r>
            <a:r>
              <a:rPr lang="en-US" sz="2000" u="sng" dirty="0">
                <a:ea typeface="Cambria Math" panose="02040503050406030204" pitchFamily="18" charset="0"/>
              </a:rPr>
              <a:t>Exodus 25-40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5a – Mount Sinai (Law) approaching a holy God, </a:t>
            </a:r>
            <a:r>
              <a:rPr lang="en-US" sz="2000" u="sng" dirty="0">
                <a:ea typeface="Cambria Math" panose="02040503050406030204" pitchFamily="18" charset="0"/>
              </a:rPr>
              <a:t>Leviticus 1-17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5b – Mount Sinai (Law) living a holy life, </a:t>
            </a:r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Leviticus 18-27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6a – Mount Sinai (Law) prepare to depart, </a:t>
            </a:r>
            <a:r>
              <a:rPr lang="en-US" sz="2000" u="sng" dirty="0">
                <a:ea typeface="Cambria Math" panose="02040503050406030204" pitchFamily="18" charset="0"/>
              </a:rPr>
              <a:t>Numbers 1-10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915597" y="4086610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543050" y="29831"/>
            <a:ext cx="9098279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at Mount Sinai (Law) &amp;  Living a Holy Life, </a:t>
            </a:r>
            <a:r>
              <a:rPr lang="en-US" sz="2400" u="sng" dirty="0">
                <a:ea typeface="Cambria Math" panose="02040503050406030204" pitchFamily="18" charset="0"/>
              </a:rPr>
              <a:t>Leviticus 18-27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867DB-840D-FDFF-34DF-D54B7C54E4BB}"/>
              </a:ext>
            </a:extLst>
          </p:cNvPr>
          <p:cNvSpPr txBox="1"/>
          <p:nvPr/>
        </p:nvSpPr>
        <p:spPr>
          <a:xfrm>
            <a:off x="81280" y="663356"/>
            <a:ext cx="12029439" cy="618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Leviticus</a:t>
            </a:r>
            <a:endParaRPr lang="en-US" sz="2000" b="1" u="sng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18-20 	Civil laws</a:t>
            </a:r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r>
              <a:rPr lang="en-US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endParaRPr lang="en-US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21-22	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Ceremonial laws</a:t>
            </a:r>
            <a:endParaRPr lang="en-US" sz="16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endParaRPr lang="en-US" sz="18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23-24	Ceremonial laws </a:t>
            </a:r>
          </a:p>
          <a:p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</a:t>
            </a: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(also prophetic for the 1</a:t>
            </a:r>
            <a:r>
              <a:rPr lang="en-US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coming of Jesus, the church, and the 2</a:t>
            </a:r>
            <a:r>
              <a:rPr lang="en-US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nd</a:t>
            </a: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coming of the king of kings)</a:t>
            </a:r>
          </a:p>
          <a:p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24-27	Civil laws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b="1" dirty="0"/>
              <a:t>Note for Leviticus where Jesus is better and perfect: 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Priests		4:14-7:28 (4:14)	Jesus is the personal, permanent “Great</a:t>
            </a:r>
            <a:r>
              <a:rPr lang="en-US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” </a:t>
            </a: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High Priest</a:t>
            </a:r>
            <a:endParaRPr lang="en-US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Covenant	8:1-13 (8:6)		Jesus is mediator of a “better” covenant &amp; better promise</a:t>
            </a:r>
            <a:endParaRPr lang="en-US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Tabernacle	9:1-28 (9:11)		Jesus is a “greater and more perfect” tabernacle</a:t>
            </a:r>
            <a:endParaRPr lang="en-US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Sacrifice	10:1-39 (10:14)	Jesus’ eternal sacrifice is “superior” to the Old Covenant</a:t>
            </a:r>
            <a:endParaRPr lang="en-US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Faith		11:1-40 (11:40)	Jesus provides for a “better” faith where we may mature</a:t>
            </a:r>
            <a:endParaRPr lang="en-US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alibri" panose="020F0502020204030204" pitchFamily="34" charset="0"/>
              <a:ea typeface="Cambria Math" panose="020405030504060302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shadow of the ceremonial laws for approaching a holy God were fulfilled and substantiated when Jesus died as the lamb of God on the cross. (shadow 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Scripture - 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Colossians 2:17, Hebrews 8:5, 10:1, James 1:17)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Application:  Today, do not return to, mix with, or substitute the ceremonial laws with following Jesus.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65901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abernacle_painted">
            <a:extLst>
              <a:ext uri="{FF2B5EF4-FFF2-40B4-BE49-F238E27FC236}">
                <a16:creationId xmlns:a16="http://schemas.microsoft.com/office/drawing/2014/main" id="{A8891A04-AE77-865A-D0C7-E054E6F99F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50048" cy="688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2">
            <a:extLst>
              <a:ext uri="{FF2B5EF4-FFF2-40B4-BE49-F238E27FC236}">
                <a16:creationId xmlns:a16="http://schemas.microsoft.com/office/drawing/2014/main" id="{36E4D19E-364A-1C39-8686-86701FC75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0A8405-72E0-1D1D-4629-97B0D2718115}"/>
              </a:ext>
            </a:extLst>
          </p:cNvPr>
          <p:cNvSpPr txBox="1"/>
          <p:nvPr/>
        </p:nvSpPr>
        <p:spPr>
          <a:xfrm>
            <a:off x="10545317" y="474345"/>
            <a:ext cx="1651414" cy="616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Tabernacle </a:t>
            </a:r>
          </a:p>
          <a:p>
            <a:endParaRPr lang="en-US" sz="1050" dirty="0"/>
          </a:p>
          <a:p>
            <a:r>
              <a:rPr lang="en-US" dirty="0"/>
              <a:t>Exodus 25-40</a:t>
            </a:r>
          </a:p>
          <a:p>
            <a:endParaRPr lang="en-US" b="1" u="sng" dirty="0"/>
          </a:p>
          <a:p>
            <a:endParaRPr lang="en-US" b="1" u="sng" dirty="0"/>
          </a:p>
          <a:p>
            <a:r>
              <a:rPr lang="en-US" b="1" u="sng" dirty="0"/>
              <a:t>Figure</a:t>
            </a:r>
            <a:r>
              <a:rPr lang="en-US" dirty="0"/>
              <a:t> of Jesus</a:t>
            </a:r>
          </a:p>
          <a:p>
            <a:endParaRPr lang="en-US" sz="1050" dirty="0"/>
          </a:p>
          <a:p>
            <a:r>
              <a:rPr lang="en-US" dirty="0"/>
              <a:t>(Hebrews 9:9, </a:t>
            </a:r>
          </a:p>
          <a:p>
            <a:endParaRPr lang="en-US" sz="1050" dirty="0"/>
          </a:p>
          <a:p>
            <a:r>
              <a:rPr lang="en-US" dirty="0"/>
              <a:t>1 Peter 3:21)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Also the</a:t>
            </a:r>
          </a:p>
          <a:p>
            <a:r>
              <a:rPr lang="en-US" dirty="0"/>
              <a:t>body of Jesus</a:t>
            </a:r>
          </a:p>
          <a:p>
            <a:endParaRPr lang="en-US" sz="1050" dirty="0"/>
          </a:p>
          <a:p>
            <a:r>
              <a:rPr lang="en-US" dirty="0"/>
              <a:t>John 2:19-22</a:t>
            </a:r>
          </a:p>
          <a:p>
            <a:r>
              <a:rPr lang="en-US" dirty="0"/>
              <a:t>(21)</a:t>
            </a:r>
          </a:p>
          <a:p>
            <a:endParaRPr lang="en-US" dirty="0"/>
          </a:p>
          <a:p>
            <a:r>
              <a:rPr lang="en-US" dirty="0"/>
              <a:t>and the </a:t>
            </a:r>
          </a:p>
          <a:p>
            <a:r>
              <a:rPr lang="en-US" dirty="0"/>
              <a:t>Body of </a:t>
            </a:r>
          </a:p>
          <a:p>
            <a:r>
              <a:rPr lang="en-US" dirty="0"/>
              <a:t>believers</a:t>
            </a:r>
          </a:p>
          <a:p>
            <a:endParaRPr lang="en-US" sz="1050" dirty="0"/>
          </a:p>
          <a:p>
            <a:r>
              <a:rPr lang="en-US" dirty="0"/>
              <a:t>1 Cor 6:12-20</a:t>
            </a:r>
          </a:p>
          <a:p>
            <a:r>
              <a:rPr lang="en-US" dirty="0"/>
              <a:t>(19 )</a:t>
            </a:r>
          </a:p>
        </p:txBody>
      </p:sp>
    </p:spTree>
    <p:extLst>
      <p:ext uri="{BB962C8B-B14F-4D97-AF65-F5344CB8AC3E}">
        <p14:creationId xmlns:p14="http://schemas.microsoft.com/office/powerpoint/2010/main" val="821016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10160"/>
            <a:ext cx="12192000" cy="5821081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Schedule-2024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1" dirty="0">
                <a:solidFill>
                  <a:srgbClr val="FFFFFF"/>
                </a:solidFill>
                <a:latin typeface="Gill Sans MT"/>
              </a:rPr>
              <a:t>Mas de Cristo class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</a:endParaRP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 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Old Testament / Genesis (4), Exodus (4), Leviticus (2), Psalms (4), Proverbs, Ecclesiastes, Amos, Obadiah, Malachi  </a:t>
            </a:r>
          </a:p>
          <a:p>
            <a:pPr>
              <a:defRPr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The purpose of the Old Testament:  (1) 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Learn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– Romans 15:4  (2) 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Admonish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– 1 Corinthians 10:1-10   </a:t>
            </a:r>
          </a:p>
          <a:p>
            <a:pPr>
              <a:defRPr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(3) 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Shadow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– Col 2:17, Heb 8:5, 10:1  (4)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 Figure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–  Heb  9:9, 11:19, 1 Peter 3:21 </a:t>
            </a:r>
          </a:p>
          <a:p>
            <a:pPr>
              <a:defRPr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(5) 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Type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antitype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 - specific people are like God or the Devil to help New Testament Christ-followers to </a:t>
            </a:r>
          </a:p>
          <a:p>
            <a:pPr>
              <a:defRPr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     discern good from evil, obey God, follow Jesus, and be filled with the Holy Spirit.</a:t>
            </a:r>
          </a:p>
          <a:p>
            <a:pPr>
              <a:defRPr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New Testament / Mark, Colossians, Philemon, James, Jude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16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the 2024 daily Bible reading schedule.   </a:t>
            </a:r>
            <a:r>
              <a:rPr lang="en-US" sz="16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Isaiah from May 9 to Oct 18.  Copies on the back table.</a:t>
            </a:r>
          </a:p>
          <a:p>
            <a:pPr>
              <a:defRPr/>
            </a:pPr>
            <a:endParaRPr lang="en-US" sz="16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16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ts val="1200"/>
              </a:lnSpc>
            </a:pP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6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Next Sunday is Numbers 1-10  – Departing Mount Sinai into wandering in the desert </a:t>
            </a:r>
            <a:endParaRPr lang="en-US" sz="16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F1F748F1-33A5-D386-0A0D-7CB6B6D80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314144" y="10160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7ea62328-f9cb-43bf-99db-6009b3f2bb1b"/>
    <ds:schemaRef ds:uri="http://schemas.microsoft.com/office/infopath/2007/PartnerControls"/>
    <ds:schemaRef ds:uri="f98cc253-feff-40fd-b75e-dde241986d3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77715</TotalTime>
  <Words>719</Words>
  <Application>Microsoft Office PowerPoint</Application>
  <PresentationFormat>Widescreen</PresentationFormat>
  <Paragraphs>108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Aharoni</vt:lpstr>
      <vt:lpstr>Arial</vt:lpstr>
      <vt:lpstr>Calibri</vt:lpstr>
      <vt:lpstr>Cambria Math</vt:lpstr>
      <vt:lpstr>Gill Sans MT</vt:lpstr>
      <vt:lpstr>Verdana</vt:lpstr>
      <vt:lpstr>Wingdings 3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1740</cp:revision>
  <cp:lastPrinted>2024-09-29T11:33:57Z</cp:lastPrinted>
  <dcterms:created xsi:type="dcterms:W3CDTF">2013-07-15T20:26:40Z</dcterms:created>
  <dcterms:modified xsi:type="dcterms:W3CDTF">2024-09-29T11:34:18Z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