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3" r:id="rId4"/>
  </p:sldMasterIdLst>
  <p:notesMasterIdLst>
    <p:notesMasterId r:id="rId11"/>
  </p:notesMasterIdLst>
  <p:sldIdLst>
    <p:sldId id="385" r:id="rId5"/>
    <p:sldId id="386" r:id="rId6"/>
    <p:sldId id="389" r:id="rId7"/>
    <p:sldId id="383" r:id="rId8"/>
    <p:sldId id="384" r:id="rId9"/>
    <p:sldId id="387" r:id="rId1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1B8AD-DC5F-40A8-98D8-B20533385F6B}" v="73" dt="2026-03-11T20:05:52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59" autoAdjust="0"/>
    <p:restoredTop sz="94660"/>
  </p:normalViewPr>
  <p:slideViewPr>
    <p:cSldViewPr snapToGrid="0">
      <p:cViewPr varScale="1">
        <p:scale>
          <a:sx n="49" d="100"/>
          <a:sy n="49" d="100"/>
        </p:scale>
        <p:origin x="394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">
      <pc:chgData name="Bill Heath" userId="e5502471a9019beb" providerId="LiveId" clId="{813D262F-908F-4E50-9894-E380FCA4CA07}" dt="2026-03-11T20:11:15.579" v="6289" actId="1036"/>
      <pc:docMkLst>
        <pc:docMk/>
      </pc:docMkLst>
      <pc:sldChg chg="modSp mod">
        <pc:chgData name="Bill Heath" userId="e5502471a9019beb" providerId="LiveId" clId="{813D262F-908F-4E50-9894-E380FCA4CA07}" dt="2026-03-10T01:13:25.940" v="1382" actId="20577"/>
        <pc:sldMkLst>
          <pc:docMk/>
          <pc:sldMk cId="3104253408" sldId="383"/>
        </pc:sldMkLst>
        <pc:spChg chg="mod">
          <ac:chgData name="Bill Heath" userId="e5502471a9019beb" providerId="LiveId" clId="{813D262F-908F-4E50-9894-E380FCA4CA07}" dt="2026-02-26T09:52:51.586" v="882" actId="20577"/>
          <ac:spMkLst>
            <pc:docMk/>
            <pc:sldMk cId="3104253408" sldId="383"/>
            <ac:spMk id="5" creationId="{1EED576A-5EA2-8490-2B6D-346A6939533D}"/>
          </ac:spMkLst>
        </pc:spChg>
        <pc:graphicFrameChg chg="mod modGraphic">
          <ac:chgData name="Bill Heath" userId="e5502471a9019beb" providerId="LiveId" clId="{813D262F-908F-4E50-9894-E380FCA4CA07}" dt="2026-03-10T01:13:25.940" v="1382" actId="20577"/>
          <ac:graphicFrameMkLst>
            <pc:docMk/>
            <pc:sldMk cId="3104253408" sldId="383"/>
            <ac:graphicFrameMk id="4" creationId="{AA7B784E-FE43-507E-5DC4-D693A3D0DBCE}"/>
          </ac:graphicFrameMkLst>
        </pc:graphicFrameChg>
      </pc:sldChg>
      <pc:sldChg chg="addSp delSp modSp mod">
        <pc:chgData name="Bill Heath" userId="e5502471a9019beb" providerId="LiveId" clId="{813D262F-908F-4E50-9894-E380FCA4CA07}" dt="2026-02-26T10:13:51.605" v="1199" actId="20577"/>
        <pc:sldMkLst>
          <pc:docMk/>
          <pc:sldMk cId="2875712396" sldId="384"/>
        </pc:sldMkLst>
        <pc:spChg chg="mod">
          <ac:chgData name="Bill Heath" userId="e5502471a9019beb" providerId="LiveId" clId="{813D262F-908F-4E50-9894-E380FCA4CA07}" dt="2026-02-26T10:13:51.605" v="1199" actId="20577"/>
          <ac:spMkLst>
            <pc:docMk/>
            <pc:sldMk cId="2875712396" sldId="384"/>
            <ac:spMk id="5" creationId="{C02BD5BB-1028-FDF1-7448-0F9E6505DE41}"/>
          </ac:spMkLst>
        </pc:spChg>
        <pc:spChg chg="mod">
          <ac:chgData name="Bill Heath" userId="e5502471a9019beb" providerId="LiveId" clId="{813D262F-908F-4E50-9894-E380FCA4CA07}" dt="2026-02-26T10:12:37.577" v="1193" actId="6549"/>
          <ac:spMkLst>
            <pc:docMk/>
            <pc:sldMk cId="2875712396" sldId="384"/>
            <ac:spMk id="6" creationId="{36BE567A-44E7-C287-AFF7-0AB1BDD5C6E8}"/>
          </ac:spMkLst>
        </pc:spChg>
        <pc:graphicFrameChg chg="mod modGraphic">
          <ac:chgData name="Bill Heath" userId="e5502471a9019beb" providerId="LiveId" clId="{813D262F-908F-4E50-9894-E380FCA4CA07}" dt="2026-02-26T10:13:36.945" v="1197" actId="2161"/>
          <ac:graphicFrameMkLst>
            <pc:docMk/>
            <pc:sldMk cId="2875712396" sldId="384"/>
            <ac:graphicFrameMk id="4" creationId="{6936089C-1077-375A-276D-7C225C34A5D4}"/>
          </ac:graphicFrameMkLst>
        </pc:graphicFrameChg>
      </pc:sldChg>
      <pc:sldChg chg="modSp add mod setBg">
        <pc:chgData name="Bill Heath" userId="e5502471a9019beb" providerId="LiveId" clId="{813D262F-908F-4E50-9894-E380FCA4CA07}" dt="2026-03-10T16:00:59.541" v="2729" actId="20577"/>
        <pc:sldMkLst>
          <pc:docMk/>
          <pc:sldMk cId="1820024623" sldId="385"/>
        </pc:sldMkLst>
        <pc:spChg chg="mod">
          <ac:chgData name="Bill Heath" userId="e5502471a9019beb" providerId="LiveId" clId="{813D262F-908F-4E50-9894-E380FCA4CA07}" dt="2026-03-10T16:00:59.541" v="2729" actId="20577"/>
          <ac:spMkLst>
            <pc:docMk/>
            <pc:sldMk cId="1820024623" sldId="385"/>
            <ac:spMk id="2" creationId="{68B1BFC7-F1FB-7C24-B2DD-713F88A233D1}"/>
          </ac:spMkLst>
        </pc:spChg>
        <pc:spChg chg="mod">
          <ac:chgData name="Bill Heath" userId="e5502471a9019beb" providerId="LiveId" clId="{813D262F-908F-4E50-9894-E380FCA4CA07}" dt="2026-02-26T09:39:28.358" v="650"/>
          <ac:spMkLst>
            <pc:docMk/>
            <pc:sldMk cId="1820024623" sldId="385"/>
            <ac:spMk id="4" creationId="{DB6C924B-D136-B41C-57F2-9E15057EFBC5}"/>
          </ac:spMkLst>
        </pc:spChg>
        <pc:spChg chg="mod">
          <ac:chgData name="Bill Heath" userId="e5502471a9019beb" providerId="LiveId" clId="{813D262F-908F-4E50-9894-E380FCA4CA07}" dt="2026-02-26T08:47:30.591" v="15" actId="6549"/>
          <ac:spMkLst>
            <pc:docMk/>
            <pc:sldMk cId="1820024623" sldId="385"/>
            <ac:spMk id="9" creationId="{3E5C6185-BA62-417B-B11E-D6CE654AE4F5}"/>
          </ac:spMkLst>
        </pc:spChg>
      </pc:sldChg>
      <pc:sldChg chg="addSp modSp add mod">
        <pc:chgData name="Bill Heath" userId="e5502471a9019beb" providerId="LiveId" clId="{813D262F-908F-4E50-9894-E380FCA4CA07}" dt="2026-03-11T20:11:15.579" v="6289" actId="1036"/>
        <pc:sldMkLst>
          <pc:docMk/>
          <pc:sldMk cId="3122496345" sldId="386"/>
        </pc:sldMkLst>
        <pc:spChg chg="mod">
          <ac:chgData name="Bill Heath" userId="e5502471a9019beb" providerId="LiveId" clId="{813D262F-908F-4E50-9894-E380FCA4CA07}" dt="2026-03-11T20:06:43.145" v="6250" actId="6549"/>
          <ac:spMkLst>
            <pc:docMk/>
            <pc:sldMk cId="3122496345" sldId="386"/>
            <ac:spMk id="7" creationId="{DF900E41-422E-AFD3-6E17-5BA9E42030B1}"/>
          </ac:spMkLst>
        </pc:spChg>
        <pc:picChg chg="add mod">
          <ac:chgData name="Bill Heath" userId="e5502471a9019beb" providerId="LiveId" clId="{813D262F-908F-4E50-9894-E380FCA4CA07}" dt="2026-03-11T20:11:15.579" v="6289" actId="1036"/>
          <ac:picMkLst>
            <pc:docMk/>
            <pc:sldMk cId="3122496345" sldId="386"/>
            <ac:picMk id="3" creationId="{4BADE016-7FE6-4656-AB5B-BB5682997125}"/>
          </ac:picMkLst>
        </pc:picChg>
      </pc:sldChg>
      <pc:sldChg chg="addSp delSp modSp add mod">
        <pc:chgData name="Bill Heath" userId="e5502471a9019beb" providerId="LiveId" clId="{813D262F-908F-4E50-9894-E380FCA4CA07}" dt="2026-02-26T10:33:00.017" v="1378" actId="14100"/>
        <pc:sldMkLst>
          <pc:docMk/>
          <pc:sldMk cId="130551946" sldId="387"/>
        </pc:sldMkLst>
        <pc:spChg chg="mod">
          <ac:chgData name="Bill Heath" userId="e5502471a9019beb" providerId="LiveId" clId="{813D262F-908F-4E50-9894-E380FCA4CA07}" dt="2026-02-26T10:30:45.822" v="1333" actId="404"/>
          <ac:spMkLst>
            <pc:docMk/>
            <pc:sldMk cId="130551946" sldId="387"/>
            <ac:spMk id="2" creationId="{F9C0A4D0-69F6-5457-F107-DEF943BD26DE}"/>
          </ac:spMkLst>
        </pc:spChg>
        <pc:spChg chg="mod">
          <ac:chgData name="Bill Heath" userId="e5502471a9019beb" providerId="LiveId" clId="{813D262F-908F-4E50-9894-E380FCA4CA07}" dt="2026-02-26T10:33:00.017" v="1378" actId="14100"/>
          <ac:spMkLst>
            <pc:docMk/>
            <pc:sldMk cId="130551946" sldId="387"/>
            <ac:spMk id="7" creationId="{A79DEAD4-5CE5-5409-D955-0D0929E2CC80}"/>
          </ac:spMkLst>
        </pc:spChg>
        <pc:graphicFrameChg chg="add mod modGraphic">
          <ac:chgData name="Bill Heath" userId="e5502471a9019beb" providerId="LiveId" clId="{813D262F-908F-4E50-9894-E380FCA4CA07}" dt="2026-02-26T10:32:51.916" v="1377" actId="1036"/>
          <ac:graphicFrameMkLst>
            <pc:docMk/>
            <pc:sldMk cId="130551946" sldId="387"/>
            <ac:graphicFrameMk id="3" creationId="{51464DD0-729B-F9ED-1BFD-E97C5D0F1D36}"/>
          </ac:graphicFrameMkLst>
        </pc:graphicFrameChg>
        <pc:graphicFrameChg chg="mod modGraphic">
          <ac:chgData name="Bill Heath" userId="e5502471a9019beb" providerId="LiveId" clId="{813D262F-908F-4E50-9894-E380FCA4CA07}" dt="2026-02-26T10:32:27.559" v="1363" actId="20577"/>
          <ac:graphicFrameMkLst>
            <pc:docMk/>
            <pc:sldMk cId="130551946" sldId="387"/>
            <ac:graphicFrameMk id="4" creationId="{40F15F90-A07F-EC3C-E403-824813E68A3C}"/>
          </ac:graphicFrameMkLst>
        </pc:graphicFrameChg>
      </pc:sldChg>
      <pc:sldChg chg="add del">
        <pc:chgData name="Bill Heath" userId="e5502471a9019beb" providerId="LiveId" clId="{813D262F-908F-4E50-9894-E380FCA4CA07}" dt="2026-03-10T23:35:22.664" v="4293" actId="2696"/>
        <pc:sldMkLst>
          <pc:docMk/>
          <pc:sldMk cId="852887300" sldId="388"/>
        </pc:sldMkLst>
      </pc:sldChg>
      <pc:sldChg chg="modSp add del mod">
        <pc:chgData name="Bill Heath" userId="e5502471a9019beb" providerId="LiveId" clId="{813D262F-908F-4E50-9894-E380FCA4CA07}" dt="2026-03-10T19:38:04.805" v="4137" actId="2696"/>
        <pc:sldMkLst>
          <pc:docMk/>
          <pc:sldMk cId="2367039835" sldId="388"/>
        </pc:sldMkLst>
        <pc:spChg chg="mod">
          <ac:chgData name="Bill Heath" userId="e5502471a9019beb" providerId="LiveId" clId="{813D262F-908F-4E50-9894-E380FCA4CA07}" dt="2026-03-10T16:13:25.965" v="2977" actId="404"/>
          <ac:spMkLst>
            <pc:docMk/>
            <pc:sldMk cId="2367039835" sldId="388"/>
            <ac:spMk id="7" creationId="{3DADEF9B-CA69-19D1-1340-9DA1783B0397}"/>
          </ac:spMkLst>
        </pc:spChg>
      </pc:sldChg>
      <pc:sldChg chg="add del">
        <pc:chgData name="Bill Heath" userId="e5502471a9019beb" providerId="LiveId" clId="{813D262F-908F-4E50-9894-E380FCA4CA07}" dt="2026-03-10T23:34:39.467" v="4274"/>
        <pc:sldMkLst>
          <pc:docMk/>
          <pc:sldMk cId="2370622720" sldId="388"/>
        </pc:sldMkLst>
      </pc:sldChg>
      <pc:sldChg chg="add del">
        <pc:chgData name="Bill Heath" userId="e5502471a9019beb" providerId="LiveId" clId="{813D262F-908F-4E50-9894-E380FCA4CA07}" dt="2026-03-11T00:31:51.817" v="4553" actId="2696"/>
        <pc:sldMkLst>
          <pc:docMk/>
          <pc:sldMk cId="2416104578" sldId="388"/>
        </pc:sldMkLst>
      </pc:sldChg>
      <pc:sldChg chg="modSp add mod">
        <pc:chgData name="Bill Heath" userId="e5502471a9019beb" providerId="LiveId" clId="{813D262F-908F-4E50-9894-E380FCA4CA07}" dt="2026-03-11T19:05:42.346" v="6162" actId="6549"/>
        <pc:sldMkLst>
          <pc:docMk/>
          <pc:sldMk cId="1889261583" sldId="389"/>
        </pc:sldMkLst>
        <pc:spChg chg="mod">
          <ac:chgData name="Bill Heath" userId="e5502471a9019beb" providerId="LiveId" clId="{813D262F-908F-4E50-9894-E380FCA4CA07}" dt="2026-03-11T19:05:42.346" v="6162" actId="6549"/>
          <ac:spMkLst>
            <pc:docMk/>
            <pc:sldMk cId="1889261583" sldId="389"/>
            <ac:spMk id="7" creationId="{FA94A5BB-FC46-2ECD-BBAB-F9F44CC3B2B6}"/>
          </ac:spMkLst>
        </pc:spChg>
      </pc:sldChg>
      <pc:sldChg chg="add del">
        <pc:chgData name="Bill Heath" userId="e5502471a9019beb" providerId="LiveId" clId="{813D262F-908F-4E50-9894-E380FCA4CA07}" dt="2026-03-10T23:34:38.290" v="4273"/>
        <pc:sldMkLst>
          <pc:docMk/>
          <pc:sldMk cId="1936466034" sldId="389"/>
        </pc:sldMkLst>
      </pc:sldChg>
      <pc:sldChg chg="modSp add del mod">
        <pc:chgData name="Bill Heath" userId="e5502471a9019beb" providerId="LiveId" clId="{813D262F-908F-4E50-9894-E380FCA4CA07}" dt="2026-03-10T23:31:15.196" v="4238" actId="2696"/>
        <pc:sldMkLst>
          <pc:docMk/>
          <pc:sldMk cId="2492194881" sldId="389"/>
        </pc:sldMkLst>
        <pc:spChg chg="mod">
          <ac:chgData name="Bill Heath" userId="e5502471a9019beb" providerId="LiveId" clId="{813D262F-908F-4E50-9894-E380FCA4CA07}" dt="2026-03-10T19:38:51.998" v="4141" actId="6549"/>
          <ac:spMkLst>
            <pc:docMk/>
            <pc:sldMk cId="2492194881" sldId="389"/>
            <ac:spMk id="7" creationId="{ABED1B71-BD42-2021-DC37-BFFA760F5D88}"/>
          </ac:spMkLst>
        </pc:spChg>
      </pc:sldChg>
      <pc:sldChg chg="add del">
        <pc:chgData name="Bill Heath" userId="e5502471a9019beb" providerId="LiveId" clId="{813D262F-908F-4E50-9894-E380FCA4CA07}" dt="2026-03-10T23:36:00.050" v="4304"/>
        <pc:sldMkLst>
          <pc:docMk/>
          <pc:sldMk cId="3871695679" sldId="389"/>
        </pc:sldMkLst>
      </pc:sldChg>
      <pc:sldChg chg="add del">
        <pc:chgData name="Bill Heath" userId="e5502471a9019beb" providerId="LiveId" clId="{813D262F-908F-4E50-9894-E380FCA4CA07}" dt="2026-03-10T23:35:59.737" v="4303"/>
        <pc:sldMkLst>
          <pc:docMk/>
          <pc:sldMk cId="700044920" sldId="390"/>
        </pc:sldMkLst>
      </pc:sldChg>
      <pc:sldChg chg="add del">
        <pc:chgData name="Bill Heath" userId="e5502471a9019beb" providerId="LiveId" clId="{813D262F-908F-4E50-9894-E380FCA4CA07}" dt="2026-03-10T23:35:59.418" v="4302"/>
        <pc:sldMkLst>
          <pc:docMk/>
          <pc:sldMk cId="1979402292" sldId="391"/>
        </pc:sldMkLst>
      </pc:sldChg>
      <pc:sldChg chg="add del">
        <pc:chgData name="Bill Heath" userId="e5502471a9019beb" providerId="LiveId" clId="{813D262F-908F-4E50-9894-E380FCA4CA07}" dt="2026-03-10T23:35:59.101" v="4301"/>
        <pc:sldMkLst>
          <pc:docMk/>
          <pc:sldMk cId="104386683" sldId="392"/>
        </pc:sldMkLst>
      </pc:sldChg>
      <pc:sldChg chg="add del">
        <pc:chgData name="Bill Heath" userId="e5502471a9019beb" providerId="LiveId" clId="{813D262F-908F-4E50-9894-E380FCA4CA07}" dt="2026-03-10T23:35:58.774" v="4300"/>
        <pc:sldMkLst>
          <pc:docMk/>
          <pc:sldMk cId="3726659716" sldId="3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10" rIns="91417" bIns="457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17" tIns="45710" rIns="91417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6"/>
            <a:ext cx="3078163" cy="469900"/>
          </a:xfrm>
          <a:prstGeom prst="rect">
            <a:avLst/>
          </a:prstGeom>
        </p:spPr>
        <p:txBody>
          <a:bodyPr vert="horz" lIns="91417" tIns="45710" rIns="91417" bIns="4571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14346">
              <a:defRPr/>
            </a:pPr>
            <a:fld id="{1AD51A55-303F-4D54-AB99-832332D3BB80}" type="datetime1">
              <a:rPr lang="en-US">
                <a:solidFill>
                  <a:prstClr val="black"/>
                </a:solidFill>
                <a:latin typeface="Calibri" panose="020F0502020204030204"/>
              </a:rPr>
              <a:pPr defTabSz="914346">
                <a:defRPr/>
              </a:pPr>
              <a:t>3/11/2026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346">
              <a:defRPr/>
            </a:pPr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697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7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6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77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1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5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8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0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6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63431" y="15988"/>
            <a:ext cx="1209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Fellowship Church,  Mar 11,  2026                                                                                                            B.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553" y="0"/>
            <a:ext cx="9232960" cy="1110343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  Straight and Balanced     </a:t>
            </a:r>
          </a:p>
          <a:p>
            <a:r>
              <a:rPr lang="en-US" sz="1800" dirty="0"/>
              <a:t>(Luke 3:4-6)</a:t>
            </a:r>
          </a:p>
          <a:p>
            <a:r>
              <a:rPr lang="en-US" dirty="0"/>
              <a:t>The Faith, a noun, G3982, </a:t>
            </a:r>
            <a:r>
              <a:rPr lang="en-US" dirty="0" err="1"/>
              <a:t>pis’</a:t>
            </a:r>
            <a:r>
              <a:rPr lang="en-US" dirty="0"/>
              <a:t>-tis, 244x, Hebrews 11-11x (11:1-3, 6, 38-40, 12:1-4; Romans 15:23, Jude 1:3)</a:t>
            </a:r>
          </a:p>
          <a:p>
            <a:endParaRPr lang="en-US" dirty="0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51" y="1431862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1529710"/>
            <a:ext cx="2425197" cy="242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9763197" y="4323997"/>
            <a:ext cx="24288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20:10, Dan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 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3751" y="4159722"/>
            <a:ext cx="278821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7:7-8, Is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</a:t>
            </a:r>
            <a:r>
              <a:rPr lang="en-US" sz="2000" dirty="0">
                <a:solidFill>
                  <a:srgbClr val="FFFFFF"/>
                </a:solidFill>
                <a:latin typeface="Gill Sans MT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 15:1-4, 2 Tim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2860298" y="1153165"/>
            <a:ext cx="6844639" cy="56323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Old Testament:  True Prophets of the Faith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#13 – Samuel:  Lifelong Shining Faith (Heb 11:32f, 1 Sam)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#14 – Nathan &amp; Gad:  The Comforter’s Faith (Heb 11:32g)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#15 – Man of God &amp; the Old Prophet:   Weak Prophets of the Faith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#16 – Azariah &amp; Hanani:  Two Prophets and Two Effects of Truth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#17 – Jehu, a Prophet, &amp; Micaiah:  Little-Known Prophets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#18 – Elijah:  The Past, Present, and Future Prophet of the Faith </a:t>
            </a:r>
            <a:r>
              <a:rPr lang="en-US" sz="1200" dirty="0">
                <a:latin typeface="Gill Sans MT"/>
              </a:rPr>
              <a:t>(Heb 11:35)</a:t>
            </a:r>
            <a:endParaRPr lang="en-US" dirty="0"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#19 – Elisha:  Prophet of Power and Water (Heb 11:35)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#20 – Jonah &amp; Nahum:  God’s Mercy &amp; Judgment on Nineveh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#21 – </a:t>
            </a:r>
            <a:r>
              <a:rPr lang="en-US" b="1" dirty="0">
                <a:latin typeface="Gill Sans MT"/>
              </a:rPr>
              <a:t>Ho</a:t>
            </a:r>
            <a:r>
              <a:rPr lang="en-US" dirty="0">
                <a:latin typeface="Gill Sans MT"/>
              </a:rPr>
              <a:t>sea, </a:t>
            </a:r>
            <a:r>
              <a:rPr lang="en-US" b="1" dirty="0">
                <a:latin typeface="Gill Sans MT"/>
              </a:rPr>
              <a:t>Jo</a:t>
            </a:r>
            <a:r>
              <a:rPr lang="en-US" dirty="0">
                <a:latin typeface="Gill Sans MT"/>
              </a:rPr>
              <a:t>el, &amp; </a:t>
            </a:r>
            <a:r>
              <a:rPr lang="en-US" b="1" dirty="0">
                <a:latin typeface="Gill Sans MT"/>
              </a:rPr>
              <a:t>Am</a:t>
            </a:r>
            <a:r>
              <a:rPr lang="en-US" dirty="0">
                <a:latin typeface="Gill Sans MT"/>
              </a:rPr>
              <a:t>os:  Future Judgments and Blessings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#22 – </a:t>
            </a:r>
            <a:r>
              <a:rPr lang="en-US" b="1" dirty="0">
                <a:latin typeface="Gill Sans MT"/>
              </a:rPr>
              <a:t>O</a:t>
            </a:r>
            <a:r>
              <a:rPr lang="en-US" dirty="0">
                <a:latin typeface="Gill Sans MT"/>
              </a:rPr>
              <a:t>badiah, </a:t>
            </a:r>
            <a:r>
              <a:rPr lang="en-US" b="1" dirty="0">
                <a:latin typeface="Gill Sans MT"/>
              </a:rPr>
              <a:t>J</a:t>
            </a:r>
            <a:r>
              <a:rPr lang="en-US" dirty="0">
                <a:latin typeface="Gill Sans MT"/>
              </a:rPr>
              <a:t>onah, &amp; </a:t>
            </a:r>
            <a:r>
              <a:rPr lang="en-US" b="1" dirty="0">
                <a:latin typeface="Gill Sans MT"/>
              </a:rPr>
              <a:t>M</a:t>
            </a:r>
            <a:r>
              <a:rPr lang="en-US" dirty="0">
                <a:latin typeface="Gill Sans MT"/>
              </a:rPr>
              <a:t>icah:  Fight with Hate,  Anger, &amp; Darkness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Gill Sans MT"/>
              </a:rPr>
              <a:t>#23 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Isaiah:  Prophet of Majesty and Royalty </a:t>
            </a:r>
            <a:r>
              <a:rPr lang="en-US" dirty="0">
                <a:latin typeface="Gill Sans MT"/>
              </a:rPr>
              <a:t> (Heb 11:37)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#24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um,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akkuk, &amp;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Zep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haniah:  </a:t>
            </a:r>
            <a:r>
              <a:rPr lang="en-US" dirty="0">
                <a:latin typeface="Gill Sans MT"/>
              </a:rPr>
              <a:t>God the Loving-Holy Judge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defTabSz="91440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#25 – Huldah:  Prophetess of Anomaly &amp; Conformity of</a:t>
            </a:r>
            <a:r>
              <a:rPr lang="en-US" dirty="0">
                <a:latin typeface="Gill Sans MT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the Faith</a:t>
            </a:r>
          </a:p>
          <a:p>
            <a:pPr defTabSz="914400"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#26 </a:t>
            </a:r>
            <a:r>
              <a:rPr lang="en-US" dirty="0">
                <a:latin typeface="Gill Sans MT"/>
              </a:rPr>
              <a:t>– Jeremiah &amp; Lamentations: Speak,  Weep, and Turn unto the LORD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#27 </a:t>
            </a:r>
            <a:r>
              <a:rPr lang="en-US" dirty="0">
                <a:latin typeface="Gill Sans MT"/>
              </a:rPr>
              <a:t>– Ezekiel:  Watchman on a Short Leash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Gill Sans MT"/>
              </a:rPr>
              <a:t>#28 – </a:t>
            </a:r>
            <a:r>
              <a:rPr lang="en-US" dirty="0">
                <a:latin typeface="Gill Sans MT"/>
              </a:rPr>
              <a:t>Daniel:  Prophet of Self-control and Godliness </a:t>
            </a:r>
          </a:p>
          <a:p>
            <a:pPr defTabSz="914400">
              <a:defRPr/>
            </a:pPr>
            <a:r>
              <a:rPr lang="en-US" dirty="0">
                <a:latin typeface="Gill Sans MT"/>
              </a:rPr>
              <a:t>#29 – </a:t>
            </a:r>
            <a:r>
              <a:rPr lang="en-US" b="1" dirty="0">
                <a:latin typeface="Gill Sans MT"/>
              </a:rPr>
              <a:t>Ha</a:t>
            </a:r>
            <a:r>
              <a:rPr lang="en-US" dirty="0">
                <a:latin typeface="Gill Sans MT"/>
              </a:rPr>
              <a:t>ggai,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Ze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chariah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, &amp; </a:t>
            </a:r>
            <a:r>
              <a:rPr lang="en-US" b="1" dirty="0">
                <a:solidFill>
                  <a:srgbClr val="FFFFFF"/>
                </a:solidFill>
                <a:latin typeface="Gill Sans MT"/>
              </a:rPr>
              <a:t>Ma</a:t>
            </a:r>
            <a:r>
              <a:rPr lang="en-US" dirty="0">
                <a:solidFill>
                  <a:srgbClr val="FFFFFF"/>
                </a:solidFill>
                <a:latin typeface="Gill Sans MT"/>
              </a:rPr>
              <a:t>lachi:  </a:t>
            </a:r>
            <a:r>
              <a:rPr lang="en-US" dirty="0">
                <a:latin typeface="Gill Sans MT"/>
              </a:rPr>
              <a:t>Revival,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Gill Sans MT"/>
              </a:rPr>
              <a:t>Prophecy, </a:t>
            </a:r>
            <a:r>
              <a:rPr lang="en-US" dirty="0">
                <a:latin typeface="Gill Sans MT"/>
              </a:rPr>
              <a:t>&amp;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</a:t>
            </a:r>
            <a:r>
              <a:rPr lang="en-US" dirty="0">
                <a:latin typeface="Gill Sans MT"/>
              </a:rPr>
              <a:t>30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 – True Prophets in the New Testament:  Limited &amp; Temporary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/>
                <a:ea typeface="+mn-ea"/>
                <a:cs typeface="+mn-cs"/>
              </a:rPr>
              <a:t>#31 – False Prophets in the Old Testament and the New Testament                                                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82002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900E41-422E-AFD3-6E17-5BA9E42030B1}"/>
              </a:ext>
            </a:extLst>
          </p:cNvPr>
          <p:cNvSpPr txBox="1"/>
          <p:nvPr/>
        </p:nvSpPr>
        <p:spPr>
          <a:xfrm>
            <a:off x="44451" y="0"/>
            <a:ext cx="12147549" cy="68993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sz="24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 algn="ctr"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Zechariah, The Way of Prophecy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520– 480 BC	 </a:t>
            </a: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Place: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Jerusalem 50x 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   	  	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  </a:t>
            </a:r>
            <a:r>
              <a:rPr lang="en-US" sz="2800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Zechariah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Way of Revival	 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1:1-6 		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 prophetic parts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</a:t>
            </a:r>
            <a:endParaRPr lang="en-US" sz="2800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 8 Visions 				  1:7-6:14 (1:18-21, 4 horns &amp; 4 smiths)	</a:t>
            </a: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2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Fast to Feast		  	  7-8 (1 question with 4 answers)				</a:t>
            </a: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3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rd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Greece &amp; Rome		  9-11 (up to Jesus’s 1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st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coming)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</a:t>
            </a: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 Jesus’ 2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Coming   12-14 (tribulation, 2</a:t>
            </a:r>
            <a:r>
              <a:rPr lang="en-US" sz="2800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coming, 1000)		</a:t>
            </a: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Gospel: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Mt 28:18-20, Acts 1:8, 1-2 Thes (1:8), Rev 19:10</a:t>
            </a:r>
          </a:p>
          <a:p>
            <a:pPr>
              <a:lnSpc>
                <a:spcPts val="1200"/>
              </a:lnSpc>
            </a:pP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sz="2800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sz="2800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Will you be raptured with the church or left behind?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697E6E69-10A7-E95B-7E17-156363682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19C53FFC-B9C8-21E9-DCEC-68ED9034BF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44F2A255-DBB8-A7F8-11C4-E1BA7BD5D1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4D994943-A3A5-41B2-DE34-AEFF30753B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DD66C7BD-43F3-92ED-C793-11154A9ABB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5571D-5481-48D1-26FA-569DFFC72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0983B31-9524-9066-4FC5-263A81E7517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DE016-7FE6-4656-AB5B-BB5682997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233" y="649636"/>
            <a:ext cx="3613943" cy="25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9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6C12D-091B-3FF8-7E80-407CABFFF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94A5BB-FC46-2ECD-BBAB-F9F44CC3B2B6}"/>
              </a:ext>
            </a:extLst>
          </p:cNvPr>
          <p:cNvSpPr txBox="1"/>
          <p:nvPr/>
        </p:nvSpPr>
        <p:spPr>
          <a:xfrm>
            <a:off x="44451" y="0"/>
            <a:ext cx="12147549" cy="68727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0" marR="0"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algn="ctr"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Zechariah, The Way of Prophecy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(Israel, Abel to Zechariah – Mt 23:35)  OT true prophets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1:1 Zechariah = Jehovah Remembers, Berechiah = Jehovah Blesses, Iddo = at the Appointed Time</a:t>
            </a: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Time: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520 – 480 BC (Haggai 1:1, 2</a:t>
            </a:r>
            <a:r>
              <a:rPr lang="en-US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year of Darius the Great) 515 BC temple dedicated, Ezra 6:15)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Place: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Jerusalem 50x 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Key words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:  LORD of Hosts  54x, in that day 20x, angel 11x,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					    Angel of the LORD 6x,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former prophets 3x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</a:t>
            </a:r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Zechariah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 </a:t>
            </a:r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Haggai 1:1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						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				     Parable, Servants in the Vineyard,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Mt 21:33-45</a:t>
            </a: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</a:t>
            </a:r>
            <a:r>
              <a:rPr lang="en-US" i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present												</a:t>
            </a:r>
            <a:endParaRPr lang="en-US" b="1" i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													         Mk-Lu, 3 groups</a:t>
            </a: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The Way of Revival 		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1:1-6		2 months later  (time of Haggai)  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4 prophetic parts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</a:t>
            </a:r>
            <a:r>
              <a:rPr lang="en-US" i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near future</a:t>
            </a:r>
            <a:endParaRPr lang="en-US" i="1" u="sng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8 Visions 			  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	1:7-6:14	4 months later (1 night)   4 horses &amp; 4 smiths 1:18-21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Fast to Feast			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7-8			2 years later	7 disobedient as Is 58, 8 2</a:t>
            </a:r>
            <a:r>
              <a:rPr lang="en-US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coming / 1000</a:t>
            </a: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			</a:t>
            </a:r>
            <a:r>
              <a:rPr lang="en-US" i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far future</a:t>
            </a: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			</a:t>
            </a: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Greece &amp; Rome		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9-11		many years later</a:t>
            </a: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	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Alexander the Great 9:1-8, King 9, 10-11,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Maccabeans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9:12-17, Judas 11:12-14, Trib 11:15-17      </a:t>
            </a: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Jesus’ 2</a:t>
            </a:r>
            <a:r>
              <a:rPr lang="en-US" b="1" baseline="30000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nd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 Coming    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12-14		many years later (nations)</a:t>
            </a:r>
          </a:p>
          <a:p>
            <a:pPr marL="457200" indent="-457200">
              <a:lnSpc>
                <a:spcPts val="12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Jerusalem, a cup of trembling 12:2-3, Israel’s repentance 12:9-14, death &amp; 2/3 13:7-9, 1000 14:1-21</a:t>
            </a: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Gospel: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Mt 28:18-20, Acts 1:8, 1-2 Thes (1:8), Rev 19:10         Father of John the Baptist - Zechariah</a:t>
            </a:r>
          </a:p>
          <a:p>
            <a:pPr>
              <a:lnSpc>
                <a:spcPts val="1200"/>
              </a:lnSpc>
            </a:pP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endParaRPr lang="en-US" b="1" dirty="0">
              <a:solidFill>
                <a:schemeClr val="bg1"/>
              </a:solidFill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  <a:p>
            <a:pPr>
              <a:lnSpc>
                <a:spcPts val="12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Decision: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Cambria Math" panose="02040503050406030204" pitchFamily="18" charset="0"/>
                <a:cs typeface="Wingdings 3" panose="05040102010807070707" pitchFamily="18" charset="2"/>
              </a:rPr>
              <a:t>Will you be raptured with the church or left behind?       </a:t>
            </a:r>
          </a:p>
        </p:txBody>
      </p:sp>
      <p:sp>
        <p:nvSpPr>
          <p:cNvPr id="5" name="AutoShape 4" descr="Huldah Gates - Madain Project (en)">
            <a:extLst>
              <a:ext uri="{FF2B5EF4-FFF2-40B4-BE49-F238E27FC236}">
                <a16:creationId xmlns:a16="http://schemas.microsoft.com/office/drawing/2014/main" id="{5597B1E4-16E3-DBC0-6A57-914A26E96D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uldah Gate in Jerusalem | leonmauldin.blog">
            <a:extLst>
              <a:ext uri="{FF2B5EF4-FFF2-40B4-BE49-F238E27FC236}">
                <a16:creationId xmlns:a16="http://schemas.microsoft.com/office/drawing/2014/main" id="{480983BD-3572-AF42-5AAE-81FA3B638A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uldah Gate in Jerusalem | leonmauldin.blog">
            <a:extLst>
              <a:ext uri="{FF2B5EF4-FFF2-40B4-BE49-F238E27FC236}">
                <a16:creationId xmlns:a16="http://schemas.microsoft.com/office/drawing/2014/main" id="{F1B16709-92E4-1B36-4AC1-B13FFDE944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uldah Gate in Jerusalem | leonmauldin.blog">
            <a:extLst>
              <a:ext uri="{FF2B5EF4-FFF2-40B4-BE49-F238E27FC236}">
                <a16:creationId xmlns:a16="http://schemas.microsoft.com/office/drawing/2014/main" id="{EB5201F5-2CFF-D308-B12E-AAD367E9F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uldah Gate in Jerusalem | leonmauldin.blog">
            <a:extLst>
              <a:ext uri="{FF2B5EF4-FFF2-40B4-BE49-F238E27FC236}">
                <a16:creationId xmlns:a16="http://schemas.microsoft.com/office/drawing/2014/main" id="{F85AC970-048D-35EB-6B73-4A1ED93FA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8E0F7A-AEE7-A126-21FF-16EA03CEC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280" y="-2271487"/>
            <a:ext cx="211482" cy="14147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5314F56-3077-8424-3529-3C9E17275FE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2604" y="51592"/>
            <a:ext cx="63249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6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CF19-2E4E-B1B3-D32C-DB46D789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5" y="105355"/>
            <a:ext cx="1365813" cy="1564821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200" dirty="0"/>
              <a:t>Old Testament True Prophets chart</a:t>
            </a:r>
            <a:br>
              <a:rPr lang="en-US" sz="1200" dirty="0"/>
            </a:b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Hebrews</a:t>
            </a:r>
            <a:br>
              <a:rPr lang="en-US" sz="1200" dirty="0"/>
            </a:br>
            <a:r>
              <a:rPr lang="en-US" sz="1200"/>
              <a:t> 1:1-2, 11:32-40, 12:1-2</a:t>
            </a:r>
            <a:endParaRPr lang="en-US" sz="1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B784E-FE43-507E-5DC4-D693A3D0D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903634"/>
              </p:ext>
            </p:extLst>
          </p:nvPr>
        </p:nvGraphicFramePr>
        <p:xfrm>
          <a:off x="1583498" y="14527"/>
          <a:ext cx="10600584" cy="6848065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Samuel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 /1 Sam 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Saul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after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14232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Gad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Sam 22:25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914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Nathan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Sam 7. 12.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 -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-seed of 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Solomon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4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No/Psalms 50, 73-83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David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Far/Tribulation and 1000-year reign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6-20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731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Ahijah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11:29-39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Near/Jeroboam’s reign-son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 14:1-26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12:22-24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Rehoboam - 1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Rehoboam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Book      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Iddo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9:29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 - 1 </a:t>
                      </a:r>
                      <a:r>
                        <a:rPr lang="en-US" sz="900" baseline="30000" dirty="0" err="1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Seer for Jeroboam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Records      931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Far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/King Josiah by name, c. 300 yrs., 13:2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Heal hand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Judah, 2 Ki 23:15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16034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old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Kings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–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Near/for man of God, lion and donkey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Liar-like Lot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685876"/>
                  </a:ext>
                </a:extLst>
              </a:tr>
              <a:tr h="18686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Azariah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15:1-7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w/Ethiopia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54475"/>
                  </a:ext>
                </a:extLst>
              </a:tr>
              <a:tr h="16785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16:7-10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Asa – 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w/Israel-Syria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594965"/>
                  </a:ext>
                </a:extLst>
              </a:tr>
              <a:tr h="10943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Jehu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16:1-13,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Baasha-3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rd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2 Chr 19:1-4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Hanani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892223"/>
                  </a:ext>
                </a:extLst>
              </a:tr>
              <a:tr h="9553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Prophet -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No/1 Ki 20:13-36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Near/Syria/man of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B/B/C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Son of prophet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27629"/>
                  </a:ext>
                </a:extLst>
              </a:tr>
              <a:tr h="12605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22:1-28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Ahab-death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Near/400 to 1, 2 Chr  18:1-27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Lying spirit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172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Yes/1 Ki 17-2 Ki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Omri, Ahab – 7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 ½ years  draught, 450 to 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B5/C3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Gentile widow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6094"/>
                  </a:ext>
                </a:extLst>
              </a:tr>
              <a:tr h="12037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Elisha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 3-13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Joram, Jehu – 8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,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None/gentile general, Lu 4:27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B11/C5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Jezebel-death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9701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Eliezer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Chronicles 20:37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Jehosophat -4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Near/alliance with Ahaziah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Fleet destroyed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7387"/>
                  </a:ext>
                </a:extLst>
              </a:tr>
              <a:tr h="145156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Jo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el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11-15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Joash -11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?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102261"/>
                  </a:ext>
                </a:extLst>
              </a:tr>
              <a:tr h="188243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Jonah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No/Jonah 1-4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Jehoash - 11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Near/40 days – repent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9 by God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Angry-carnal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982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Am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14-15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45 yrs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C/B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Assyria 722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641975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Ho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sea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15-18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Jeroboam II – 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Near/c 40 yrs, Far/2700+ yrs (7x)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Gomer/3 children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3989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Oded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Chr 28:6-15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Ahaz-12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War victory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Micah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Yes/rejection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Jotham-Hezekiah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Assyria &amp; Babylon, Far  Jesus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5:2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N-S 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that day 25%, hear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207427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Yes/sawn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in half?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Uzziah-Hezekiah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and Far/more than other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3/time-185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Majesty, Royalty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21140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Nah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um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No/Nahum 1-3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Hezekiah-13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Near/30 -50 years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Nineveh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Israel, 722 BC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i="0" baseline="0" dirty="0">
                          <a:solidFill>
                            <a:schemeClr val="bg1"/>
                          </a:solidFill>
                        </a:rPr>
                        <a:t>Hab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akkuk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 Babylon-Nebuchadnezzar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Trial to Triumph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21078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Zep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Near-Babylon/Far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of 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Trib &amp; 1000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728559"/>
                  </a:ext>
                </a:extLst>
              </a:tr>
              <a:tr h="8309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Huldah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No/2 Kings 22:11-20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Josiah-16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Near/13 years, Josiah’s grave 2 Ki 23:27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Chr 34:18-28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947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Yes/no wife, pit,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etc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Josiah-Zedekiah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Near-Babylon, 586 BC/70-year captivity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Exile Babylon  586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526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No/not </a:t>
                      </a:r>
                      <a:r>
                        <a:rPr lang="en-US" sz="900" baseline="0">
                          <a:solidFill>
                            <a:schemeClr val="bg1"/>
                          </a:solidFill>
                        </a:rPr>
                        <a:t>from people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– Babylon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Near, 586 BC/Far , 37-39 ,40-48 1000 yr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C-B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13 vision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18 signs, 8 parables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96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Daniel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Yes/furnace &amp; lions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Nebu to Cyrus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Near/Far, 1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and 2</a:t>
                      </a:r>
                      <a:r>
                        <a:rPr lang="en-US" sz="8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 coming, Times of Gentiles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S-Judah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aseline="0" dirty="0">
                          <a:solidFill>
                            <a:schemeClr val="bg1"/>
                          </a:solidFill>
                        </a:rPr>
                        <a:t>Prophecy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D, 3 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Control &amp; Godliness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80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Obadiah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Zedekiah-20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th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Edom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ggai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Zerubbabel-Gov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Near/Far-2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 &amp; 1000 , 2:6-9, 20-23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C2-B3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 prophecy-113 days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Ze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chariah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Yes/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btwn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 temple-altar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Public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Near Greece/Far 1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&amp; 2</a:t>
                      </a:r>
                      <a:r>
                        <a:rPr lang="en-US" sz="900" baseline="30000" dirty="0">
                          <a:solidFill>
                            <a:schemeClr val="bg1"/>
                          </a:solidFill>
                        </a:rPr>
                        <a:t>nd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coming, 9-14 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 visions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Mt 23:35 death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1943"/>
                  </a:ext>
                </a:extLst>
              </a:tr>
              <a:tr h="117709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Ma</a:t>
                      </a:r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lachi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No/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Zerubbabel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Israel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381621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BBC2EF9-5610-D3D2-6B31-24DB0C650054}"/>
              </a:ext>
            </a:extLst>
          </p:cNvPr>
          <p:cNvSpPr txBox="1">
            <a:spLocks/>
          </p:cNvSpPr>
          <p:nvPr/>
        </p:nvSpPr>
        <p:spPr>
          <a:xfrm>
            <a:off x="71749" y="1755279"/>
            <a:ext cx="1365813" cy="46582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Before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Enoch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Genesis 5:24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Jude 1:14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Moses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7:1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Deut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34:10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Acts 3:22,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7:37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Miriam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Exodus 15:20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Deborah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Judges 4:9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During &amp; after </a:t>
            </a:r>
            <a:r>
              <a:rPr kumimoji="0" lang="en-US" sz="1200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Samuel</a:t>
            </a: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 Samuel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19:18-24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Ki 4:38-41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Bookman Old Style" panose="02050604050505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Sons of the prophets-9x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D576A-5EA2-8490-2B6D-346A6939533D}"/>
              </a:ext>
            </a:extLst>
          </p:cNvPr>
          <p:cNvSpPr txBox="1"/>
          <p:nvPr/>
        </p:nvSpPr>
        <p:spPr>
          <a:xfrm>
            <a:off x="0" y="6433863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8 Mat</a:t>
            </a:r>
            <a:r>
              <a:rPr lang="en-US" sz="1000" dirty="0">
                <a:solidFill>
                  <a:prstClr val="black"/>
                </a:solidFill>
                <a:latin typeface="Rockwell" panose="02060603020205020403"/>
              </a:rPr>
              <a:t> 2026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</p:spTree>
    <p:extLst>
      <p:ext uri="{BB962C8B-B14F-4D97-AF65-F5344CB8AC3E}">
        <p14:creationId xmlns:p14="http://schemas.microsoft.com/office/powerpoint/2010/main" val="310425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B4624-683A-A538-CCF0-84BB434BC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36089C-1077-375A-276D-7C225C34A5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945829"/>
              </p:ext>
            </p:extLst>
          </p:nvPr>
        </p:nvGraphicFramePr>
        <p:xfrm>
          <a:off x="1591416" y="147003"/>
          <a:ext cx="10600584" cy="419303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Heb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102409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in the Gospels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41427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John the Baptist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22562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Jesus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59729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21:33-46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185062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4559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Anna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425013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in Acts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32784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 daughters of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Phillip the evangelist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13024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63902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Agabus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With Paul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236901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after the book of Acts (Romans to Revelation)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36397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17374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21041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32775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Ephesians 2:20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3368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Ephesians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33549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997651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True Prophets in Revelation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405982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11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49083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 19: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2BD5BB-1028-FDF1-7448-0F9E6505DE41}"/>
              </a:ext>
            </a:extLst>
          </p:cNvPr>
          <p:cNvSpPr txBox="1"/>
          <p:nvPr/>
        </p:nvSpPr>
        <p:spPr>
          <a:xfrm>
            <a:off x="0" y="6433863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8 Mar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6BE567A-44E7-C287-AFF7-0AB1BDD5C6E8}"/>
              </a:ext>
            </a:extLst>
          </p:cNvPr>
          <p:cNvSpPr txBox="1">
            <a:spLocks/>
          </p:cNvSpPr>
          <p:nvPr/>
        </p:nvSpPr>
        <p:spPr>
          <a:xfrm>
            <a:off x="81025" y="147003"/>
            <a:ext cx="1365813" cy="2784591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/>
              <a:t>New Testament True Prophets</a:t>
            </a:r>
          </a:p>
          <a:p>
            <a:r>
              <a:rPr lang="en-US" sz="1200" dirty="0"/>
              <a:t>Chart </a:t>
            </a:r>
          </a:p>
          <a:p>
            <a:endParaRPr lang="en-US" sz="1200" dirty="0"/>
          </a:p>
          <a:p>
            <a:r>
              <a:rPr lang="en-US" sz="1200" dirty="0"/>
              <a:t>in the Gospels</a:t>
            </a:r>
          </a:p>
          <a:p>
            <a:endParaRPr lang="en-US" sz="1200" dirty="0"/>
          </a:p>
          <a:p>
            <a:r>
              <a:rPr lang="en-US" sz="1200" dirty="0"/>
              <a:t> Acts</a:t>
            </a:r>
          </a:p>
          <a:p>
            <a:endParaRPr lang="en-US" sz="1200" dirty="0"/>
          </a:p>
          <a:p>
            <a:r>
              <a:rPr lang="en-US" sz="1200" dirty="0"/>
              <a:t>Romans to Jude</a:t>
            </a:r>
          </a:p>
          <a:p>
            <a:endParaRPr lang="en-US" sz="1200" dirty="0"/>
          </a:p>
          <a:p>
            <a:r>
              <a:rPr lang="en-US" sz="1200" dirty="0"/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87571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CA03E6-2AA7-9D33-F1CE-039E61075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0A4D0-69F6-5457-F107-DEF943BD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3" y="87195"/>
            <a:ext cx="1365813" cy="3341805"/>
          </a:xfrm>
          <a:solidFill>
            <a:srgbClr val="FF0000"/>
          </a:solidFill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1200" dirty="0"/>
              <a:t>Old Testament  False Prophets chart</a:t>
            </a:r>
            <a:br>
              <a:rPr lang="en-US" sz="1200" dirty="0"/>
            </a:br>
            <a:r>
              <a:rPr lang="en-US" sz="1200" dirty="0"/>
              <a:t> </a:t>
            </a:r>
            <a:br>
              <a:rPr lang="en-US" sz="1200" dirty="0"/>
            </a:br>
            <a:r>
              <a:rPr lang="en-US" sz="1050" dirty="0">
                <a:solidFill>
                  <a:prstClr val="white"/>
                </a:solidFill>
              </a:rPr>
              <a:t>Failure of prediction (</a:t>
            </a:r>
            <a:r>
              <a:rPr lang="en-US" sz="1050" dirty="0" err="1">
                <a:solidFill>
                  <a:prstClr val="white"/>
                </a:solidFill>
              </a:rPr>
              <a:t>Deut</a:t>
            </a:r>
            <a:r>
              <a:rPr lang="en-US" sz="1050" dirty="0">
                <a:solidFill>
                  <a:prstClr val="white"/>
                </a:solidFill>
              </a:rPr>
              <a:t> 18:21-22) </a:t>
            </a:r>
            <a:br>
              <a:rPr lang="en-US" sz="1050" dirty="0">
                <a:solidFill>
                  <a:prstClr val="white"/>
                </a:solidFill>
              </a:rPr>
            </a:b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Lead to Idolatry</a:t>
            </a: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(</a:t>
            </a:r>
            <a:r>
              <a:rPr lang="en-US" sz="1050" dirty="0" err="1">
                <a:solidFill>
                  <a:prstClr val="white"/>
                </a:solidFill>
              </a:rPr>
              <a:t>Deut</a:t>
            </a:r>
            <a:r>
              <a:rPr lang="en-US" sz="1050" dirty="0">
                <a:solidFill>
                  <a:prstClr val="white"/>
                </a:solidFill>
              </a:rPr>
              <a:t> 13:1-3)</a:t>
            </a:r>
            <a:br>
              <a:rPr lang="en-US" sz="1050" dirty="0">
                <a:solidFill>
                  <a:prstClr val="white"/>
                </a:solidFill>
              </a:rPr>
            </a:b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Message source</a:t>
            </a: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(Eze 13:2, Jer 14:14) </a:t>
            </a:r>
            <a:br>
              <a:rPr lang="en-US" sz="1050" dirty="0">
                <a:solidFill>
                  <a:prstClr val="white"/>
                </a:solidFill>
              </a:rPr>
            </a:b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Greed</a:t>
            </a:r>
            <a:br>
              <a:rPr lang="en-US" sz="1050" dirty="0">
                <a:solidFill>
                  <a:prstClr val="white"/>
                </a:solidFill>
              </a:rPr>
            </a:br>
            <a:r>
              <a:rPr lang="en-US" sz="1050" dirty="0">
                <a:solidFill>
                  <a:prstClr val="white"/>
                </a:solidFill>
              </a:rPr>
              <a:t>(Micah 3:11)</a:t>
            </a:r>
            <a:endParaRPr lang="en-US" sz="1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F15F90-A07F-EC3C-E403-824813E6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292439"/>
              </p:ext>
            </p:extLst>
          </p:nvPr>
        </p:nvGraphicFramePr>
        <p:xfrm>
          <a:off x="1557963" y="91248"/>
          <a:ext cx="10600584" cy="295435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589848999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9396512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2504805489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1165422160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007881294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3206543794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589018013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187156922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50574153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397686635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769116399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4266611883"/>
                    </a:ext>
                  </a:extLst>
                </a:gridCol>
              </a:tblGrid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31468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Hananiah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Jeremiah 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887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Zedekiah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Misled Ahab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Kings 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69062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450 prophets of Baal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Challenged Elijah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Kings 18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54416"/>
                  </a:ext>
                </a:extLst>
              </a:tr>
              <a:tr h="120102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Balaam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Numbers 22-24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Jude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97768"/>
                  </a:ext>
                </a:extLst>
              </a:tr>
              <a:tr h="19342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Shemaiah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Opposed Jeremiah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336028"/>
                  </a:ext>
                </a:extLst>
              </a:tr>
              <a:tr h="8243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prophetesses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Ezekiel 13:17-23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719329"/>
                  </a:ext>
                </a:extLst>
              </a:tr>
              <a:tr h="10319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502096"/>
                  </a:ext>
                </a:extLst>
              </a:tr>
              <a:tr h="152941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  <a:highlight>
                            <a:srgbClr val="FFFF00"/>
                          </a:highlight>
                        </a:rPr>
                        <a:t>Old Testament False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62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3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710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0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4934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42A1DB-27AD-0EDB-8DB8-25C066AF32FF}"/>
              </a:ext>
            </a:extLst>
          </p:cNvPr>
          <p:cNvSpPr txBox="1"/>
          <p:nvPr/>
        </p:nvSpPr>
        <p:spPr>
          <a:xfrm>
            <a:off x="0" y="6433863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Updated:   8 Mar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W.H.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9DEAD4-5CE5-5409-D955-0D0929E2CC80}"/>
              </a:ext>
            </a:extLst>
          </p:cNvPr>
          <p:cNvSpPr txBox="1">
            <a:spLocks/>
          </p:cNvSpPr>
          <p:nvPr/>
        </p:nvSpPr>
        <p:spPr>
          <a:xfrm>
            <a:off x="81023" y="3639219"/>
            <a:ext cx="1365813" cy="279464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New Testament  False Prophets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Bookman Old Style" panose="02050604050505020204"/>
              </a:rPr>
              <a:t>CHART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 </a:t>
            </a:r>
            <a:b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Bookman Old Style" panose="02050604050505020204"/>
                <a:ea typeface="+mj-ea"/>
                <a:cs typeface="+mj-cs"/>
              </a:rPr>
              <a:t>2 Peter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464DD0-729B-F9ED-1BFD-E97C5D0F1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43801"/>
              </p:ext>
            </p:extLst>
          </p:nvPr>
        </p:nvGraphicFramePr>
        <p:xfrm>
          <a:off x="1535661" y="3182170"/>
          <a:ext cx="10600584" cy="340840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7598">
                  <a:extLst>
                    <a:ext uri="{9D8B030D-6E8A-4147-A177-3AD203B41FA5}">
                      <a16:colId xmlns:a16="http://schemas.microsoft.com/office/drawing/2014/main" val="932183665"/>
                    </a:ext>
                  </a:extLst>
                </a:gridCol>
                <a:gridCol w="1052685">
                  <a:extLst>
                    <a:ext uri="{9D8B030D-6E8A-4147-A177-3AD203B41FA5}">
                      <a16:colId xmlns:a16="http://schemas.microsoft.com/office/drawing/2014/main" val="3824039113"/>
                    </a:ext>
                  </a:extLst>
                </a:gridCol>
                <a:gridCol w="1314070">
                  <a:extLst>
                    <a:ext uri="{9D8B030D-6E8A-4147-A177-3AD203B41FA5}">
                      <a16:colId xmlns:a16="http://schemas.microsoft.com/office/drawing/2014/main" val="1681789067"/>
                    </a:ext>
                  </a:extLst>
                </a:gridCol>
                <a:gridCol w="1049961">
                  <a:extLst>
                    <a:ext uri="{9D8B030D-6E8A-4147-A177-3AD203B41FA5}">
                      <a16:colId xmlns:a16="http://schemas.microsoft.com/office/drawing/2014/main" val="9332938"/>
                    </a:ext>
                  </a:extLst>
                </a:gridCol>
                <a:gridCol w="580257">
                  <a:extLst>
                    <a:ext uri="{9D8B030D-6E8A-4147-A177-3AD203B41FA5}">
                      <a16:colId xmlns:a16="http://schemas.microsoft.com/office/drawing/2014/main" val="3136132560"/>
                    </a:ext>
                  </a:extLst>
                </a:gridCol>
                <a:gridCol w="2325389">
                  <a:extLst>
                    <a:ext uri="{9D8B030D-6E8A-4147-A177-3AD203B41FA5}">
                      <a16:colId xmlns:a16="http://schemas.microsoft.com/office/drawing/2014/main" val="1789938213"/>
                    </a:ext>
                  </a:extLst>
                </a:gridCol>
                <a:gridCol w="601755">
                  <a:extLst>
                    <a:ext uri="{9D8B030D-6E8A-4147-A177-3AD203B41FA5}">
                      <a16:colId xmlns:a16="http://schemas.microsoft.com/office/drawing/2014/main" val="2570862626"/>
                    </a:ext>
                  </a:extLst>
                </a:gridCol>
                <a:gridCol w="595550">
                  <a:extLst>
                    <a:ext uri="{9D8B030D-6E8A-4147-A177-3AD203B41FA5}">
                      <a16:colId xmlns:a16="http://schemas.microsoft.com/office/drawing/2014/main" val="3286564896"/>
                    </a:ext>
                  </a:extLst>
                </a:gridCol>
                <a:gridCol w="580977">
                  <a:extLst>
                    <a:ext uri="{9D8B030D-6E8A-4147-A177-3AD203B41FA5}">
                      <a16:colId xmlns:a16="http://schemas.microsoft.com/office/drawing/2014/main" val="446551358"/>
                    </a:ext>
                  </a:extLst>
                </a:gridCol>
                <a:gridCol w="707734">
                  <a:extLst>
                    <a:ext uri="{9D8B030D-6E8A-4147-A177-3AD203B41FA5}">
                      <a16:colId xmlns:a16="http://schemas.microsoft.com/office/drawing/2014/main" val="607345436"/>
                    </a:ext>
                  </a:extLst>
                </a:gridCol>
                <a:gridCol w="1227665">
                  <a:extLst>
                    <a:ext uri="{9D8B030D-6E8A-4147-A177-3AD203B41FA5}">
                      <a16:colId xmlns:a16="http://schemas.microsoft.com/office/drawing/2014/main" val="3097700965"/>
                    </a:ext>
                  </a:extLst>
                </a:gridCol>
                <a:gridCol w="336943">
                  <a:extLst>
                    <a:ext uri="{9D8B030D-6E8A-4147-A177-3AD203B41FA5}">
                      <a16:colId xmlns:a16="http://schemas.microsoft.com/office/drawing/2014/main" val="2579307521"/>
                    </a:ext>
                  </a:extLst>
                </a:gridCol>
              </a:tblGrid>
              <a:tr h="317914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#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Name/ Scripture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Suffer-Persecute</a:t>
                      </a:r>
                    </a:p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/Scripture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King</a:t>
                      </a:r>
                    </a:p>
                    <a:p>
                      <a:pPr algn="l"/>
                      <a:r>
                        <a:rPr lang="en-US" sz="60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(Saul to Zedekiah)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Public/</a:t>
                      </a:r>
                    </a:p>
                    <a:p>
                      <a:pPr algn="l"/>
                      <a:r>
                        <a:rPr lang="en-US" sz="900" b="1" baseline="0" dirty="0">
                          <a:solidFill>
                            <a:schemeClr val="bg1"/>
                          </a:solidFill>
                        </a:rPr>
                        <a:t>Private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Prophecy - Near/Far or None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Nation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Bless/ Curse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Vision/</a:t>
                      </a:r>
                    </a:p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Dream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Miracle</a:t>
                      </a:r>
                    </a:p>
                    <a:p>
                      <a:pPr algn="ctr"/>
                      <a:r>
                        <a:rPr lang="en-US" sz="600" baseline="0" dirty="0">
                          <a:solidFill>
                            <a:schemeClr val="bg1"/>
                          </a:solidFill>
                        </a:rPr>
                        <a:t>Prophet or God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47198" marR="47198" marT="23599" marB="23599" anchor="ctr" anchorCtr="1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664818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False Prophets in the Gospels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1360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24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35114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7:15-20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85909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Mark 13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Christs – False prophets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63060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Matthew 7:15-20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28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646175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False Prophets in Acts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58377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Simon the </a:t>
                      </a:r>
                      <a:r>
                        <a:rPr lang="en-US" sz="900" baseline="0" dirty="0" err="1">
                          <a:solidFill>
                            <a:schemeClr val="bg1"/>
                          </a:solidFill>
                        </a:rPr>
                        <a:t>Sorcer</a:t>
                      </a: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231858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618482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False Prophets after the book of Acts (Romans to Revelation)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1425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1 Cor 14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595691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Peter 2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teachers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22 attributes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0429245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513639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2 Cor 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False apostles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525737"/>
                  </a:ext>
                </a:extLst>
              </a:tr>
              <a:tr h="177528">
                <a:tc gridSpan="12">
                  <a:txBody>
                    <a:bodyPr/>
                    <a:lstStyle/>
                    <a:p>
                      <a:pPr algn="ctr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New Testament  False Prophets in Revelation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205383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Beast of the earth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aseline="0" dirty="0">
                          <a:solidFill>
                            <a:schemeClr val="bg1"/>
                          </a:solidFill>
                        </a:rPr>
                        <a:t>Revelation</a:t>
                      </a: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220717"/>
                  </a:ext>
                </a:extLst>
              </a:tr>
              <a:tr h="177528"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47198" marR="47198" marT="23599" marB="23599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950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5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13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2272E3B-CB80-4A22-9D66-E16027ED0E6E}">
  <we:reference id="wa200005566" version="3.0.0.2" store="en-U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657AF-EFCA-425B-866D-F2B846C84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AA0E26-2B78-4EE7-BE01-956B14188E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325EC8-9F89-4198-8218-91A34E1356D1}">
  <ds:schemaRefs>
    <ds:schemaRef ds:uri="7ea62328-f9cb-43bf-99db-6009b3f2bb1b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f98cc253-feff-40fd-b75e-dde241986d3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90465</TotalTime>
  <Words>2296</Words>
  <Application>Microsoft Office PowerPoint</Application>
  <PresentationFormat>Widescreen</PresentationFormat>
  <Paragraphs>700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Gill Sans MT</vt:lpstr>
      <vt:lpstr>Rockwell</vt:lpstr>
      <vt:lpstr>Verdana</vt:lpstr>
      <vt:lpstr>Damask</vt:lpstr>
      <vt:lpstr>PowerPoint Presentation</vt:lpstr>
      <vt:lpstr>PowerPoint Presentation</vt:lpstr>
      <vt:lpstr>PowerPoint Presentation</vt:lpstr>
      <vt:lpstr>Old Testament True Prophets chart   Hebrews  1:1-2, 11:32-40, 12:1-2</vt:lpstr>
      <vt:lpstr>PowerPoint Presentation</vt:lpstr>
      <vt:lpstr>Old Testament  False Prophets chart   Failure of prediction (Deut 18:21-22)   Lead to Idolatry (Deut 13:1-3)  Message source (Eze 13:2, Jer 14:14)   Greed (Micah 3:11)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1664</cp:revision>
  <cp:lastPrinted>2026-03-11T19:00:19Z</cp:lastPrinted>
  <dcterms:created xsi:type="dcterms:W3CDTF">2013-07-15T20:26:40Z</dcterms:created>
  <dcterms:modified xsi:type="dcterms:W3CDTF">2026-03-11T20:11:16Z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