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3" r:id="rId4"/>
  </p:sldMasterIdLst>
  <p:notesMasterIdLst>
    <p:notesMasterId r:id="rId8"/>
  </p:notesMasterIdLst>
  <p:sldIdLst>
    <p:sldId id="376" r:id="rId5"/>
    <p:sldId id="370" r:id="rId6"/>
    <p:sldId id="381" r:id="rId7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027F35-54EC-4B32-88C1-6FA3432C296E}" v="3" dt="2025-07-04T01:50:30.2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59" autoAdjust="0"/>
    <p:restoredTop sz="94660"/>
  </p:normalViewPr>
  <p:slideViewPr>
    <p:cSldViewPr snapToGrid="0">
      <p:cViewPr varScale="1">
        <p:scale>
          <a:sx n="63" d="100"/>
          <a:sy n="63" d="100"/>
        </p:scale>
        <p:origin x="1124" y="76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 Heath" userId="e5502471a9019beb" providerId="LiveId" clId="{99027F35-54EC-4B32-88C1-6FA3432C296E}"/>
    <pc:docChg chg="custSel modSld">
      <pc:chgData name="Bill Heath" userId="e5502471a9019beb" providerId="LiveId" clId="{99027F35-54EC-4B32-88C1-6FA3432C296E}" dt="2025-07-10T23:44:01.117" v="150" actId="255"/>
      <pc:docMkLst>
        <pc:docMk/>
      </pc:docMkLst>
      <pc:sldChg chg="modSp mod">
        <pc:chgData name="Bill Heath" userId="e5502471a9019beb" providerId="LiveId" clId="{99027F35-54EC-4B32-88C1-6FA3432C296E}" dt="2025-07-10T23:44:01.117" v="150" actId="255"/>
        <pc:sldMkLst>
          <pc:docMk/>
          <pc:sldMk cId="3616800964" sldId="370"/>
        </pc:sldMkLst>
        <pc:spChg chg="mod">
          <ac:chgData name="Bill Heath" userId="e5502471a9019beb" providerId="LiveId" clId="{99027F35-54EC-4B32-88C1-6FA3432C296E}" dt="2025-07-10T23:44:01.117" v="150" actId="255"/>
          <ac:spMkLst>
            <pc:docMk/>
            <pc:sldMk cId="3616800964" sldId="370"/>
            <ac:spMk id="2" creationId="{F77B5ADE-528E-3ADD-5909-BF698D22EBCD}"/>
          </ac:spMkLst>
        </pc:spChg>
      </pc:sldChg>
      <pc:sldChg chg="modSp mod">
        <pc:chgData name="Bill Heath" userId="e5502471a9019beb" providerId="LiveId" clId="{99027F35-54EC-4B32-88C1-6FA3432C296E}" dt="2025-07-04T01:50:03.239" v="36" actId="207"/>
        <pc:sldMkLst>
          <pc:docMk/>
          <pc:sldMk cId="1928839089" sldId="376"/>
        </pc:sldMkLst>
        <pc:spChg chg="mod">
          <ac:chgData name="Bill Heath" userId="e5502471a9019beb" providerId="LiveId" clId="{99027F35-54EC-4B32-88C1-6FA3432C296E}" dt="2025-07-04T01:50:03.239" v="36" actId="207"/>
          <ac:spMkLst>
            <pc:docMk/>
            <pc:sldMk cId="1928839089" sldId="376"/>
            <ac:spMk id="2" creationId="{68B1BFC7-F1FB-7C24-B2DD-713F88A233D1}"/>
          </ac:spMkLst>
        </pc:spChg>
        <pc:spChg chg="mod">
          <ac:chgData name="Bill Heath" userId="e5502471a9019beb" providerId="LiveId" clId="{99027F35-54EC-4B32-88C1-6FA3432C296E}" dt="2025-07-04T01:47:43.258" v="2" actId="6549"/>
          <ac:spMkLst>
            <pc:docMk/>
            <pc:sldMk cId="1928839089" sldId="376"/>
            <ac:spMk id="9" creationId="{3E5C6185-BA62-417B-B11E-D6CE654AE4F5}"/>
          </ac:spMkLst>
        </pc:spChg>
      </pc:sldChg>
      <pc:sldChg chg="modSp mod">
        <pc:chgData name="Bill Heath" userId="e5502471a9019beb" providerId="LiveId" clId="{99027F35-54EC-4B32-88C1-6FA3432C296E}" dt="2025-07-10T23:42:13.078" v="149" actId="20577"/>
        <pc:sldMkLst>
          <pc:docMk/>
          <pc:sldMk cId="1610728333" sldId="381"/>
        </pc:sldMkLst>
        <pc:graphicFrameChg chg="modGraphic">
          <ac:chgData name="Bill Heath" userId="e5502471a9019beb" providerId="LiveId" clId="{99027F35-54EC-4B32-88C1-6FA3432C296E}" dt="2025-07-10T23:42:13.078" v="149" actId="20577"/>
          <ac:graphicFrameMkLst>
            <pc:docMk/>
            <pc:sldMk cId="1610728333" sldId="381"/>
            <ac:graphicFrameMk id="4" creationId="{AA7B784E-FE43-507E-5DC4-D693A3D0DBCE}"/>
          </ac:graphicFrameMkLst>
        </pc:graphicFrameChg>
      </pc:sldChg>
      <pc:sldChg chg="delSp modSp mod">
        <pc:chgData name="Bill Heath" userId="e5502471a9019beb" providerId="LiveId" clId="{99027F35-54EC-4B32-88C1-6FA3432C296E}" dt="2025-07-04T01:51:32.939" v="106" actId="478"/>
        <pc:sldMkLst>
          <pc:docMk/>
          <pc:sldMk cId="3296874001" sldId="382"/>
        </pc:sldMkLst>
        <pc:spChg chg="mod">
          <ac:chgData name="Bill Heath" userId="e5502471a9019beb" providerId="LiveId" clId="{99027F35-54EC-4B32-88C1-6FA3432C296E}" dt="2025-07-04T01:51:25.947" v="104" actId="20577"/>
          <ac:spMkLst>
            <pc:docMk/>
            <pc:sldMk cId="3296874001" sldId="382"/>
            <ac:spMk id="13" creationId="{C8604CA8-BF50-0930-D060-312ED0D36D5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8163" cy="469900"/>
          </a:xfrm>
          <a:prstGeom prst="rect">
            <a:avLst/>
          </a:prstGeom>
        </p:spPr>
        <p:txBody>
          <a:bodyPr vert="horz" lIns="91417" tIns="45710" rIns="91417" bIns="4571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17" tIns="45710" rIns="91417" bIns="4571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10" rIns="91417" bIns="4571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17" tIns="45710" rIns="91417" bIns="4571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918576"/>
            <a:ext cx="3078163" cy="469900"/>
          </a:xfrm>
          <a:prstGeom prst="rect">
            <a:avLst/>
          </a:prstGeom>
        </p:spPr>
        <p:txBody>
          <a:bodyPr vert="horz" lIns="91417" tIns="45710" rIns="91417" bIns="4571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17" tIns="45710" rIns="91417" bIns="4571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defTabSz="914346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14346">
              <a:defRPr/>
            </a:pPr>
            <a:fld id="{1AD51A55-303F-4D54-AB99-832332D3BB80}" type="datetime1">
              <a:rPr lang="en-US">
                <a:solidFill>
                  <a:prstClr val="black"/>
                </a:solidFill>
                <a:latin typeface="Calibri" panose="020F0502020204030204"/>
              </a:rPr>
              <a:pPr defTabSz="914346">
                <a:defRPr/>
              </a:pPr>
              <a:t>7/15/2025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defTabSz="914346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59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8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26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7697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97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86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77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13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3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5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8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05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64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5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25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  <p:sldLayoutId id="2147483885" r:id="rId12"/>
    <p:sldLayoutId id="2147483886" r:id="rId13"/>
    <p:sldLayoutId id="2147483887" r:id="rId14"/>
    <p:sldLayoutId id="2147483888" r:id="rId15"/>
    <p:sldLayoutId id="2147483889" r:id="rId16"/>
    <p:sldLayoutId id="2147483890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0"/>
            <a:ext cx="1209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Fellowship Church,  July 16,  2025                                                                                                           B.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71969" y="58816"/>
            <a:ext cx="6818341" cy="1194079"/>
          </a:xfrm>
        </p:spPr>
        <p:txBody>
          <a:bodyPr>
            <a:normAutofit fontScale="62500" lnSpcReduction="20000"/>
          </a:bodyPr>
          <a:lstStyle/>
          <a:p>
            <a:r>
              <a:rPr lang="en-US" sz="3200" dirty="0"/>
              <a:t>Straight and Balanced    </a:t>
            </a:r>
          </a:p>
          <a:p>
            <a:r>
              <a:rPr lang="en-US" sz="1800" dirty="0"/>
              <a:t>(Luke 3:4-6)</a:t>
            </a:r>
          </a:p>
          <a:p>
            <a:r>
              <a:rPr lang="en-US" dirty="0"/>
              <a:t>The Faith, a noun (Hebrews 1:1-3, 11:1-3, 6, 38-40, 12:1-4; Romans 15:23)</a:t>
            </a:r>
          </a:p>
          <a:p>
            <a:endParaRPr lang="en-US" dirty="0"/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751" y="1320102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88" y="1336670"/>
            <a:ext cx="2425197" cy="2425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323997"/>
            <a:ext cx="242880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20:10, Dan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83751" y="4159722"/>
            <a:ext cx="278821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7:7-8, Is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</a:t>
            </a:r>
            <a:r>
              <a:rPr lang="en-US" sz="2000" dirty="0">
                <a:solidFill>
                  <a:srgbClr val="FFFFFF"/>
                </a:solidFill>
                <a:latin typeface="Gill Sans MT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 15:1-4, 2 Tim 3:10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845671" y="1280191"/>
            <a:ext cx="6844639" cy="535531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Old Testament:  True Prophets of the Faith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#13 – Samuel:  Lifelong Shining Faith (Heb 11:32f, 1 Sam)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#14 – Nathan &amp; Gad:  The Comforter’s Faith (Heb 11:32g)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#15 – Man of God &amp; Old Prophet:   Weak Prophets of the Faith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#16 – Azariah &amp; Hanani:  Two Prophets and Two Effects of Truth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#17 – Jehu, a Prophet, &amp; Micaiah:  Little-Known Prophets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#18 – Elijah:  The Past, Present, and Future Prophet of the Faith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#19 – Jonah &amp; Nahum:  God’s Mercy &amp; Judgment on Nineveh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#20 – </a:t>
            </a:r>
            <a:r>
              <a:rPr lang="en-US" b="1" dirty="0">
                <a:latin typeface="Gill Sans MT"/>
              </a:rPr>
              <a:t>Ho</a:t>
            </a:r>
            <a:r>
              <a:rPr lang="en-US" dirty="0">
                <a:latin typeface="Gill Sans MT"/>
              </a:rPr>
              <a:t>sea, </a:t>
            </a:r>
            <a:r>
              <a:rPr lang="en-US" b="1" dirty="0">
                <a:latin typeface="Gill Sans MT"/>
              </a:rPr>
              <a:t>Jo</a:t>
            </a:r>
            <a:r>
              <a:rPr lang="en-US" dirty="0">
                <a:latin typeface="Gill Sans MT"/>
              </a:rPr>
              <a:t>el, &amp; </a:t>
            </a:r>
            <a:r>
              <a:rPr lang="en-US" b="1" dirty="0">
                <a:latin typeface="Gill Sans MT"/>
              </a:rPr>
              <a:t>Am</a:t>
            </a:r>
            <a:r>
              <a:rPr lang="en-US" dirty="0">
                <a:latin typeface="Gill Sans MT"/>
              </a:rPr>
              <a:t>os:  Future Judgments and Blessings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#21 </a:t>
            </a:r>
            <a:r>
              <a:rPr lang="en-US" dirty="0">
                <a:latin typeface="Gill Sans MT"/>
              </a:rPr>
              <a:t>– </a:t>
            </a:r>
            <a:r>
              <a:rPr lang="en-US" b="1" dirty="0">
                <a:latin typeface="Gill Sans MT"/>
              </a:rPr>
              <a:t>O</a:t>
            </a:r>
            <a:r>
              <a:rPr lang="en-US" dirty="0">
                <a:latin typeface="Gill Sans MT"/>
              </a:rPr>
              <a:t>badiah, </a:t>
            </a:r>
            <a:r>
              <a:rPr lang="en-US" b="1" dirty="0">
                <a:latin typeface="Gill Sans MT"/>
              </a:rPr>
              <a:t>J</a:t>
            </a:r>
            <a:r>
              <a:rPr lang="en-US" dirty="0">
                <a:latin typeface="Gill Sans MT"/>
              </a:rPr>
              <a:t>onah, &amp; </a:t>
            </a:r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M</a:t>
            </a: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icah:  Fight with </a:t>
            </a:r>
            <a:r>
              <a:rPr lang="en-US" dirty="0">
                <a:latin typeface="Gill Sans MT"/>
              </a:rPr>
              <a:t>Hate,  Anger, &amp; </a:t>
            </a: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Darkness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Gill Sans MT"/>
              </a:rPr>
              <a:t>#22 –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Isaiah:  </a:t>
            </a:r>
          </a:p>
          <a:p>
            <a:pPr defTabSz="914400"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#23 –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Nah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um,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Hab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akkuk, &amp;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Zep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haniah: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Gill Sans MT"/>
              </a:rPr>
              <a:t>#24 – Jeremiah &amp; Lamentations: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Gill Sans MT"/>
              </a:rPr>
              <a:t>#25 – Ezekiel: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Gill Sans MT"/>
              </a:rPr>
              <a:t>#26 – Daniel:   </a:t>
            </a:r>
          </a:p>
          <a:p>
            <a:pPr defTabSz="914400">
              <a:defRPr/>
            </a:pPr>
            <a:r>
              <a:rPr lang="en-US" dirty="0">
                <a:latin typeface="Gill Sans MT"/>
              </a:rPr>
              <a:t>#27 – </a:t>
            </a:r>
            <a:r>
              <a:rPr lang="en-US" b="1" dirty="0">
                <a:solidFill>
                  <a:srgbClr val="FFFFFF"/>
                </a:solidFill>
                <a:latin typeface="Gill Sans MT"/>
              </a:rPr>
              <a:t>Ha</a:t>
            </a:r>
            <a:r>
              <a:rPr lang="en-US" dirty="0">
                <a:solidFill>
                  <a:srgbClr val="FFFFFF"/>
                </a:solidFill>
                <a:latin typeface="Gill Sans MT"/>
              </a:rPr>
              <a:t>ggai, </a:t>
            </a:r>
            <a:r>
              <a:rPr lang="en-US" b="1" dirty="0">
                <a:solidFill>
                  <a:srgbClr val="FFFFFF"/>
                </a:solidFill>
                <a:latin typeface="Gill Sans MT"/>
              </a:rPr>
              <a:t>Ze</a:t>
            </a:r>
            <a:r>
              <a:rPr lang="en-US" dirty="0">
                <a:solidFill>
                  <a:srgbClr val="FFFFFF"/>
                </a:solidFill>
                <a:latin typeface="Gill Sans MT"/>
              </a:rPr>
              <a:t>chariah, &amp; </a:t>
            </a:r>
            <a:r>
              <a:rPr lang="en-US" b="1" dirty="0">
                <a:solidFill>
                  <a:srgbClr val="FFFFFF"/>
                </a:solidFill>
                <a:latin typeface="Gill Sans MT"/>
              </a:rPr>
              <a:t>Ma</a:t>
            </a:r>
            <a:r>
              <a:rPr lang="en-US" dirty="0">
                <a:solidFill>
                  <a:srgbClr val="FFFFFF"/>
                </a:solidFill>
                <a:latin typeface="Gill Sans MT"/>
              </a:rPr>
              <a:t>lachi:  </a:t>
            </a:r>
            <a:endParaRPr lang="en-US" dirty="0"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#28 – False Prophets in the Old Testament</a:t>
            </a:r>
          </a:p>
          <a:p>
            <a:pPr lvl="0" defTabSz="914400"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#29 – </a:t>
            </a:r>
            <a:r>
              <a:rPr lang="en-US" dirty="0">
                <a:latin typeface="Gill Sans MT"/>
              </a:rPr>
              <a:t>New Testament Prophets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                           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#30 – </a:t>
            </a:r>
          </a:p>
        </p:txBody>
      </p:sp>
    </p:spTree>
    <p:extLst>
      <p:ext uri="{BB962C8B-B14F-4D97-AF65-F5344CB8AC3E}">
        <p14:creationId xmlns:p14="http://schemas.microsoft.com/office/powerpoint/2010/main" val="1928839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F900E41-422E-AFD3-6E17-5BA9E42030B1}"/>
              </a:ext>
            </a:extLst>
          </p:cNvPr>
          <p:cNvSpPr txBox="1"/>
          <p:nvPr/>
        </p:nvSpPr>
        <p:spPr>
          <a:xfrm>
            <a:off x="20320" y="26690"/>
            <a:ext cx="12151360" cy="6884833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ts val="1200"/>
              </a:lnSpc>
            </a:pP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Title:  Micah, Prophet of Light in Darkness	            Micah in Hebrew is “Who is like Jehovah?”</a:t>
            </a:r>
          </a:p>
          <a:p>
            <a:pPr marL="0" marR="0">
              <a:lnSpc>
                <a:spcPts val="1200"/>
              </a:lnSpc>
            </a:pP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				</a:t>
            </a:r>
          </a:p>
          <a:p>
            <a:pPr>
              <a:lnSpc>
                <a:spcPts val="1200"/>
              </a:lnSpc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>
              <a:lnSpc>
                <a:spcPts val="1200"/>
              </a:lnSpc>
            </a:pP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Time:  c. 740-690 BC  Judah’s kings Jotham, Ahaz, and Hezekiah in the divided kingdom</a:t>
            </a:r>
          </a:p>
          <a:p>
            <a:pPr>
              <a:lnSpc>
                <a:spcPts val="1200"/>
              </a:lnSpc>
            </a:pPr>
            <a:endParaRPr lang="en-US" b="1" u="sng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b="1" u="sng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Micah is a prophet of character and compassion (1:8, 3:8, 7:7-10)</a:t>
            </a:r>
          </a:p>
          <a:p>
            <a:pPr>
              <a:lnSpc>
                <a:spcPts val="1200"/>
              </a:lnSpc>
            </a:pPr>
            <a:endParaRPr lang="en-US" sz="16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16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* He experienced suffering and looked forward to the glory of Christ</a:t>
            </a:r>
          </a:p>
          <a:p>
            <a:pPr>
              <a:lnSpc>
                <a:spcPts val="1200"/>
              </a:lnSpc>
            </a:pPr>
            <a:endParaRPr lang="en-US" b="1" u="sng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b="1" u="sng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OLD TESTAMENT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: 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Isaiah 2:4-Micah 4:3</a:t>
            </a:r>
          </a:p>
          <a:p>
            <a:pPr>
              <a:lnSpc>
                <a:spcPts val="1200"/>
              </a:lnSpc>
            </a:pPr>
            <a:endParaRPr lang="en-US" sz="12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0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Isaiah confirms Micah (Micah 5:1-8, Isaiah 7:14, 9:6-7)</a:t>
            </a:r>
          </a:p>
          <a:p>
            <a:pPr>
              <a:lnSpc>
                <a:spcPts val="1200"/>
              </a:lnSpc>
            </a:pPr>
            <a:endParaRPr lang="en-US" sz="16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1600" i="1" dirty="0">
                <a:latin typeface="Rockwell" panose="02060603020205020403" pitchFamily="18" charset="0"/>
                <a:ea typeface="Cambria Math" panose="02040503050406030204" pitchFamily="18" charset="0"/>
                <a:cs typeface="Wingdings 3" panose="05040102010807070707" pitchFamily="18" charset="2"/>
              </a:rPr>
              <a:t>* Similar to Micah in time and language, yet expanded revelation and prophecy </a:t>
            </a:r>
          </a:p>
          <a:p>
            <a:pPr marL="285750" indent="-285750">
              <a:lnSpc>
                <a:spcPts val="1200"/>
              </a:lnSpc>
              <a:buFont typeface="Arial" panose="020B0604020202020204" pitchFamily="34" charset="0"/>
              <a:buChar char="•"/>
            </a:pPr>
            <a:endParaRPr lang="en-US" sz="16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0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Jeremiah mentions Micah (Micah 3:12/Jeremiah 26:18)</a:t>
            </a:r>
          </a:p>
          <a:p>
            <a:pPr>
              <a:lnSpc>
                <a:spcPts val="1200"/>
              </a:lnSpc>
            </a:pPr>
            <a:endParaRPr lang="en-US" b="1" i="1" dirty="0"/>
          </a:p>
          <a:p>
            <a:pPr>
              <a:lnSpc>
                <a:spcPts val="1200"/>
              </a:lnSpc>
            </a:pPr>
            <a:r>
              <a:rPr lang="en-US" sz="1600" i="1" dirty="0"/>
              <a:t>*  The Elders Defend Jeremiah with Micah and Hezekiah (721-691 BC)</a:t>
            </a:r>
            <a:endParaRPr lang="en-US" sz="1600" dirty="0"/>
          </a:p>
          <a:p>
            <a:pPr>
              <a:lnSpc>
                <a:spcPts val="1200"/>
              </a:lnSpc>
            </a:pP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NEW TESTAMENT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: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</a:t>
            </a:r>
            <a:endParaRPr lang="en-US" sz="12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sz="20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Matthew 2:5-6 fulfills Micah’s prophecy of Jesus’ birth (5:2) </a:t>
            </a:r>
          </a:p>
          <a:p>
            <a:pPr>
              <a:lnSpc>
                <a:spcPts val="1200"/>
              </a:lnSpc>
            </a:pPr>
            <a:endParaRPr lang="en-US" sz="20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0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</a:t>
            </a:r>
            <a:r>
              <a:rPr lang="en-US" sz="2000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nd</a:t>
            </a:r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Coming of Jesus Christ (4:1-5:15)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4:4 George Washington</a:t>
            </a:r>
            <a:endParaRPr lang="en-US" sz="20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1400" b="1" u="sng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1600" i="1" dirty="0">
                <a:ea typeface="Cambria Math" panose="02040503050406030204" pitchFamily="18" charset="0"/>
                <a:cs typeface="Wingdings 3" panose="05040102010807070707" pitchFamily="18" charset="2"/>
              </a:rPr>
              <a:t>* Includes the future tribulation and 1000-year reign of Jesus Christ (Revelation 6-20)</a:t>
            </a:r>
          </a:p>
          <a:p>
            <a:pPr>
              <a:lnSpc>
                <a:spcPts val="1200"/>
              </a:lnSpc>
            </a:pPr>
            <a:endParaRPr lang="en-US" sz="11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1400" b="1" u="sng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DECISION</a:t>
            </a:r>
            <a:r>
              <a:rPr lang="en-US" sz="20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:  </a:t>
            </a:r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Do I need more light (truth </a:t>
            </a:r>
            <a:r>
              <a:rPr lang="en-US" sz="200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and compassion)?</a:t>
            </a:r>
            <a:endParaRPr lang="en-US" sz="20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0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1600" i="1" dirty="0">
                <a:latin typeface="Rockwell" panose="02060603020205020403" pitchFamily="18" charset="0"/>
                <a:ea typeface="Cambria Math" panose="02040503050406030204" pitchFamily="18" charset="0"/>
                <a:cs typeface="Wingdings 3" panose="05040102010807070707" pitchFamily="18" charset="2"/>
              </a:rPr>
              <a:t>* He that has an ear to hear, let him hear what the Spirit says </a:t>
            </a:r>
          </a:p>
          <a:p>
            <a:pPr>
              <a:lnSpc>
                <a:spcPts val="1200"/>
              </a:lnSpc>
            </a:pPr>
            <a:endParaRPr lang="en-US" sz="1600" i="1" dirty="0">
              <a:latin typeface="Rockwell" panose="02060603020205020403" pitchFamily="18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1600" i="1" dirty="0">
                <a:latin typeface="Rockwell" panose="02060603020205020403" pitchFamily="18" charset="0"/>
                <a:ea typeface="Cambria Math" panose="02040503050406030204" pitchFamily="18" charset="0"/>
                <a:cs typeface="Wingdings 3" panose="05040102010807070707" pitchFamily="18" charset="2"/>
              </a:rPr>
              <a:t>   unto the churches (Revelation 2-3).   </a:t>
            </a:r>
            <a:r>
              <a:rPr lang="en-US" sz="1600" dirty="0">
                <a:latin typeface="Rockwell" panose="02060603020205020403" pitchFamily="18" charset="0"/>
                <a:ea typeface="Cambria Math" panose="02040503050406030204" pitchFamily="18" charset="0"/>
                <a:cs typeface="Wingdings 3" panose="05040102010807070707" pitchFamily="18" charset="2"/>
              </a:rPr>
              <a:t>Micah 7:8 (Matthew 11:28)</a:t>
            </a:r>
            <a:endParaRPr lang="en-US" sz="1600" i="1" dirty="0">
              <a:latin typeface="Rockwell" panose="02060603020205020403" pitchFamily="18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0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2000" dirty="0"/>
              <a:t>															Th next OT prophet’s message is on Isaiah</a:t>
            </a:r>
            <a:r>
              <a:rPr lang="en-US" sz="2000" i="0" strike="noStrike" kern="1200" baseline="0" dirty="0">
                <a:effectLst/>
                <a:latin typeface="Rockwell" panose="02060603020205020403" pitchFamily="18" charset="0"/>
              </a:rPr>
              <a:t>   </a:t>
            </a:r>
            <a:r>
              <a:rPr lang="en-US" sz="1200" dirty="0"/>
              <a:t> 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7B5ADE-528E-3ADD-5909-BF698D22EBCD}"/>
              </a:ext>
            </a:extLst>
          </p:cNvPr>
          <p:cNvSpPr txBox="1"/>
          <p:nvPr/>
        </p:nvSpPr>
        <p:spPr>
          <a:xfrm>
            <a:off x="7969404" y="1220331"/>
            <a:ext cx="4116781" cy="224676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>
                <a:solidFill>
                  <a:schemeClr val="bg1"/>
                </a:solidFill>
              </a:rPr>
              <a:t>Seven Chapters</a:t>
            </a:r>
          </a:p>
          <a:p>
            <a:r>
              <a:rPr lang="en-US" sz="2000" dirty="0">
                <a:solidFill>
                  <a:schemeClr val="bg1"/>
                </a:solidFill>
              </a:rPr>
              <a:t>1-3.  Hear (5x),  remnant (1x)</a:t>
            </a:r>
          </a:p>
          <a:p>
            <a:r>
              <a:rPr lang="en-US" sz="2000" dirty="0">
                <a:solidFill>
                  <a:schemeClr val="bg1"/>
                </a:solidFill>
              </a:rPr>
              <a:t>         </a:t>
            </a:r>
            <a:r>
              <a:rPr lang="en-US" dirty="0">
                <a:solidFill>
                  <a:schemeClr val="bg1"/>
                </a:solidFill>
              </a:rPr>
              <a:t>Reproof of Samaria &amp; Jerusalem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4-5.  Hear (0x),  remnant (4x)</a:t>
            </a:r>
          </a:p>
          <a:p>
            <a:r>
              <a:rPr lang="en-US" sz="2000" dirty="0">
                <a:solidFill>
                  <a:schemeClr val="bg1"/>
                </a:solidFill>
              </a:rPr>
              <a:t>         </a:t>
            </a:r>
            <a:r>
              <a:rPr lang="en-US" dirty="0">
                <a:solidFill>
                  <a:schemeClr val="bg1"/>
                </a:solidFill>
              </a:rPr>
              <a:t>Future Comfort for Israel</a:t>
            </a:r>
          </a:p>
          <a:p>
            <a:r>
              <a:rPr lang="en-US" sz="2000" dirty="0">
                <a:solidFill>
                  <a:schemeClr val="bg1"/>
                </a:solidFill>
              </a:rPr>
              <a:t>6-7.  Hear (4x),  remnant (1x)</a:t>
            </a:r>
          </a:p>
          <a:p>
            <a:r>
              <a:rPr lang="en-US" sz="2000" dirty="0">
                <a:solidFill>
                  <a:schemeClr val="bg1"/>
                </a:solidFill>
              </a:rPr>
              <a:t>         </a:t>
            </a:r>
            <a:r>
              <a:rPr lang="en-US" dirty="0">
                <a:solidFill>
                  <a:schemeClr val="bg1"/>
                </a:solidFill>
              </a:rPr>
              <a:t>Jehovah’s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Lawsuit with Israel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FD5DB-FDD8-85C2-8228-D492EF8ABA92}"/>
              </a:ext>
            </a:extLst>
          </p:cNvPr>
          <p:cNvSpPr txBox="1"/>
          <p:nvPr/>
        </p:nvSpPr>
        <p:spPr>
          <a:xfrm>
            <a:off x="7969404" y="3902818"/>
            <a:ext cx="4116782" cy="229293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>
                <a:solidFill>
                  <a:schemeClr val="bg1"/>
                </a:solidFill>
              </a:rPr>
              <a:t>Near Prophecies</a:t>
            </a:r>
          </a:p>
          <a:p>
            <a:pPr algn="ctr"/>
            <a:endParaRPr lang="en-US" sz="600" u="sng" dirty="0">
              <a:solidFill>
                <a:schemeClr val="bg1"/>
              </a:solidFill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Fall of Samaria to Assyria, 722 BC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Fall of Judah to Babylon, 586 BC</a:t>
            </a:r>
          </a:p>
          <a:p>
            <a:pPr algn="ctr"/>
            <a:endParaRPr lang="en-US" sz="600" u="sng" dirty="0">
              <a:solidFill>
                <a:schemeClr val="bg1"/>
              </a:solidFill>
            </a:endParaRPr>
          </a:p>
          <a:p>
            <a:pPr algn="ctr"/>
            <a:r>
              <a:rPr lang="en-US" sz="2000" u="sng" dirty="0">
                <a:solidFill>
                  <a:schemeClr val="bg1"/>
                </a:solidFill>
              </a:rPr>
              <a:t>Far Prophecies</a:t>
            </a:r>
          </a:p>
          <a:p>
            <a:pPr algn="ctr"/>
            <a:endParaRPr lang="en-US" sz="600" dirty="0">
              <a:solidFill>
                <a:schemeClr val="bg1"/>
              </a:solidFill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1</a:t>
            </a:r>
            <a:r>
              <a:rPr lang="en-US" sz="2000" baseline="30000" dirty="0">
                <a:solidFill>
                  <a:schemeClr val="bg1"/>
                </a:solidFill>
              </a:rPr>
              <a:t>st</a:t>
            </a:r>
            <a:r>
              <a:rPr lang="en-US" sz="2000" dirty="0">
                <a:solidFill>
                  <a:schemeClr val="bg1"/>
                </a:solidFill>
              </a:rPr>
              <a:t> coming of Jesus, 1 AD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2</a:t>
            </a:r>
            <a:r>
              <a:rPr lang="en-US" sz="2000" baseline="30000" dirty="0">
                <a:solidFill>
                  <a:schemeClr val="bg1"/>
                </a:solidFill>
              </a:rPr>
              <a:t>nd</a:t>
            </a:r>
            <a:r>
              <a:rPr lang="en-US" sz="2000" dirty="0">
                <a:solidFill>
                  <a:schemeClr val="bg1"/>
                </a:solidFill>
              </a:rPr>
              <a:t> coming of Jesus, imminent</a:t>
            </a:r>
          </a:p>
        </p:txBody>
      </p:sp>
    </p:spTree>
    <p:extLst>
      <p:ext uri="{BB962C8B-B14F-4D97-AF65-F5344CB8AC3E}">
        <p14:creationId xmlns:p14="http://schemas.microsoft.com/office/powerpoint/2010/main" val="3616800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BCF19-2E4E-B1B3-D32C-DB46D7891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25" y="105356"/>
            <a:ext cx="1365813" cy="2244306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en-US" sz="1600" dirty="0"/>
              <a:t>OT True Prophets chart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 in respect to Hebrews </a:t>
            </a:r>
            <a:r>
              <a:rPr lang="en-US" sz="1200" dirty="0"/>
              <a:t>1:1-3, 11:1-3, 11:32-40</a:t>
            </a:r>
            <a:endParaRPr lang="en-US" sz="1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A7B784E-FE43-507E-5DC4-D693A3D0DB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0251633"/>
              </p:ext>
            </p:extLst>
          </p:nvPr>
        </p:nvGraphicFramePr>
        <p:xfrm>
          <a:off x="1629238" y="105355"/>
          <a:ext cx="10373681" cy="6495759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225424">
                  <a:extLst>
                    <a:ext uri="{9D8B030D-6E8A-4147-A177-3AD203B41FA5}">
                      <a16:colId xmlns:a16="http://schemas.microsoft.com/office/drawing/2014/main" val="589848999"/>
                    </a:ext>
                  </a:extLst>
                </a:gridCol>
                <a:gridCol w="837969">
                  <a:extLst>
                    <a:ext uri="{9D8B030D-6E8A-4147-A177-3AD203B41FA5}">
                      <a16:colId xmlns:a16="http://schemas.microsoft.com/office/drawing/2014/main" val="939651213"/>
                    </a:ext>
                  </a:extLst>
                </a:gridCol>
                <a:gridCol w="1301524">
                  <a:extLst>
                    <a:ext uri="{9D8B030D-6E8A-4147-A177-3AD203B41FA5}">
                      <a16:colId xmlns:a16="http://schemas.microsoft.com/office/drawing/2014/main" val="2504805489"/>
                    </a:ext>
                  </a:extLst>
                </a:gridCol>
                <a:gridCol w="1039937">
                  <a:extLst>
                    <a:ext uri="{9D8B030D-6E8A-4147-A177-3AD203B41FA5}">
                      <a16:colId xmlns:a16="http://schemas.microsoft.com/office/drawing/2014/main" val="1165422160"/>
                    </a:ext>
                  </a:extLst>
                </a:gridCol>
                <a:gridCol w="574717">
                  <a:extLst>
                    <a:ext uri="{9D8B030D-6E8A-4147-A177-3AD203B41FA5}">
                      <a16:colId xmlns:a16="http://schemas.microsoft.com/office/drawing/2014/main" val="3007881294"/>
                    </a:ext>
                  </a:extLst>
                </a:gridCol>
                <a:gridCol w="2303188">
                  <a:extLst>
                    <a:ext uri="{9D8B030D-6E8A-4147-A177-3AD203B41FA5}">
                      <a16:colId xmlns:a16="http://schemas.microsoft.com/office/drawing/2014/main" val="3206543794"/>
                    </a:ext>
                  </a:extLst>
                </a:gridCol>
                <a:gridCol w="673768">
                  <a:extLst>
                    <a:ext uri="{9D8B030D-6E8A-4147-A177-3AD203B41FA5}">
                      <a16:colId xmlns:a16="http://schemas.microsoft.com/office/drawing/2014/main" val="589018013"/>
                    </a:ext>
                  </a:extLst>
                </a:gridCol>
                <a:gridCol w="605017">
                  <a:extLst>
                    <a:ext uri="{9D8B030D-6E8A-4147-A177-3AD203B41FA5}">
                      <a16:colId xmlns:a16="http://schemas.microsoft.com/office/drawing/2014/main" val="1871569226"/>
                    </a:ext>
                  </a:extLst>
                </a:gridCol>
                <a:gridCol w="639392">
                  <a:extLst>
                    <a:ext uri="{9D8B030D-6E8A-4147-A177-3AD203B41FA5}">
                      <a16:colId xmlns:a16="http://schemas.microsoft.com/office/drawing/2014/main" val="450574153"/>
                    </a:ext>
                  </a:extLst>
                </a:gridCol>
                <a:gridCol w="674184">
                  <a:extLst>
                    <a:ext uri="{9D8B030D-6E8A-4147-A177-3AD203B41FA5}">
                      <a16:colId xmlns:a16="http://schemas.microsoft.com/office/drawing/2014/main" val="397686635"/>
                    </a:ext>
                  </a:extLst>
                </a:gridCol>
                <a:gridCol w="1085864">
                  <a:extLst>
                    <a:ext uri="{9D8B030D-6E8A-4147-A177-3AD203B41FA5}">
                      <a16:colId xmlns:a16="http://schemas.microsoft.com/office/drawing/2014/main" val="769116399"/>
                    </a:ext>
                  </a:extLst>
                </a:gridCol>
                <a:gridCol w="412697">
                  <a:extLst>
                    <a:ext uri="{9D8B030D-6E8A-4147-A177-3AD203B41FA5}">
                      <a16:colId xmlns:a16="http://schemas.microsoft.com/office/drawing/2014/main" val="4266611883"/>
                    </a:ext>
                  </a:extLst>
                </a:gridCol>
              </a:tblGrid>
              <a:tr h="387427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#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Name/ Scripture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Suffer-Persecute</a:t>
                      </a:r>
                    </a:p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/Scripture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King</a:t>
                      </a:r>
                    </a:p>
                    <a:p>
                      <a:pPr algn="l"/>
                      <a:r>
                        <a:rPr lang="en-US" sz="60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(Saul to Zedekiah)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Public/</a:t>
                      </a:r>
                    </a:p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Prophecy - Near/Far or None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Nation</a:t>
                      </a:r>
                    </a:p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Bless/ Curse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Vision/</a:t>
                      </a:r>
                    </a:p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Dream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Miracle</a:t>
                      </a:r>
                    </a:p>
                    <a:p>
                      <a:pPr algn="l"/>
                      <a:r>
                        <a:rPr lang="en-US" sz="600" baseline="0" dirty="0">
                          <a:solidFill>
                            <a:schemeClr val="bg1"/>
                          </a:solidFill>
                        </a:rPr>
                        <a:t>Prophet or God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Notes</a:t>
                      </a:r>
                    </a:p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Heb</a:t>
                      </a:r>
                    </a:p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11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102409"/>
                  </a:ext>
                </a:extLst>
              </a:tr>
              <a:tr h="177528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Samuel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 /1 Sam 1-28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Saul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Near/for Saul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after death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7887159"/>
                  </a:ext>
                </a:extLst>
              </a:tr>
              <a:tr h="142321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Gad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Sam 22:25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Near/for 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Book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914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Nathan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Sam 7. 12.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David -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</a:t>
                      </a:r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Far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-seed of 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B/C/B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Solomon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3478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 err="1">
                          <a:solidFill>
                            <a:schemeClr val="bg1"/>
                          </a:solidFill>
                        </a:rPr>
                        <a:t>Ahijah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 11:29-39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- 1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Near/Jeroboam’s reign-son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 Ki 14:1-26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069062"/>
                  </a:ext>
                </a:extLst>
              </a:tr>
              <a:tr h="19342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Shemaiah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 12:22-24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Rehoboam - 1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Near/for Rehoboam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Book            931 BC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0454416"/>
                  </a:ext>
                </a:extLst>
              </a:tr>
              <a:tr h="120102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 err="1">
                          <a:solidFill>
                            <a:schemeClr val="bg1"/>
                          </a:solidFill>
                        </a:rPr>
                        <a:t>Iddo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Chr 9:29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 - 1 </a:t>
                      </a:r>
                      <a:r>
                        <a:rPr lang="en-US" sz="900" baseline="30000" dirty="0" err="1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Seer for Jeroboam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 Vision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Records      931 BC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997768"/>
                  </a:ext>
                </a:extLst>
              </a:tr>
              <a:tr h="19342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man of God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Kings 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– 1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Far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/King Josiah, 270 yrs.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Hand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sick-heal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336028"/>
                  </a:ext>
                </a:extLst>
              </a:tr>
              <a:tr h="160347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old prophet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Kings 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– 1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Near/for man of God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Liar-like Lot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9685876"/>
                  </a:ext>
                </a:extLst>
              </a:tr>
              <a:tr h="186867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Azariah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Chr 15:1-7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Asa – 3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rd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baseline="0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war w/</a:t>
                      </a:r>
                      <a:r>
                        <a:rPr lang="en-US" sz="900" baseline="0" dirty="0" err="1">
                          <a:solidFill>
                            <a:schemeClr val="bg1"/>
                          </a:solidFill>
                        </a:rPr>
                        <a:t>Ethopia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4454475"/>
                  </a:ext>
                </a:extLst>
              </a:tr>
              <a:tr h="167858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Hanani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Chr 16:7-10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Asa – 3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rd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baseline="0" dirty="0">
                          <a:solidFill>
                            <a:schemeClr val="bg1"/>
                          </a:solidFill>
                        </a:rPr>
                        <a:t>Near/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war w/Israel-Syria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8594965"/>
                  </a:ext>
                </a:extLst>
              </a:tr>
              <a:tr h="109432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Jehu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 16:1-13,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Baasha-3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rd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</a:t>
                      </a:r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2 Chr 19:1-4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C/B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Son of Hanani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892223"/>
                  </a:ext>
                </a:extLst>
              </a:tr>
              <a:tr h="95539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Prophet -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 20:13-36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Ahab-7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Near/Syria/man of God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Lion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Son of prophet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127629"/>
                  </a:ext>
                </a:extLst>
              </a:tr>
              <a:tr h="126052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Micaiah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Yes/1 Ki 22:1-28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Ahab-death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Near/400 to 1, 2 Chr  18:1-27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Lying spirit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33a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91720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Elijah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Yes/1 Ki 17-2 Ki 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Omri, Ahab – 7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Near/3 ½ years  draught, 450 to 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B5/C3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 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Gentile widow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4726094"/>
                  </a:ext>
                </a:extLst>
              </a:tr>
              <a:tr h="120379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Elisha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 3-13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Joram, Jehu – 8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,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None/gentile general, Lu 4:27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B11/C5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Jezebel-death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9701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Eliezer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Chronicles 20:37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Jehosophat -4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Near/alliance with Ahaziah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Fleet destroyed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817387"/>
                  </a:ext>
                </a:extLst>
              </a:tr>
              <a:tr h="145156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Jo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el 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Kings 11-15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Joash ?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Far/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C-B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6102261"/>
                  </a:ext>
                </a:extLst>
              </a:tr>
              <a:tr h="188243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Jonah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No/Jonah 1-4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Jehoash ?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Near/40 days – repent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Nineveh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>
                          <a:solidFill>
                            <a:schemeClr val="bg1"/>
                          </a:solidFill>
                        </a:rPr>
                        <a:t>9 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by God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Angry-carnal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9825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Am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os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Kings 14-15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II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Near/c 45 yrs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C/B 9:11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5 visions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Exile Assyria 722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7641975"/>
                  </a:ext>
                </a:extLst>
              </a:tr>
              <a:tr h="82438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Ho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sea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Kings 15-18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II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Near/c 40 yrs, Far/2700+ yrs (7x)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C-B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Gomer/3 children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0363989"/>
                  </a:ext>
                </a:extLst>
              </a:tr>
              <a:tr h="107003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Isaiah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Uzziah-Manasseh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6121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Micah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Yes/rejection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Jotham-Hezekiah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 Assyria &amp; Babylon, Far  Jesus 1/2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C-B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 vision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nd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coming 25%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74066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Nahum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No/Nahum 1-3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Hezekiah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    ?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Near/30 -50 years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Nineveh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 vision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                    722 BC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33a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8625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Habakkuk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Jehoiakim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Jehoiachin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86307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Zephaniah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728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Huldah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Kings 22:12-20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Josiah-16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Near/immediate in Josiah’s life, 2 Ki 23:27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 Chr 34:20-28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79479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Jeremiah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Josiah-Zedekiah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Exile Babylon  586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1526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Daniel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Josiah-Babylon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37802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Ezekiel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Josiah-Babylon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5969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Obadiah</a:t>
                      </a:r>
                      <a:endParaRPr lang="en-US" sz="900" baseline="0" dirty="0">
                        <a:solidFill>
                          <a:schemeClr val="bg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Zedekiah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Edom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094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Haggai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Zerubbabel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4934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Zechariah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Zerubbabel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6001943"/>
                  </a:ext>
                </a:extLst>
              </a:tr>
              <a:tr h="117709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Malachi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Zerubbabel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9381621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6BBC2EF9-5610-D3D2-6B31-24DB0C650054}"/>
              </a:ext>
            </a:extLst>
          </p:cNvPr>
          <p:cNvSpPr txBox="1">
            <a:spLocks/>
          </p:cNvSpPr>
          <p:nvPr/>
        </p:nvSpPr>
        <p:spPr>
          <a:xfrm>
            <a:off x="81025" y="2584577"/>
            <a:ext cx="1365813" cy="3744412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kumimoji="0" lang="en-US" sz="1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OT True Prophets</a:t>
            </a:r>
          </a:p>
          <a:p>
            <a:pPr>
              <a:defRPr/>
            </a:pPr>
            <a:r>
              <a:rPr kumimoji="0" lang="en-US" sz="1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Before Samuel</a:t>
            </a:r>
          </a:p>
          <a:p>
            <a:pPr>
              <a:defRPr/>
            </a:pPr>
            <a:endParaRPr kumimoji="0" lang="en-US" sz="10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Enoch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Gen 5:24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Jude 1:14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Moses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Exodus 7:1 </a:t>
            </a:r>
            <a:r>
              <a:rPr kumimoji="0" lang="en-US" sz="1200" b="1" i="0" u="none" strike="noStrike" kern="1200" cap="all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Deut</a:t>
            </a: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 34:10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Acts 3:22,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7:37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solidFill>
                <a:prstClr val="white"/>
              </a:solidFill>
              <a:latin typeface="Bookman Old Style" panose="02050604050505020204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Miriam – Ex 15:20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dirty="0">
              <a:solidFill>
                <a:prstClr val="white"/>
              </a:solidFill>
              <a:latin typeface="Bookman Old Style" panose="02050604050505020204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Deborah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prstClr val="white"/>
                </a:solidFill>
                <a:latin typeface="Bookman Old Style" panose="02050604050505020204"/>
              </a:rPr>
              <a:t>Judges 4:9</a:t>
            </a:r>
            <a:endParaRPr kumimoji="0" lang="en-US" sz="12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ED576A-5EA2-8490-2B6D-346A6939533D}"/>
              </a:ext>
            </a:extLst>
          </p:cNvPr>
          <p:cNvSpPr txBox="1"/>
          <p:nvPr/>
        </p:nvSpPr>
        <p:spPr>
          <a:xfrm>
            <a:off x="0" y="6433863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Updated: 23 Jun 2025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W.H.</a:t>
            </a:r>
          </a:p>
        </p:txBody>
      </p:sp>
    </p:spTree>
    <p:extLst>
      <p:ext uri="{BB962C8B-B14F-4D97-AF65-F5344CB8AC3E}">
        <p14:creationId xmlns:p14="http://schemas.microsoft.com/office/powerpoint/2010/main" val="16107283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22272E3B-CB80-4A22-9D66-E16027ED0E6E}">
  <we:reference id="wa200005566" version="3.0.0.2" store="en-US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325EC8-9F89-4198-8218-91A34E1356D1}">
  <ds:schemaRefs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7ea62328-f9cb-43bf-99db-6009b3f2bb1b"/>
    <ds:schemaRef ds:uri="http://schemas.microsoft.com/office/2006/documentManagement/types"/>
    <ds:schemaRef ds:uri="http://purl.org/dc/terms/"/>
    <ds:schemaRef ds:uri="f98cc253-feff-40fd-b75e-dde241986d3d"/>
    <ds:schemaRef ds:uri="http://purl.org/dc/dcmitype/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C4657AF-EFCA-425B-866D-F2B846C840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AA0E26-2B78-4EE7-BE01-956B14188E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73286</TotalTime>
  <Words>1331</Words>
  <Application>Microsoft Office PowerPoint</Application>
  <PresentationFormat>Widescreen</PresentationFormat>
  <Paragraphs>416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Bookman Old Style</vt:lpstr>
      <vt:lpstr>Calibri</vt:lpstr>
      <vt:lpstr>Cambria Math</vt:lpstr>
      <vt:lpstr>Gill Sans MT</vt:lpstr>
      <vt:lpstr>Rockwell</vt:lpstr>
      <vt:lpstr>Verdana</vt:lpstr>
      <vt:lpstr>Damask</vt:lpstr>
      <vt:lpstr>PowerPoint Presentation</vt:lpstr>
      <vt:lpstr>PowerPoint Presentation</vt:lpstr>
      <vt:lpstr>OT True Prophets chart   in respect to Hebrews 1:1-3, 11:1-3, 11:32-40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Heath</dc:creator>
  <cp:lastModifiedBy>Bill Heath</cp:lastModifiedBy>
  <cp:revision>1586</cp:revision>
  <cp:lastPrinted>2025-07-15T18:40:26Z</cp:lastPrinted>
  <dcterms:created xsi:type="dcterms:W3CDTF">2013-07-15T20:26:40Z</dcterms:created>
  <dcterms:modified xsi:type="dcterms:W3CDTF">2025-07-16T21:28:26Z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