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9"/>
  </p:notesMasterIdLst>
  <p:sldIdLst>
    <p:sldId id="385" r:id="rId5"/>
    <p:sldId id="392" r:id="rId6"/>
    <p:sldId id="393" r:id="rId7"/>
    <p:sldId id="396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3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6/10/2026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rUEbUOLGZvo" TargetMode="External"/><Relationship Id="rId2" Type="http://schemas.openxmlformats.org/officeDocument/2006/relationships/hyperlink" Target="https://www.bing.com/videos/riverview/relatedvideo?q=producer+of+a+great+awakening+sight+and+sound&amp;&amp;mid=426BA4A465592622EE31426BA4A465592622EE31&amp;churl=https%3a%2f%2fwww.youtube.com%2fchannel%2fUCXAImIYBHbOFzNqfIF0DEmg&amp;mmscn=stvo&amp;FORM=VRDGA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ldsouthnbpt.org/" TargetMode="External"/><Relationship Id="rId13" Type="http://schemas.openxmlformats.org/officeDocument/2006/relationships/hyperlink" Target="https://www.romans45.org/wesley/murray.htm" TargetMode="External"/><Relationship Id="rId3" Type="http://schemas.openxmlformats.org/officeDocument/2006/relationships/hyperlink" Target="https://www.gutenberg.org/files/409/409-h/409-h.htm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www.romans45.org/wesley.htm" TargetMode="External"/><Relationship Id="rId2" Type="http://schemas.openxmlformats.org/officeDocument/2006/relationships/hyperlink" Target="https://www.bing.com/videos/riverview/relatedvideo?q=george+whitefield+john+piper+part+2&amp;&amp;mid=5EB0734DED67213476605EB0734DED6721347660&amp;churl=https%3a%2f%2fwww.youtube.com%2fchannel%2fUCnq0BnGqohdGEroEiy2Ez9Q&amp;FORM=VRDGA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sas.upenn.edu/philamonuments/built-monuments/penns-fallen-founder-reverend-george-whitefield/" TargetMode="External"/><Relationship Id="rId11" Type="http://schemas.openxmlformats.org/officeDocument/2006/relationships/hyperlink" Target="https://www.sermonindex.net/speakers/george-whitefield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www.bing.com/videos/riverview/relatedvideo?q=george+whitefield+piperjohn&amp;mid=800AD7954AAB82D306CF800AD7954AAB82D306CF&amp;churl=https%3a%2f%2fwww.youtube.com%2fchannel%2fUCnq0BnGqohdGEroEiy2Ez9Q&amp;FORM=VIRE" TargetMode="External"/><Relationship Id="rId10" Type="http://schemas.openxmlformats.org/officeDocument/2006/relationships/hyperlink" Target="https://www.blueletterbible.org/commentaries/whitefield_george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hyperlink" Target="https://cfc.sebts.edu/faith-and-culture/thomas-kidd-george-whitefield-americas-spiritual-founding-fath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rUEbUOLGZvo" TargetMode="External"/><Relationship Id="rId2" Type="http://schemas.openxmlformats.org/officeDocument/2006/relationships/hyperlink" Target="https://www.bing.com/videos/riverview/relatedvideo?q=producer+of+a+great+awakening+sight+and+sound&amp;&amp;mid=426BA4A465592622EE31426BA4A465592622EE31&amp;churl=https%3a%2f%2fwww.youtube.com%2fchannel%2fUCXAImIYBHbOFzNqfIF0DEmg&amp;mmscn=stvo&amp;FORM=VRDGA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Jun 10,  2026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151" y="167950"/>
            <a:ext cx="9232960" cy="1263911"/>
          </a:xfrm>
        </p:spPr>
        <p:txBody>
          <a:bodyPr>
            <a:normAutofit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464393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431862"/>
            <a:ext cx="6844639" cy="50321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Gill Sans MT"/>
              </a:rPr>
              <a:t>Bio:  Saints in the Way, and the Truth, and the Life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latin typeface="Gill Sans MT"/>
              </a:rPr>
              <a:t>George Whitefield:  Evangelist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latin typeface="Gill Sans MT"/>
              </a:rPr>
              <a:t>Jonathan Edwards:  Theologian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latin typeface="Gill Sans MT"/>
              </a:rPr>
              <a:t>John Wesley:  Methodist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Gill Sans M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200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8F262-5FFF-FB1D-18AD-C79295C80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2DFB70-E317-4DC2-EF17-217E67A0F615}"/>
              </a:ext>
            </a:extLst>
          </p:cNvPr>
          <p:cNvSpPr txBox="1"/>
          <p:nvPr/>
        </p:nvSpPr>
        <p:spPr>
          <a:xfrm>
            <a:off x="38912" y="51592"/>
            <a:ext cx="12103098" cy="688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George Whitefield: Evangelist </a:t>
            </a:r>
          </a:p>
          <a:p>
            <a:pPr algn="ctr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hlinkClick r:id="rId2"/>
            </a:endParaRPr>
          </a:p>
          <a:p>
            <a:pPr algn="ctr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hlinkClick r:id="rId2"/>
            </a:endParaRPr>
          </a:p>
          <a:p>
            <a:pPr algn="ctr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hlinkClick r:id="rId2"/>
            </a:endParaRPr>
          </a:p>
          <a:p>
            <a:pPr algn="ctr">
              <a:lnSpc>
                <a:spcPts val="1200"/>
              </a:lnSpc>
            </a:pPr>
            <a:r>
              <a:rPr lang="en-US" sz="2400" b="1" dirty="0">
                <a:hlinkClick r:id="rId2"/>
              </a:rPr>
              <a:t>Sight and Sound producer of movie “A Great Awakening” 2026</a:t>
            </a:r>
            <a:r>
              <a:rPr lang="en-US" sz="2400" b="1" dirty="0"/>
              <a:t>  </a:t>
            </a:r>
          </a:p>
          <a:p>
            <a:pPr algn="ctr">
              <a:lnSpc>
                <a:spcPts val="1200"/>
              </a:lnSpc>
            </a:pPr>
            <a:endParaRPr lang="en-US" sz="2400" b="1" dirty="0">
              <a:hlinkClick r:id="rId3"/>
            </a:endParaRPr>
          </a:p>
          <a:p>
            <a:pPr algn="ctr">
              <a:lnSpc>
                <a:spcPts val="1200"/>
              </a:lnSpc>
            </a:pPr>
            <a:endParaRPr lang="en-US" sz="2400" b="1" dirty="0">
              <a:hlinkClick r:id="rId3"/>
            </a:endParaRPr>
          </a:p>
          <a:p>
            <a:pPr algn="ctr">
              <a:lnSpc>
                <a:spcPts val="1200"/>
              </a:lnSpc>
            </a:pPr>
            <a:r>
              <a:rPr lang="en-US" sz="2400" dirty="0">
                <a:hlinkClick r:id="rId3"/>
              </a:rPr>
              <a:t>A GREAT AWAKENING | A Man of Faith | In Theaters April 3</a:t>
            </a:r>
            <a:endParaRPr lang="en-US" sz="2400" b="1" dirty="0"/>
          </a:p>
          <a:p>
            <a:pPr marL="0" marR="0" algn="ctr">
              <a:lnSpc>
                <a:spcPts val="1200"/>
              </a:lnSpc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Birth to College: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1714-1734 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Salvation: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1735 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England: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1735-1738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13 colonies: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1739-1770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Sanctification: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1735-1770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Glorification: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1770 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err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</a:t>
            </a:r>
            <a:r>
              <a:rPr lang="en-US" sz="2800" b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:  </a:t>
            </a:r>
            <a:r>
              <a:rPr lang="en-US" sz="280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Wake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up sleepers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(unsaved)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&amp; sleepy Christians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(saved)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5FAD4F64-A2E4-FD84-BF95-15FE1DD54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3D624B43-EA76-56B1-015C-863EE5681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9B9D32D6-AE9B-7DC2-0BAF-7682FEBD4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1A9C740-18FE-47A8-D4AA-90F2428E6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B1130AD3-394C-0423-9C5B-6A4FAA210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8A25EF-8F24-CA4C-6CAB-F9B73F001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B6A6FB5-AE3E-216A-23E9-3DA0ECE0A4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 descr="The image depicts a lively historical scene with numerous people dressed in period clothing gathered around a large wooden structure, possibly a pulpit, under a backdrop of a serene, green countryside.&#10;&#10;AI-generated content may be incorrect.">
            <a:extLst>
              <a:ext uri="{FF2B5EF4-FFF2-40B4-BE49-F238E27FC236}">
                <a16:creationId xmlns:a16="http://schemas.microsoft.com/office/drawing/2014/main" id="{233C6958-5F27-AB86-6C8A-5465534F2C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34" t="12800" r="47199" b="14724"/>
          <a:stretch>
            <a:fillRect/>
          </a:stretch>
        </p:blipFill>
        <p:spPr>
          <a:xfrm>
            <a:off x="6423865" y="2037063"/>
            <a:ext cx="5243419" cy="40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1C303-5981-435E-4F05-2BD1758F4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A926D713-C567-E22D-A45F-D69AE2E6C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32D975D8-4F0E-29A4-3EAF-7C3C68A117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08F9FE86-D3D8-9E84-363C-D87B87A41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1697C8AE-B16D-F68C-047B-FE89C07F4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5A109B07-88F9-7A90-C65F-C707F46B1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216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C76D4D7-E2E6-18F7-CE8D-733591E4FD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Image result for line graph to show the church age">
            <a:extLst>
              <a:ext uri="{FF2B5EF4-FFF2-40B4-BE49-F238E27FC236}">
                <a16:creationId xmlns:a16="http://schemas.microsoft.com/office/drawing/2014/main" id="{746FAE7E-E5DA-3C4B-9043-6E27D31C59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line graph to show the church age">
            <a:extLst>
              <a:ext uri="{FF2B5EF4-FFF2-40B4-BE49-F238E27FC236}">
                <a16:creationId xmlns:a16="http://schemas.microsoft.com/office/drawing/2014/main" id="{61E9094D-6745-4D04-DB27-68FF197E1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67695" y="6293627"/>
            <a:ext cx="98726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 2</a:t>
            </a:r>
            <a:endParaRPr lang="en-US" dirty="0"/>
          </a:p>
        </p:txBody>
      </p:sp>
      <p:sp>
        <p:nvSpPr>
          <p:cNvPr id="15" name="AutoShape 6" descr="Image result for olivet to calvary graph">
            <a:extLst>
              <a:ext uri="{FF2B5EF4-FFF2-40B4-BE49-F238E27FC236}">
                <a16:creationId xmlns:a16="http://schemas.microsoft.com/office/drawing/2014/main" id="{FB25E55E-514A-8D7C-B3BF-CA4A300C9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D55E0D-6401-A4A6-3E47-68BB0EDA98D7}"/>
              </a:ext>
            </a:extLst>
          </p:cNvPr>
          <p:cNvSpPr txBox="1"/>
          <p:nvPr/>
        </p:nvSpPr>
        <p:spPr>
          <a:xfrm>
            <a:off x="66326" y="2397509"/>
            <a:ext cx="6182074" cy="4408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375"/>
              </a:spcAft>
            </a:pPr>
            <a:r>
              <a:rPr lang="en-US" sz="2000" b="1" dirty="0">
                <a:latin typeface="Lucida Grande"/>
              </a:rPr>
              <a:t>By Phillis Wheatley</a:t>
            </a:r>
          </a:p>
          <a:p>
            <a:pPr algn="l">
              <a:spcBef>
                <a:spcPts val="1125"/>
              </a:spcBef>
              <a:spcAft>
                <a:spcPts val="375"/>
              </a:spcAft>
              <a:buNone/>
            </a:pPr>
            <a:r>
              <a:rPr lang="en-US" sz="2000" b="1" i="0" strike="noStrike" dirty="0">
                <a:effectLst/>
                <a:latin typeface="Lucida Gran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“An Elegiac Poem On the Death of that celebrated Divine, and eminent Servant of Jesus Christ, the Reverend and Learned Mr. George Whitfield”.</a:t>
            </a:r>
            <a:r>
              <a:rPr lang="en-US" sz="2000" b="1" i="0" strike="noStrike" dirty="0">
                <a:effectLst/>
                <a:latin typeface="Lucida Grande"/>
              </a:rPr>
              <a:t>  </a:t>
            </a:r>
            <a:br>
              <a:rPr lang="en-US" dirty="0"/>
            </a:br>
            <a:r>
              <a:rPr lang="en-US" dirty="0"/>
              <a:t>Thy prayers, great Saint, and thy incessant cries,</a:t>
            </a:r>
            <a:br>
              <a:rPr lang="en-US" dirty="0"/>
            </a:br>
            <a:r>
              <a:rPr lang="en-US" dirty="0"/>
              <a:t>Have </a:t>
            </a:r>
            <a:r>
              <a:rPr lang="en-US" dirty="0" err="1"/>
              <a:t>pierc'd</a:t>
            </a:r>
            <a:r>
              <a:rPr lang="en-US" dirty="0"/>
              <a:t> the bosom of thy native skies!</a:t>
            </a:r>
            <a:br>
              <a:rPr lang="en-US" dirty="0"/>
            </a:br>
            <a:r>
              <a:rPr lang="en-US" dirty="0"/>
              <a:t>Thou moon hast seen, and ye bright stars of light</a:t>
            </a:r>
            <a:br>
              <a:rPr lang="en-US" dirty="0"/>
            </a:br>
            <a:r>
              <a:rPr lang="en-US" dirty="0"/>
              <a:t>Have witness been of his requests by night!</a:t>
            </a:r>
            <a:br>
              <a:rPr lang="en-US" dirty="0"/>
            </a:br>
            <a:r>
              <a:rPr lang="en-US" dirty="0"/>
              <a:t>He </a:t>
            </a:r>
            <a:r>
              <a:rPr lang="en-US" dirty="0" err="1"/>
              <a:t>pray'd</a:t>
            </a:r>
            <a:r>
              <a:rPr lang="en-US" dirty="0"/>
              <a:t> that grace in every heart might dwell:</a:t>
            </a:r>
            <a:br>
              <a:rPr lang="en-US" dirty="0"/>
            </a:br>
            <a:r>
              <a:rPr lang="en-US" dirty="0"/>
              <a:t>He </a:t>
            </a:r>
            <a:r>
              <a:rPr lang="en-US" dirty="0" err="1"/>
              <a:t>long'd</a:t>
            </a:r>
            <a:r>
              <a:rPr lang="en-US" dirty="0"/>
              <a:t> to see </a:t>
            </a:r>
            <a:r>
              <a:rPr lang="en-US" i="1" dirty="0"/>
              <a:t>America</a:t>
            </a:r>
            <a:r>
              <a:rPr lang="en-US" dirty="0"/>
              <a:t> </a:t>
            </a:r>
            <a:r>
              <a:rPr lang="en-US" dirty="0" err="1"/>
              <a:t>excell</a:t>
            </a:r>
            <a:r>
              <a:rPr lang="en-US" dirty="0"/>
              <a:t>;</a:t>
            </a:r>
            <a:br>
              <a:rPr lang="en-US" dirty="0"/>
            </a:br>
            <a:br>
              <a:rPr lang="en-US" sz="2000" dirty="0"/>
            </a:br>
            <a:r>
              <a:rPr lang="en-US" sz="2000" b="1" dirty="0">
                <a:latin typeface="Lucida Grande"/>
              </a:rPr>
              <a:t>Best known poems:  "On being brought from Africa to America“  and  “His Excellency George Washington”</a:t>
            </a:r>
            <a:endParaRPr lang="en-US" sz="2800" b="1" i="0" dirty="0">
              <a:effectLst/>
              <a:latin typeface="Lucida Grande"/>
            </a:endParaRPr>
          </a:p>
        </p:txBody>
      </p:sp>
      <p:pic>
        <p:nvPicPr>
          <p:cNvPr id="29" name="Picture 28" descr="The image depicts a woman in a red dress and white headscarf, sitting at a table with a quill and parchment.&#10;&#10;AI-generated content may be incorrect.">
            <a:extLst>
              <a:ext uri="{FF2B5EF4-FFF2-40B4-BE49-F238E27FC236}">
                <a16:creationId xmlns:a16="http://schemas.microsoft.com/office/drawing/2014/main" id="{35CEC4F9-BA8A-BF2B-BFB0-AAEDEB4A4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469" y="256812"/>
            <a:ext cx="1901938" cy="1901938"/>
          </a:xfrm>
          <a:prstGeom prst="rect">
            <a:avLst/>
          </a:prstGeom>
        </p:spPr>
      </p:pic>
      <p:pic>
        <p:nvPicPr>
          <p:cNvPr id="32" name="Picture 31" descr="The image depicts an elderly man in a black robe, holding an open book and gesturing with his hands.&#10;&#10;AI-generated content may be incorrect.">
            <a:extLst>
              <a:ext uri="{FF2B5EF4-FFF2-40B4-BE49-F238E27FC236}">
                <a16:creationId xmlns:a16="http://schemas.microsoft.com/office/drawing/2014/main" id="{EEDC3C3D-C02E-74D2-62BE-BC0E44DE96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338" t="1735" r="22682" b="58513"/>
          <a:stretch>
            <a:fillRect/>
          </a:stretch>
        </p:blipFill>
        <p:spPr>
          <a:xfrm>
            <a:off x="7631722" y="260817"/>
            <a:ext cx="2060745" cy="1901939"/>
          </a:xfrm>
          <a:prstGeom prst="rect">
            <a:avLst/>
          </a:prstGeom>
        </p:spPr>
      </p:pic>
      <p:pic>
        <p:nvPicPr>
          <p:cNvPr id="35" name="Picture 34" descr="The image depicts a statue of George Washington holding a sword, positioned in front of a historic mansion with a clock tower.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B22C698E-6C1D-FE5D-4F2B-7A07911DDA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56" t="9292" r="8345" b="9292"/>
          <a:stretch>
            <a:fillRect/>
          </a:stretch>
        </p:blipFill>
        <p:spPr>
          <a:xfrm>
            <a:off x="7631722" y="2442207"/>
            <a:ext cx="2125927" cy="1973585"/>
          </a:xfrm>
          <a:prstGeom prst="rect">
            <a:avLst/>
          </a:prstGeom>
        </p:spPr>
      </p:pic>
      <p:pic>
        <p:nvPicPr>
          <p:cNvPr id="37" name="Picture 36" descr="The image depicts a historical monument in a brick and stone structure, featuring a blackened, lockable door and a framed photograph inside.&#10;&#10;AI-generated content may be incorrect.">
            <a:hlinkClick r:id="rId8"/>
            <a:extLst>
              <a:ext uri="{FF2B5EF4-FFF2-40B4-BE49-F238E27FC236}">
                <a16:creationId xmlns:a16="http://schemas.microsoft.com/office/drawing/2014/main" id="{CEE49333-AC52-28B1-1891-BF02F4763B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21111"/>
          <a:stretch>
            <a:fillRect/>
          </a:stretch>
        </p:blipFill>
        <p:spPr>
          <a:xfrm>
            <a:off x="9985095" y="2442207"/>
            <a:ext cx="1980685" cy="188214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42E9237-FCA2-3529-2D82-3A3D428E5A0F}"/>
              </a:ext>
            </a:extLst>
          </p:cNvPr>
          <p:cNvSpPr txBox="1"/>
          <p:nvPr/>
        </p:nvSpPr>
        <p:spPr>
          <a:xfrm>
            <a:off x="160493" y="181727"/>
            <a:ext cx="7366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 Letter Bible preaching by George Whitefield</a:t>
            </a:r>
            <a:endParaRPr lang="en-US" sz="2400" dirty="0"/>
          </a:p>
          <a:p>
            <a:r>
              <a:rPr lang="en-US" sz="2400" dirty="0"/>
              <a:t>58 messages in text</a:t>
            </a:r>
          </a:p>
          <a:p>
            <a:endParaRPr lang="en-US" sz="2400" dirty="0"/>
          </a:p>
          <a:p>
            <a:r>
              <a:rPr lang="en-US" sz="2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George Whitfield — Sermons | </a:t>
            </a:r>
            <a:r>
              <a:rPr lang="en-US" sz="2400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SermonIndex</a:t>
            </a:r>
            <a:endParaRPr lang="en-US" sz="2400" dirty="0"/>
          </a:p>
          <a:p>
            <a:r>
              <a:rPr lang="en-US" sz="2400" dirty="0"/>
              <a:t>67 messages – indexed and 2 in audio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8E3B9D-6028-C780-C011-BA9CC39B242F}"/>
              </a:ext>
            </a:extLst>
          </p:cNvPr>
          <p:cNvSpPr txBox="1"/>
          <p:nvPr/>
        </p:nvSpPr>
        <p:spPr>
          <a:xfrm>
            <a:off x="6176759" y="4501367"/>
            <a:ext cx="5904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Whitfield to Wesley</a:t>
            </a:r>
            <a:r>
              <a:rPr lang="en-US" dirty="0"/>
              <a:t> – universal redemption or election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B08480-E877-F4F3-EE11-FD71B5E15F6D}"/>
              </a:ext>
            </a:extLst>
          </p:cNvPr>
          <p:cNvSpPr txBox="1"/>
          <p:nvPr/>
        </p:nvSpPr>
        <p:spPr>
          <a:xfrm>
            <a:off x="6220210" y="5025786"/>
            <a:ext cx="4433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Iain Murray on Whitefield and Wesley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D99E2-577B-CA17-1EE6-EB7245686A58}"/>
              </a:ext>
            </a:extLst>
          </p:cNvPr>
          <p:cNvSpPr txBox="1"/>
          <p:nvPr/>
        </p:nvSpPr>
        <p:spPr>
          <a:xfrm>
            <a:off x="6188330" y="5517993"/>
            <a:ext cx="5838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 Kidd: George Whitefield, America’s Spiritual Founding Father - Christ and Culture</a:t>
            </a:r>
            <a:r>
              <a:rPr lang="en-US" dirty="0"/>
              <a:t> (2016)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79F400-03CC-0DCB-FBF7-68B810E2CF4E}"/>
              </a:ext>
            </a:extLst>
          </p:cNvPr>
          <p:cNvSpPr txBox="1"/>
          <p:nvPr/>
        </p:nvSpPr>
        <p:spPr>
          <a:xfrm>
            <a:off x="6188329" y="6307870"/>
            <a:ext cx="4563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Piper Podcast, George Whitefield 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81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39C95-816D-E3B0-3257-C8EEB3DD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AED386-2FFB-1D55-FE24-D33B6FAB552D}"/>
              </a:ext>
            </a:extLst>
          </p:cNvPr>
          <p:cNvSpPr txBox="1"/>
          <p:nvPr/>
        </p:nvSpPr>
        <p:spPr>
          <a:xfrm>
            <a:off x="44451" y="51592"/>
            <a:ext cx="12103098" cy="67249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George Whitefield: Evangelist </a:t>
            </a:r>
          </a:p>
          <a:p>
            <a:pPr algn="ctr"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hlinkClick r:id="rId2"/>
            </a:endParaRPr>
          </a:p>
          <a:p>
            <a:pPr algn="ctr">
              <a:lnSpc>
                <a:spcPts val="1200"/>
              </a:lnSpc>
            </a:pPr>
            <a:r>
              <a:rPr lang="en-US" sz="1400" b="1" dirty="0">
                <a:hlinkClick r:id="rId2"/>
              </a:rPr>
              <a:t>Sight and Sound producer of movie “A Great Awakening” 2026</a:t>
            </a:r>
            <a:r>
              <a:rPr lang="en-US" sz="1400" b="1" dirty="0"/>
              <a:t>         </a:t>
            </a:r>
            <a:r>
              <a:rPr lang="en-US" sz="1400" dirty="0">
                <a:hlinkClick r:id="rId3"/>
              </a:rPr>
              <a:t>A GREAT AWAKENING | A Man of Faith | In Theaters April 3</a:t>
            </a:r>
            <a:endParaRPr lang="en-US" sz="1400" b="1" dirty="0"/>
          </a:p>
          <a:p>
            <a:pPr marL="0" marR="0"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Birth to College: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1714-1734 (Father died at 2, poor, 4 yrs old measles – eyes crossed with strabismus, tavern, acting ability/gift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Oxford – servitor, Wesley’s &amp; the Holy Club, good works religion, B.A. arts)</a:t>
            </a:r>
          </a:p>
          <a:p>
            <a:pPr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Salvation: 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1735 read book given by Charles Wesley, ”The Life of God in the Soul of Man”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England: 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1735-1738 (Anglican, Wesley – holy club, field)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13 colonies: 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1739-1770 (13 trans-Atlantic trips) Followed John &amp; Charles Wesley (3</a:t>
            </a:r>
            <a:r>
              <a:rPr lang="en-US" sz="14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rd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of 3 bio to study) to Georgia, 1x.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7x, total of 9 years, 50%-80% of people heard.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Sanctification: read “Matthew Henry Commentary” 3x, the 4</a:t>
            </a:r>
            <a:r>
              <a:rPr lang="en-US" sz="14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time on his knees.  Testimony of study on Jude.  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Preached 30,000 messages (began in Georgia, 1-2 hours each, 2-3x daily, rode horse)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Persecution: 1740, in England by old light Wesley followers.  1760, mocked in play – Dr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Squintum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  Honorary Dr from Princeton.</a:t>
            </a: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</a:t>
            </a: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lifelong friends with Benjamin Franklin and Jonathan Edwards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Glorification: in Massachusetts, buried in a Presbyterian church 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Wake up sleepers (unsaved) and sleepy Christians (Romans 13:11-14, </a:t>
            </a:r>
            <a:r>
              <a:rPr lang="en-US" sz="1400" b="1" dirty="0">
                <a:solidFill>
                  <a:srgbClr val="3A3A3A"/>
                </a:solidFill>
              </a:rPr>
              <a:t>11 </a:t>
            </a:r>
            <a:r>
              <a:rPr lang="en-US" sz="1400" dirty="0">
                <a:solidFill>
                  <a:srgbClr val="3A3A3A"/>
                </a:solidFill>
              </a:rPr>
              <a:t>And that, knowing the time, that now </a:t>
            </a:r>
            <a:r>
              <a:rPr lang="en-US" sz="1400" i="1" dirty="0">
                <a:solidFill>
                  <a:srgbClr val="3A3A3A"/>
                </a:solidFill>
              </a:rPr>
              <a:t>it is</a:t>
            </a:r>
            <a:r>
              <a:rPr lang="en-US" sz="1400" dirty="0">
                <a:solidFill>
                  <a:srgbClr val="3A3A3A"/>
                </a:solidFill>
              </a:rPr>
              <a:t> high time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rgbClr val="3A3A3A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rgbClr val="3A3A3A"/>
                </a:solidFill>
              </a:rPr>
              <a:t>to awake out of sleep: for now </a:t>
            </a:r>
            <a:r>
              <a:rPr lang="en-US" sz="1400" i="1" dirty="0">
                <a:solidFill>
                  <a:srgbClr val="3A3A3A"/>
                </a:solidFill>
              </a:rPr>
              <a:t>is</a:t>
            </a:r>
            <a:r>
              <a:rPr lang="en-US" sz="1400" dirty="0">
                <a:solidFill>
                  <a:srgbClr val="3A3A3A"/>
                </a:solidFill>
              </a:rPr>
              <a:t> our salvation nearer than when we believed</a:t>
            </a:r>
            <a:r>
              <a:rPr lang="en-US" sz="1400" dirty="0"/>
              <a:t>.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 Corinthians 11:27-32 (</a:t>
            </a:r>
            <a:r>
              <a:rPr lang="en-US" sz="1400" b="1" dirty="0">
                <a:solidFill>
                  <a:srgbClr val="3A3A3A"/>
                </a:solidFill>
              </a:rPr>
              <a:t>30 </a:t>
            </a:r>
            <a:r>
              <a:rPr lang="en-US" sz="1400" dirty="0">
                <a:solidFill>
                  <a:srgbClr val="3A3A3A"/>
                </a:solidFill>
              </a:rPr>
              <a:t>For this cause many </a:t>
            </a:r>
            <a:r>
              <a:rPr lang="en-US" sz="1400" i="1" dirty="0">
                <a:solidFill>
                  <a:srgbClr val="3A3A3A"/>
                </a:solidFill>
              </a:rPr>
              <a:t>are</a:t>
            </a:r>
            <a:r>
              <a:rPr lang="en-US" sz="1400" dirty="0">
                <a:solidFill>
                  <a:srgbClr val="3A3A3A"/>
                </a:solidFill>
              </a:rPr>
              <a:t> weak and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rgbClr val="3A3A3A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rgbClr val="3A3A3A"/>
                </a:solidFill>
              </a:rPr>
              <a:t>sickly among you, and many sleep). </a:t>
            </a:r>
            <a:r>
              <a:rPr lang="en-US" sz="1400" dirty="0">
                <a:solidFill>
                  <a:srgbClr val="3A3A3A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1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Thessalonians 5:1- 11 (6</a:t>
            </a:r>
            <a:r>
              <a:rPr lang="en-US" sz="1400" b="1" dirty="0">
                <a:solidFill>
                  <a:srgbClr val="3A3A3A"/>
                </a:solidFill>
              </a:rPr>
              <a:t>, </a:t>
            </a:r>
            <a:r>
              <a:rPr lang="en-US" sz="1400" dirty="0">
                <a:solidFill>
                  <a:srgbClr val="3A3A3A"/>
                </a:solidFill>
              </a:rPr>
              <a:t>Therefore let us not sleep, as </a:t>
            </a:r>
            <a:r>
              <a:rPr lang="en-US" sz="1400" i="1" dirty="0">
                <a:solidFill>
                  <a:srgbClr val="3A3A3A"/>
                </a:solidFill>
              </a:rPr>
              <a:t>do</a:t>
            </a:r>
            <a:r>
              <a:rPr lang="en-US" sz="1400" dirty="0">
                <a:solidFill>
                  <a:srgbClr val="3A3A3A"/>
                </a:solidFill>
              </a:rPr>
              <a:t> others; but let us watch and be sober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),</a:t>
            </a:r>
          </a:p>
          <a:p>
            <a:pPr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Ephesians 5:</a:t>
            </a:r>
            <a:r>
              <a:rPr lang="en-US" sz="1400" b="1" dirty="0">
                <a:solidFill>
                  <a:srgbClr val="3A3A3A"/>
                </a:solidFill>
              </a:rPr>
              <a:t>14 </a:t>
            </a:r>
            <a:r>
              <a:rPr lang="en-US" sz="1400" dirty="0">
                <a:solidFill>
                  <a:srgbClr val="3A3A3A"/>
                </a:solidFill>
              </a:rPr>
              <a:t>Wherefore he saith, Awake thou that </a:t>
            </a:r>
            <a:r>
              <a:rPr lang="en-US" sz="1400" dirty="0" err="1">
                <a:solidFill>
                  <a:srgbClr val="3A3A3A"/>
                </a:solidFill>
              </a:rPr>
              <a:t>sleepest</a:t>
            </a:r>
            <a:r>
              <a:rPr lang="en-US" sz="1400" dirty="0">
                <a:solidFill>
                  <a:srgbClr val="3A3A3A"/>
                </a:solidFill>
              </a:rPr>
              <a:t>, and arise from the dead, and Christ shall give thee light.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)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95532B6D-8550-1D10-792E-80E0D1445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29506029-CF98-1017-F755-F5BE32533A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C13E1CC0-A2CC-AB81-4D28-299499B9B1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BFEB3BCA-7740-766D-0E80-12E44A1D1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B1CB53A7-212C-4AA4-6FD2-EDDF08368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B95E2D-FD97-7A59-9946-3F7748765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EA67711-732D-F2CD-8163-5960F08337C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 descr="The image depicts a lively historical scene with numerous people dressed in period clothing gathered around a large wooden structure, possibly a pulpit, under a backdrop of a serene, green countryside.&#10;&#10;AI-generated content may be incorrect.">
            <a:extLst>
              <a:ext uri="{FF2B5EF4-FFF2-40B4-BE49-F238E27FC236}">
                <a16:creationId xmlns:a16="http://schemas.microsoft.com/office/drawing/2014/main" id="{9F26CD34-0DDB-19B2-9B6D-F344812CF8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34" t="12800" r="47199" b="14724"/>
          <a:stretch>
            <a:fillRect/>
          </a:stretch>
        </p:blipFill>
        <p:spPr>
          <a:xfrm>
            <a:off x="10194587" y="1357008"/>
            <a:ext cx="1600787" cy="12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0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291e40-c869-4616-a1ca-c95a067524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F6BFD7003E3489CEAFAC5EC767A83" ma:contentTypeVersion="6" ma:contentTypeDescription="Create a new document." ma:contentTypeScope="" ma:versionID="b5684d18fbac00895fa8ccf7ee5a9f71">
  <xsd:schema xmlns:xsd="http://www.w3.org/2001/XMLSchema" xmlns:xs="http://www.w3.org/2001/XMLSchema" xmlns:p="http://schemas.microsoft.com/office/2006/metadata/properties" xmlns:ns3="76291e40-c869-4616-a1ca-c95a067524f3" targetNamespace="http://schemas.microsoft.com/office/2006/metadata/properties" ma:root="true" ma:fieldsID="7b55b4ddb815830ee33b7f4bef5784d8" ns3:_="">
    <xsd:import namespace="76291e40-c869-4616-a1ca-c95a067524f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91e40-c869-4616-a1ca-c95a067524f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BillingMetadata" ma:index="1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25EC8-9F89-4198-8218-91A34E1356D1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76291e40-c869-4616-a1ca-c95a067524f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4ECA5-29A8-4D58-8201-44C03A1D4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91e40-c869-4616-a1ca-c95a06752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95783</TotalTime>
  <Words>754</Words>
  <Application>Microsoft Office PowerPoint</Application>
  <PresentationFormat>Widescreen</PresentationFormat>
  <Paragraphs>128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Bookman Old Style</vt:lpstr>
      <vt:lpstr>Calibri</vt:lpstr>
      <vt:lpstr>Gill Sans MT</vt:lpstr>
      <vt:lpstr>Lucida Grande</vt:lpstr>
      <vt:lpstr>Rockwell</vt:lpstr>
      <vt:lpstr>Verdana</vt:lpstr>
      <vt:lpstr>Damask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William Heath</cp:lastModifiedBy>
  <cp:revision>1687</cp:revision>
  <cp:lastPrinted>2026-06-10T16:21:06Z</cp:lastPrinted>
  <dcterms:created xsi:type="dcterms:W3CDTF">2013-07-15T20:26:40Z</dcterms:created>
  <dcterms:modified xsi:type="dcterms:W3CDTF">2026-06-10T21:15:16Z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0x0101007BEF6BFD7003E3489CEAFAC5EC767A83</vt:lpwstr>
  </property>
</Properties>
</file>