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4"/>
  </p:sldMasterIdLst>
  <p:notesMasterIdLst>
    <p:notesMasterId r:id="rId7"/>
  </p:notesMasterIdLst>
  <p:sldIdLst>
    <p:sldId id="372" r:id="rId5"/>
    <p:sldId id="386" r:id="rId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85BF52-3046-2463-5A42-3056237DDF1B}" name="Bill Heath" initials="BH" userId="e5502471a9019beb"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86" autoAdjust="0"/>
    <p:restoredTop sz="88462" autoAdjust="0"/>
  </p:normalViewPr>
  <p:slideViewPr>
    <p:cSldViewPr snapToGrid="0">
      <p:cViewPr varScale="1">
        <p:scale>
          <a:sx n="56" d="100"/>
          <a:sy n="56" d="100"/>
        </p:scale>
        <p:origin x="364" y="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6" y="0"/>
            <a:ext cx="3078163" cy="469900"/>
          </a:xfrm>
          <a:prstGeom prst="rect">
            <a:avLst/>
          </a:prstGeom>
        </p:spPr>
        <p:txBody>
          <a:bodyPr vert="horz" lIns="91440" tIns="45720" rIns="91440" bIns="45720" rtlCol="0"/>
          <a:lstStyle>
            <a:lvl1pPr algn="r">
              <a:defRPr sz="1200"/>
            </a:lvl1pPr>
          </a:lstStyle>
          <a:p>
            <a:fld id="{0AC9DA1F-9C06-46A4-8A99-BC0A7DC41F13}" type="datetimeFigureOut">
              <a:rPr lang="en-US" smtClean="0"/>
              <a:t>10/27/2024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4" y="4518026"/>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40" tIns="45720" rIns="91440" bIns="45720" rtlCol="0" anchor="b"/>
          <a:lstStyle>
            <a:lvl1pPr algn="r">
              <a:defRPr sz="1200"/>
            </a:lvl1pPr>
          </a:lstStyle>
          <a:p>
            <a:fld id="{EF112C6F-2770-4703-98DB-2275B640CE06}" type="slidenum">
              <a:rPr lang="en-US" smtClean="0"/>
              <a:t>‹#›</a:t>
            </a:fld>
            <a:endParaRPr lang="en-US"/>
          </a:p>
        </p:txBody>
      </p:sp>
    </p:spTree>
    <p:extLst>
      <p:ext uri="{BB962C8B-B14F-4D97-AF65-F5344CB8AC3E}">
        <p14:creationId xmlns:p14="http://schemas.microsoft.com/office/powerpoint/2010/main" val="2621012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Fellowship Church by Bill Heath</a:t>
            </a:r>
          </a:p>
        </p:txBody>
      </p:sp>
      <p:sp>
        <p:nvSpPr>
          <p:cNvPr id="5" name="Date Placeholder 4"/>
          <p:cNvSpPr>
            <a:spLocks noGrp="1"/>
          </p:cNvSpPr>
          <p:nvPr>
            <p:ph type="dt" idx="1"/>
          </p:nvPr>
        </p:nvSpPr>
        <p:spPr/>
        <p:txBody>
          <a:bodyPr/>
          <a:lstStyle/>
          <a:p>
            <a:fld id="{1AD51A55-303F-4D54-AB99-832332D3BB80}" type="datetime1">
              <a:rPr lang="en-US" smtClean="0"/>
              <a:t>10/27/2024</a:t>
            </a:fld>
            <a:endParaRPr lang="en-US"/>
          </a:p>
        </p:txBody>
      </p:sp>
      <p:sp>
        <p:nvSpPr>
          <p:cNvPr id="6" name="Footer Placeholder 5"/>
          <p:cNvSpPr>
            <a:spLocks noGrp="1"/>
          </p:cNvSpPr>
          <p:nvPr>
            <p:ph type="ftr" sz="quarter" idx="4"/>
          </p:nvPr>
        </p:nvSpPr>
        <p:spPr/>
        <p:txBody>
          <a:bodyPr/>
          <a:lstStyle/>
          <a:p>
            <a:r>
              <a:rPr lang="en-US"/>
              <a:t>Notes:  Core Scriptures to profit the souls of women with God's design, purpose, and beauty.  Genesis 1:27, Proverbs 31, Matthew 19:4, Romans 16:1-16, Ephesians 5:22-33, 1 Peter 3:1-7</a:t>
            </a:r>
          </a:p>
        </p:txBody>
      </p:sp>
    </p:spTree>
    <p:extLst>
      <p:ext uri="{BB962C8B-B14F-4D97-AF65-F5344CB8AC3E}">
        <p14:creationId xmlns:p14="http://schemas.microsoft.com/office/powerpoint/2010/main" val="2741437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F112C6F-2770-4703-98DB-2275B640CE0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1447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5B67A-261F-9DE2-01F4-59766EB608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986B47-F04F-B032-5DF6-8D446B5791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02B05A-85D2-0B7B-8AD9-202775A37E12}"/>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5" name="Footer Placeholder 4">
            <a:extLst>
              <a:ext uri="{FF2B5EF4-FFF2-40B4-BE49-F238E27FC236}">
                <a16:creationId xmlns:a16="http://schemas.microsoft.com/office/drawing/2014/main" id="{C6583920-9796-51D7-7B01-4D3EE2469B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46A3B-85BA-41E0-3E7D-D9310EBB29B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197208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0C598-BE26-A80B-0421-F1DB3A249A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BFA8D7-95A0-8DD1-EEAE-F672E3F23D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029B2C-1ECB-2C63-5849-5FC6D25B0EDA}"/>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5" name="Footer Placeholder 4">
            <a:extLst>
              <a:ext uri="{FF2B5EF4-FFF2-40B4-BE49-F238E27FC236}">
                <a16:creationId xmlns:a16="http://schemas.microsoft.com/office/drawing/2014/main" id="{D3DC0C92-6A66-42CE-7D8C-8B28F9A977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CE2458-12BE-2EA7-AFB3-C6C566D2449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237171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91F562-B015-29AE-E68D-EFA1192ABC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0733EA-5D0A-426F-3B5C-3F2D18B27A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72CC72-024A-43EA-BF05-67E22683FCF0}"/>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5" name="Footer Placeholder 4">
            <a:extLst>
              <a:ext uri="{FF2B5EF4-FFF2-40B4-BE49-F238E27FC236}">
                <a16:creationId xmlns:a16="http://schemas.microsoft.com/office/drawing/2014/main" id="{34F16518-33A4-4532-1F2D-23A95CBFF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2391F5-09BE-D072-E6C8-D4B52F999D2F}"/>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127149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E646-2988-0016-83C8-ABBCC41604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FD27B3-9EB6-554C-DC5F-B0AFF5BFAC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08C58E-59EF-A80D-8A92-4C706C6EF523}"/>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5" name="Footer Placeholder 4">
            <a:extLst>
              <a:ext uri="{FF2B5EF4-FFF2-40B4-BE49-F238E27FC236}">
                <a16:creationId xmlns:a16="http://schemas.microsoft.com/office/drawing/2014/main" id="{0AF09AE1-587A-B9A0-7536-7619B23505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45967-ED14-C0B2-E816-FD76E38F84B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6006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B252F-E9F8-BEFE-E9AE-7E37A961D9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8CAC0E-0E4E-9770-AA4F-17A9E007C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A010F5-956E-532C-D62B-1EFB3D64F006}"/>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5" name="Footer Placeholder 4">
            <a:extLst>
              <a:ext uri="{FF2B5EF4-FFF2-40B4-BE49-F238E27FC236}">
                <a16:creationId xmlns:a16="http://schemas.microsoft.com/office/drawing/2014/main" id="{3C651D6A-13B2-4634-882C-51D5BB8969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AD65DB-599C-478A-4EF1-D72ED7E656F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87467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E8597-4776-2EBC-2786-AB3A655EF4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6893AE-3EC4-9FBF-58A0-269E4ABDFF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28B258-33A4-9EDA-D199-A2A61B2571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A1376C-F755-7D1B-63F2-7723EBA209F9}"/>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6" name="Footer Placeholder 5">
            <a:extLst>
              <a:ext uri="{FF2B5EF4-FFF2-40B4-BE49-F238E27FC236}">
                <a16:creationId xmlns:a16="http://schemas.microsoft.com/office/drawing/2014/main" id="{7C710ADB-C96D-71AA-2670-A894894DD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C3B9D3-10CE-946A-C332-6C74ADEE14E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40969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545BD-8620-2E66-A3D4-F0A7ED633F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0C2867-03F6-1394-4E3C-53C5351064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59B24-07FD-BF6D-5FEA-D3F2FCFD73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7EE568-E5A6-6D85-D7D9-EEA86715F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3C2469-4709-B49E-67F5-BC86510DA3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39F942-C2FA-A491-6711-8AE66C9C177A}"/>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8" name="Footer Placeholder 7">
            <a:extLst>
              <a:ext uri="{FF2B5EF4-FFF2-40B4-BE49-F238E27FC236}">
                <a16:creationId xmlns:a16="http://schemas.microsoft.com/office/drawing/2014/main" id="{30190FC4-6AEF-8B96-5C2B-36CD9A0492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B44438-44CE-DE86-0DC8-EBADDC93190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88793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3C6A5-DC17-8DFC-8CAC-9B9C8DD077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BE22BF-B2E4-0075-316E-353EE5B71DB8}"/>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4" name="Footer Placeholder 3">
            <a:extLst>
              <a:ext uri="{FF2B5EF4-FFF2-40B4-BE49-F238E27FC236}">
                <a16:creationId xmlns:a16="http://schemas.microsoft.com/office/drawing/2014/main" id="{E26168DB-DDBA-D74F-01C9-2801256FFB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7DB4DE-C342-5C40-C8F5-53E8B40F9B17}"/>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6038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93AEC7-2627-7021-F79E-BC57259D073B}"/>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3" name="Footer Placeholder 2">
            <a:extLst>
              <a:ext uri="{FF2B5EF4-FFF2-40B4-BE49-F238E27FC236}">
                <a16:creationId xmlns:a16="http://schemas.microsoft.com/office/drawing/2014/main" id="{CAF61FD6-4987-E19E-1FC7-9F1CD4AA10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97F659-64E4-FC20-3A9E-1FAE44F4B248}"/>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508998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A24DC-F02D-1BF9-8DFE-D8577A8609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AA109-5826-3716-750F-4F8B49FE1A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A15675-6163-1F32-8880-123F09C8B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BD302-85C7-639A-4C77-F1B19282A04B}"/>
              </a:ext>
            </a:extLst>
          </p:cNvPr>
          <p:cNvSpPr>
            <a:spLocks noGrp="1"/>
          </p:cNvSpPr>
          <p:nvPr>
            <p:ph type="dt" sz="half" idx="10"/>
          </p:nvPr>
        </p:nvSpPr>
        <p:spPr/>
        <p:txBody>
          <a:bodyPr/>
          <a:lstStyle/>
          <a:p>
            <a:fld id="{6A4B53A7-3209-46A6-9454-F38EAC8F11E7}" type="datetimeFigureOut">
              <a:rPr lang="en-US" smtClean="0"/>
              <a:t>10/27/2024</a:t>
            </a:fld>
            <a:endParaRPr lang="en-US"/>
          </a:p>
        </p:txBody>
      </p:sp>
      <p:sp>
        <p:nvSpPr>
          <p:cNvPr id="6" name="Footer Placeholder 5">
            <a:extLst>
              <a:ext uri="{FF2B5EF4-FFF2-40B4-BE49-F238E27FC236}">
                <a16:creationId xmlns:a16="http://schemas.microsoft.com/office/drawing/2014/main" id="{5BA09919-FAFA-6AE6-505C-1208FC895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B3E96-0BC3-C140-64E7-16272250628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254993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FE0E4-325B-1AE4-6DA5-F7B5DED9E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68FD5C-1C6C-2DF5-40C9-FF8DDB2B1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33EF42D-6042-2014-44AC-5AE0DD0EC7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BDF341-5281-90C2-8579-F66754169147}"/>
              </a:ext>
            </a:extLst>
          </p:cNvPr>
          <p:cNvSpPr>
            <a:spLocks noGrp="1"/>
          </p:cNvSpPr>
          <p:nvPr>
            <p:ph type="dt" sz="half" idx="10"/>
          </p:nvPr>
        </p:nvSpPr>
        <p:spPr/>
        <p:txBody>
          <a:bodyPr/>
          <a:lstStyle/>
          <a:p>
            <a:fld id="{6A4B53A7-3209-46A6-9454-F38EAC8F11E7}" type="datetimeFigureOut">
              <a:rPr lang="en-US" smtClean="0"/>
              <a:pPr/>
              <a:t>10/27/2024</a:t>
            </a:fld>
            <a:endParaRPr lang="en-US" dirty="0"/>
          </a:p>
        </p:txBody>
      </p:sp>
      <p:sp>
        <p:nvSpPr>
          <p:cNvPr id="6" name="Footer Placeholder 5">
            <a:extLst>
              <a:ext uri="{FF2B5EF4-FFF2-40B4-BE49-F238E27FC236}">
                <a16:creationId xmlns:a16="http://schemas.microsoft.com/office/drawing/2014/main" id="{8A548D91-356D-C664-7BDE-B9305B84B5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08FEE8-F0DF-4403-F170-7E5B96E62455}"/>
              </a:ext>
            </a:extLst>
          </p:cNvPr>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1306957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C5926E-5C15-E9CC-DA68-B6349B0E43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D323C2-3787-4536-916E-1191EFEFF7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1A4ADE-A51F-F14D-6E7C-2B6CDADE07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53A7-3209-46A6-9454-F38EAC8F11E7}" type="datetimeFigureOut">
              <a:rPr lang="en-US" smtClean="0"/>
              <a:pPr/>
              <a:t>10/27/2024</a:t>
            </a:fld>
            <a:endParaRPr lang="en-US" dirty="0"/>
          </a:p>
        </p:txBody>
      </p:sp>
      <p:sp>
        <p:nvSpPr>
          <p:cNvPr id="5" name="Footer Placeholder 4">
            <a:extLst>
              <a:ext uri="{FF2B5EF4-FFF2-40B4-BE49-F238E27FC236}">
                <a16:creationId xmlns:a16="http://schemas.microsoft.com/office/drawing/2014/main" id="{61586461-30A0-FC14-92B4-50ABD51C2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1B6BA9-84F9-9FF4-92AA-3CBB92D1E0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706473925"/>
      </p:ext>
    </p:extLst>
  </p:cSld>
  <p:clrMap bg1="dk1" tx1="lt1" bg2="dk2" tx2="lt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youtube.com/watch?v=H2tOgCDohQk"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E5C6185-BA62-417B-B11E-D6CE654AE4F5}"/>
              </a:ext>
            </a:extLst>
          </p:cNvPr>
          <p:cNvSpPr txBox="1"/>
          <p:nvPr/>
        </p:nvSpPr>
        <p:spPr>
          <a:xfrm>
            <a:off x="0" y="-20636"/>
            <a:ext cx="12112611" cy="400110"/>
          </a:xfrm>
          <a:prstGeom prst="rect">
            <a:avLst/>
          </a:prstGeom>
          <a:noFill/>
        </p:spPr>
        <p:txBody>
          <a:bodyPr wrap="none" rtlCol="0">
            <a:spAutoFit/>
          </a:bodyPr>
          <a:lstStyle/>
          <a:p>
            <a:pPr algn="ctr"/>
            <a:r>
              <a:rPr lang="en-US" sz="2000" dirty="0"/>
              <a:t>Fellowship Church, Oct 27, 2024                                              			   			B Heath</a:t>
            </a:r>
          </a:p>
        </p:txBody>
      </p:sp>
      <p:sp>
        <p:nvSpPr>
          <p:cNvPr id="4" name="Subtitle 3">
            <a:extLst>
              <a:ext uri="{FF2B5EF4-FFF2-40B4-BE49-F238E27FC236}">
                <a16:creationId xmlns:a16="http://schemas.microsoft.com/office/drawing/2014/main" id="{DB6C924B-D136-B41C-57F2-9E15057EFBC5}"/>
              </a:ext>
            </a:extLst>
          </p:cNvPr>
          <p:cNvSpPr>
            <a:spLocks noGrp="1"/>
          </p:cNvSpPr>
          <p:nvPr>
            <p:ph type="subTitle" idx="1"/>
          </p:nvPr>
        </p:nvSpPr>
        <p:spPr>
          <a:xfrm>
            <a:off x="4572000" y="-12700"/>
            <a:ext cx="3777906" cy="906502"/>
          </a:xfrm>
        </p:spPr>
        <p:txBody>
          <a:bodyPr>
            <a:normAutofit/>
          </a:bodyPr>
          <a:lstStyle/>
          <a:p>
            <a:r>
              <a:rPr lang="en-US" sz="3200" dirty="0"/>
              <a:t>Straight and Balanced</a:t>
            </a:r>
          </a:p>
          <a:p>
            <a:r>
              <a:rPr lang="en-US" sz="1800" dirty="0"/>
              <a:t>(Luke 3:4-6)</a:t>
            </a:r>
          </a:p>
        </p:txBody>
      </p:sp>
      <p:pic>
        <p:nvPicPr>
          <p:cNvPr id="4098" name="Picture 2" descr="Image result for balance">
            <a:extLst>
              <a:ext uri="{FF2B5EF4-FFF2-40B4-BE49-F238E27FC236}">
                <a16:creationId xmlns:a16="http://schemas.microsoft.com/office/drawing/2014/main" id="{94A68CC1-A35B-E44A-258F-98BB866DD8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95046" y="1183100"/>
            <a:ext cx="2130894" cy="264921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Plumbline Bible">
            <a:extLst>
              <a:ext uri="{FF2B5EF4-FFF2-40B4-BE49-F238E27FC236}">
                <a16:creationId xmlns:a16="http://schemas.microsoft.com/office/drawing/2014/main" id="{9EEDE0C2-EE51-FBC3-E1C7-6D92032E06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250" y="1419514"/>
            <a:ext cx="2628899" cy="26288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8B1BFC7-F1FB-7C24-B2DD-713F88A233D1}"/>
              </a:ext>
            </a:extLst>
          </p:cNvPr>
          <p:cNvSpPr txBox="1"/>
          <p:nvPr/>
        </p:nvSpPr>
        <p:spPr>
          <a:xfrm>
            <a:off x="2967112" y="1202412"/>
            <a:ext cx="6756008" cy="5509200"/>
          </a:xfrm>
          <a:prstGeom prst="rect">
            <a:avLst/>
          </a:prstGeom>
          <a:noFill/>
          <a:ln>
            <a:solidFill>
              <a:srgbClr val="00B050"/>
            </a:solidFill>
          </a:ln>
        </p:spPr>
        <p:txBody>
          <a:bodyPr wrap="square" rtlCol="0">
            <a:spAutoFit/>
          </a:bodyPr>
          <a:lstStyle/>
          <a:p>
            <a:pPr marL="0" marR="0" algn="ctr">
              <a:spcBef>
                <a:spcPts val="0"/>
              </a:spcBef>
              <a:spcAft>
                <a:spcPts val="0"/>
              </a:spcAft>
            </a:pPr>
            <a:r>
              <a:rPr lang="en-US" sz="2000" dirty="0">
                <a:effectLst/>
                <a:ea typeface="Cambria Math" panose="02040503050406030204" pitchFamily="18" charset="0"/>
                <a:cs typeface="Wingdings 3" panose="05040102010807070707" pitchFamily="18" charset="2"/>
              </a:rPr>
              <a:t>The Law of Moses</a:t>
            </a:r>
          </a:p>
          <a:p>
            <a:pPr marL="0" marR="0">
              <a:spcBef>
                <a:spcPts val="0"/>
              </a:spcBef>
              <a:spcAft>
                <a:spcPts val="0"/>
              </a:spcAft>
            </a:pPr>
            <a:endParaRPr lang="en-US" sz="1200" dirty="0">
              <a:ea typeface="Cambria Math" panose="02040503050406030204" pitchFamily="18" charset="0"/>
              <a:cs typeface="Wingdings 3" panose="05040102010807070707" pitchFamily="18" charset="2"/>
            </a:endParaRPr>
          </a:p>
          <a:p>
            <a:pPr marL="0" marR="0">
              <a:spcBef>
                <a:spcPts val="0"/>
              </a:spcBef>
              <a:spcAft>
                <a:spcPts val="0"/>
              </a:spcAft>
            </a:pPr>
            <a:r>
              <a:rPr lang="en-US" sz="2000" dirty="0">
                <a:effectLst/>
                <a:ea typeface="Cambria Math" panose="02040503050406030204" pitchFamily="18" charset="0"/>
                <a:cs typeface="Wingdings 3" panose="05040102010807070707" pitchFamily="18" charset="2"/>
              </a:rPr>
              <a:t>1 – 12 beginnings (origins) of life with Adam, </a:t>
            </a:r>
            <a:r>
              <a:rPr lang="en-US" sz="2000" u="sng" dirty="0">
                <a:effectLst/>
                <a:ea typeface="Cambria Math" panose="02040503050406030204" pitchFamily="18" charset="0"/>
                <a:cs typeface="Wingdings 3" panose="05040102010807070707" pitchFamily="18" charset="2"/>
              </a:rPr>
              <a:t>Genesis 1-2</a:t>
            </a:r>
          </a:p>
          <a:p>
            <a:pPr marL="0" marR="0">
              <a:spcBef>
                <a:spcPts val="0"/>
              </a:spcBef>
              <a:spcAft>
                <a:spcPts val="0"/>
              </a:spcAft>
            </a:pPr>
            <a:r>
              <a:rPr lang="en-US" sz="2000" dirty="0">
                <a:ea typeface="Cambria Math" panose="02040503050406030204" pitchFamily="18" charset="0"/>
                <a:cs typeface="Wingdings 3" panose="05040102010807070707" pitchFamily="18" charset="2"/>
              </a:rPr>
              <a:t>2a – 12 beginnings (origins) of death with Adam, </a:t>
            </a:r>
            <a:r>
              <a:rPr lang="en-US" sz="2000" u="sng" dirty="0">
                <a:ea typeface="Cambria Math" panose="02040503050406030204" pitchFamily="18" charset="0"/>
                <a:cs typeface="Wingdings 3" panose="05040102010807070707" pitchFamily="18" charset="2"/>
              </a:rPr>
              <a:t>Genesis 3</a:t>
            </a:r>
          </a:p>
          <a:p>
            <a:pPr marL="0" marR="0">
              <a:spcBef>
                <a:spcPts val="0"/>
              </a:spcBef>
              <a:spcAft>
                <a:spcPts val="0"/>
              </a:spcAft>
            </a:pPr>
            <a:r>
              <a:rPr lang="en-US" sz="2000" dirty="0">
                <a:ea typeface="Cambria Math" panose="02040503050406030204" pitchFamily="18" charset="0"/>
                <a:cs typeface="Wingdings 3" panose="05040102010807070707" pitchFamily="18" charset="2"/>
              </a:rPr>
              <a:t>2b –                 death with Cain &amp; Noah, </a:t>
            </a:r>
            <a:r>
              <a:rPr lang="en-US" sz="2000" u="sng" dirty="0">
                <a:ea typeface="Cambria Math" panose="02040503050406030204" pitchFamily="18" charset="0"/>
                <a:cs typeface="Wingdings 3" panose="05040102010807070707" pitchFamily="18" charset="2"/>
              </a:rPr>
              <a:t>Genesis 4:1-9:17</a:t>
            </a:r>
          </a:p>
          <a:p>
            <a:pPr marL="0" marR="0">
              <a:spcBef>
                <a:spcPts val="0"/>
              </a:spcBef>
              <a:spcAft>
                <a:spcPts val="0"/>
              </a:spcAft>
            </a:pPr>
            <a:r>
              <a:rPr lang="en-US" sz="2000" dirty="0">
                <a:ea typeface="Cambria Math" panose="02040503050406030204" pitchFamily="18" charset="0"/>
                <a:cs typeface="Wingdings 3" panose="05040102010807070707" pitchFamily="18" charset="2"/>
              </a:rPr>
              <a:t>2c –                 death with Nimrod &amp; Babel, </a:t>
            </a:r>
            <a:r>
              <a:rPr lang="en-US" sz="2000" u="sng" dirty="0">
                <a:ea typeface="Cambria Math" panose="02040503050406030204" pitchFamily="18" charset="0"/>
                <a:cs typeface="Wingdings 3" panose="05040102010807070707" pitchFamily="18" charset="2"/>
              </a:rPr>
              <a:t>Genesis 9:18-11:32</a:t>
            </a:r>
          </a:p>
          <a:p>
            <a:pPr marL="0" marR="0">
              <a:spcBef>
                <a:spcPts val="0"/>
              </a:spcBef>
              <a:spcAft>
                <a:spcPts val="0"/>
              </a:spcAft>
            </a:pPr>
            <a:r>
              <a:rPr lang="en-US" sz="2000" dirty="0">
                <a:ea typeface="Cambria Math" panose="02040503050406030204" pitchFamily="18" charset="0"/>
                <a:cs typeface="Wingdings 3" panose="05040102010807070707" pitchFamily="18" charset="2"/>
              </a:rPr>
              <a:t>3 – 12 beginnings of Israel with Abraham, </a:t>
            </a:r>
            <a:r>
              <a:rPr lang="en-US" sz="2000" u="sng" dirty="0">
                <a:ea typeface="Cambria Math" panose="02040503050406030204" pitchFamily="18" charset="0"/>
                <a:cs typeface="Wingdings 3" panose="05040102010807070707" pitchFamily="18" charset="2"/>
              </a:rPr>
              <a:t>Genesis 12-50</a:t>
            </a:r>
          </a:p>
          <a:p>
            <a:pPr marL="0" marR="0">
              <a:spcBef>
                <a:spcPts val="0"/>
              </a:spcBef>
              <a:spcAft>
                <a:spcPts val="0"/>
              </a:spcAft>
            </a:pPr>
            <a:r>
              <a:rPr lang="en-US" sz="2000" dirty="0">
                <a:ea typeface="Cambria Math" panose="02040503050406030204" pitchFamily="18" charset="0"/>
              </a:rPr>
              <a:t>4a – exit from slavery in Egypt to the Red Sea, </a:t>
            </a:r>
            <a:r>
              <a:rPr lang="en-US" sz="2000" u="sng" dirty="0">
                <a:ea typeface="Cambria Math" panose="02040503050406030204" pitchFamily="18" charset="0"/>
              </a:rPr>
              <a:t>Exodus 1-12</a:t>
            </a:r>
          </a:p>
          <a:p>
            <a:pPr marL="0" marR="0">
              <a:spcBef>
                <a:spcPts val="0"/>
              </a:spcBef>
              <a:spcAft>
                <a:spcPts val="0"/>
              </a:spcAft>
            </a:pPr>
            <a:r>
              <a:rPr lang="en-US" sz="2000" dirty="0">
                <a:ea typeface="Cambria Math" panose="02040503050406030204" pitchFamily="18" charset="0"/>
              </a:rPr>
              <a:t>4b – from the Red Sea to Mount Sinai, </a:t>
            </a:r>
            <a:r>
              <a:rPr lang="en-US" sz="2000" u="sng" dirty="0">
                <a:ea typeface="Cambria Math" panose="02040503050406030204" pitchFamily="18" charset="0"/>
              </a:rPr>
              <a:t>Exodus 13-18</a:t>
            </a:r>
          </a:p>
          <a:p>
            <a:pPr marL="0" marR="0">
              <a:spcBef>
                <a:spcPts val="0"/>
              </a:spcBef>
              <a:spcAft>
                <a:spcPts val="0"/>
              </a:spcAft>
            </a:pPr>
            <a:r>
              <a:rPr lang="en-US" sz="2000" dirty="0">
                <a:ea typeface="Cambria Math" panose="02040503050406030204" pitchFamily="18" charset="0"/>
              </a:rPr>
              <a:t>4c – Mt Sinai (Law) 10 Commandments, </a:t>
            </a:r>
            <a:r>
              <a:rPr lang="en-US" sz="2000" u="sng" dirty="0">
                <a:ea typeface="Cambria Math" panose="02040503050406030204" pitchFamily="18" charset="0"/>
              </a:rPr>
              <a:t>Exodus 19-24</a:t>
            </a:r>
          </a:p>
          <a:p>
            <a:pPr marL="0" marR="0">
              <a:spcBef>
                <a:spcPts val="0"/>
              </a:spcBef>
              <a:spcAft>
                <a:spcPts val="0"/>
              </a:spcAft>
            </a:pPr>
            <a:r>
              <a:rPr lang="en-US" sz="2000" dirty="0">
                <a:ea typeface="Cambria Math" panose="02040503050406030204" pitchFamily="18" charset="0"/>
              </a:rPr>
              <a:t>4d – Mt Sinai (Law) the Tabernacle, </a:t>
            </a:r>
            <a:r>
              <a:rPr lang="en-US" sz="2000" u="sng" dirty="0">
                <a:ea typeface="Cambria Math" panose="02040503050406030204" pitchFamily="18" charset="0"/>
              </a:rPr>
              <a:t>Exodus 25-40</a:t>
            </a:r>
          </a:p>
          <a:p>
            <a:pPr marL="0" marR="0">
              <a:spcBef>
                <a:spcPts val="0"/>
              </a:spcBef>
              <a:spcAft>
                <a:spcPts val="0"/>
              </a:spcAft>
            </a:pPr>
            <a:r>
              <a:rPr lang="en-US" sz="2000" dirty="0">
                <a:ea typeface="Cambria Math" panose="02040503050406030204" pitchFamily="18" charset="0"/>
              </a:rPr>
              <a:t>5a – Mt Sinai (Law) approaching a holy God, </a:t>
            </a:r>
            <a:r>
              <a:rPr lang="en-US" sz="2000" u="sng" dirty="0">
                <a:ea typeface="Cambria Math" panose="02040503050406030204" pitchFamily="18" charset="0"/>
              </a:rPr>
              <a:t>Leviticus 1-17</a:t>
            </a:r>
          </a:p>
          <a:p>
            <a:pPr marL="0" marR="0">
              <a:spcBef>
                <a:spcPts val="0"/>
              </a:spcBef>
              <a:spcAft>
                <a:spcPts val="0"/>
              </a:spcAft>
            </a:pPr>
            <a:r>
              <a:rPr lang="en-US" sz="2000" dirty="0">
                <a:ea typeface="Cambria Math" panose="02040503050406030204" pitchFamily="18" charset="0"/>
              </a:rPr>
              <a:t>5b – Mt Sinai (Law) living a holy life, </a:t>
            </a:r>
            <a:r>
              <a:rPr lang="en-US" sz="2000" u="sng" dirty="0">
                <a:ea typeface="Cambria Math" panose="02040503050406030204" pitchFamily="18" charset="0"/>
              </a:rPr>
              <a:t>Leviticus 18-27</a:t>
            </a:r>
          </a:p>
          <a:p>
            <a:pPr marL="0" marR="0">
              <a:spcBef>
                <a:spcPts val="0"/>
              </a:spcBef>
              <a:spcAft>
                <a:spcPts val="0"/>
              </a:spcAft>
            </a:pPr>
            <a:r>
              <a:rPr lang="en-US" sz="2000" dirty="0">
                <a:ea typeface="Cambria Math" panose="02040503050406030204" pitchFamily="18" charset="0"/>
              </a:rPr>
              <a:t>6a – Mt Sinai (Law) Prepare to Obey God, </a:t>
            </a:r>
            <a:r>
              <a:rPr lang="en-US" sz="2000" u="sng" dirty="0">
                <a:ea typeface="Cambria Math" panose="02040503050406030204" pitchFamily="18" charset="0"/>
              </a:rPr>
              <a:t>Numbers 1:1-10:10  </a:t>
            </a:r>
          </a:p>
          <a:p>
            <a:pPr marL="0" marR="0">
              <a:spcBef>
                <a:spcPts val="0"/>
              </a:spcBef>
              <a:spcAft>
                <a:spcPts val="0"/>
              </a:spcAft>
            </a:pPr>
            <a:r>
              <a:rPr lang="en-US" sz="2000" dirty="0">
                <a:ea typeface="Cambria Math" panose="02040503050406030204" pitchFamily="18" charset="0"/>
              </a:rPr>
              <a:t>6b – The Desert of Disobedience, </a:t>
            </a:r>
            <a:r>
              <a:rPr lang="en-US" sz="2000" u="sng" dirty="0">
                <a:ea typeface="Cambria Math" panose="02040503050406030204" pitchFamily="18" charset="0"/>
              </a:rPr>
              <a:t>Numbers 10:11-25</a:t>
            </a:r>
          </a:p>
          <a:p>
            <a:pPr marL="0" marR="0">
              <a:spcBef>
                <a:spcPts val="0"/>
              </a:spcBef>
              <a:spcAft>
                <a:spcPts val="0"/>
              </a:spcAft>
            </a:pPr>
            <a:r>
              <a:rPr lang="en-US" sz="2000" dirty="0">
                <a:ea typeface="Cambria Math" panose="02040503050406030204" pitchFamily="18" charset="0"/>
              </a:rPr>
              <a:t>6c – Preparing for Your Eternal Inheritance, </a:t>
            </a:r>
            <a:r>
              <a:rPr lang="en-US" sz="2000" u="sng" dirty="0">
                <a:ea typeface="Cambria Math" panose="02040503050406030204" pitchFamily="18" charset="0"/>
              </a:rPr>
              <a:t>Numbers 26-36</a:t>
            </a:r>
          </a:p>
          <a:p>
            <a:r>
              <a:rPr lang="en-US" sz="2000" dirty="0">
                <a:solidFill>
                  <a:schemeClr val="bg1"/>
                </a:solidFill>
                <a:highlight>
                  <a:srgbClr val="FFFF00"/>
                </a:highlight>
                <a:ea typeface="Cambria Math" panose="02040503050406030204" pitchFamily="18" charset="0"/>
              </a:rPr>
              <a:t>7a – God’s Perspective of  Your Past, </a:t>
            </a:r>
            <a:r>
              <a:rPr lang="en-US" sz="2000" u="sng" dirty="0">
                <a:solidFill>
                  <a:schemeClr val="bg1"/>
                </a:solidFill>
                <a:highlight>
                  <a:srgbClr val="FFFF00"/>
                </a:highlight>
                <a:ea typeface="Cambria Math" panose="02040503050406030204" pitchFamily="18" charset="0"/>
              </a:rPr>
              <a:t>Deuteronomy 1-3</a:t>
            </a:r>
          </a:p>
          <a:p>
            <a:r>
              <a:rPr lang="en-US" sz="2000" u="sng" dirty="0">
                <a:solidFill>
                  <a:schemeClr val="bg1"/>
                </a:solidFill>
                <a:highlight>
                  <a:srgbClr val="FFFF00"/>
                </a:highlight>
                <a:ea typeface="Cambria Math" panose="02040503050406030204" pitchFamily="18" charset="0"/>
              </a:rPr>
              <a:t>7b – </a:t>
            </a:r>
          </a:p>
        </p:txBody>
      </p:sp>
      <p:sp>
        <p:nvSpPr>
          <p:cNvPr id="6" name="TextBox 5">
            <a:extLst>
              <a:ext uri="{FF2B5EF4-FFF2-40B4-BE49-F238E27FC236}">
                <a16:creationId xmlns:a16="http://schemas.microsoft.com/office/drawing/2014/main" id="{0C8AD6C3-4B79-CE1B-8F8C-D1C6D35B7DD9}"/>
              </a:ext>
            </a:extLst>
          </p:cNvPr>
          <p:cNvSpPr txBox="1"/>
          <p:nvPr/>
        </p:nvSpPr>
        <p:spPr>
          <a:xfrm>
            <a:off x="107774" y="4124036"/>
            <a:ext cx="2788218"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OT:  Ps 5:8, </a:t>
            </a:r>
            <a:r>
              <a:rPr kumimoji="0" lang="en-US" sz="2000" b="0" i="0" u="none" strike="noStrike" kern="1200" cap="none" spc="0" normalizeH="0" baseline="0" noProof="0" dirty="0" err="1">
                <a:ln>
                  <a:noFill/>
                </a:ln>
                <a:solidFill>
                  <a:srgbClr val="FFFFFF"/>
                </a:solidFill>
                <a:effectLst/>
                <a:uLnTx/>
                <a:uFillTx/>
                <a:latin typeface="Gill Sans MT"/>
                <a:ea typeface="+mn-ea"/>
                <a:cs typeface="+mn-cs"/>
              </a:rPr>
              <a:t>Pr</a:t>
            </a:r>
            <a:r>
              <a:rPr kumimoji="0" lang="en-US" sz="2000" b="0" i="0" u="none" strike="noStrike" kern="1200" cap="none" spc="0" normalizeH="0" baseline="0" noProof="0" dirty="0">
                <a:ln>
                  <a:noFill/>
                </a:ln>
                <a:solidFill>
                  <a:srgbClr val="FFFFFF"/>
                </a:solidFill>
                <a:effectLst/>
                <a:uLnTx/>
                <a:uFillTx/>
                <a:latin typeface="Gill Sans MT"/>
                <a:ea typeface="+mn-ea"/>
                <a:cs typeface="+mn-cs"/>
              </a:rPr>
              <a:t> 4:25-27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Amos 7:7-8</a:t>
            </a:r>
            <a:endParaRPr lang="en-US" sz="2000" dirty="0">
              <a:solidFill>
                <a:srgbClr val="FFFFFF"/>
              </a:solidFill>
              <a:latin typeface="Gill Sans M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Isaiah 28:13, 17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FFFFFF"/>
              </a:solidFill>
              <a:effectLst/>
              <a:uLnTx/>
              <a:uFillTx/>
              <a:latin typeface="Gill Sans M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NT:  Mt 3:3, Acts 9:11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Hebrews 12:13, Jude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FFFF"/>
                </a:solidFill>
                <a:latin typeface="Gill Sans MT"/>
              </a:rPr>
              <a:t>1 Corinthians 15:1-4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FFFF"/>
                </a:solidFill>
                <a:latin typeface="Gill Sans MT"/>
              </a:rPr>
              <a:t>2 Timothy 3:10, </a:t>
            </a:r>
            <a:r>
              <a:rPr kumimoji="0" lang="en-US" sz="2000" b="0" i="0" u="none" strike="noStrike" kern="1200" cap="none" spc="0" normalizeH="0" baseline="0" noProof="0" dirty="0">
                <a:ln>
                  <a:noFill/>
                </a:ln>
                <a:solidFill>
                  <a:srgbClr val="FFFFFF"/>
                </a:solidFill>
                <a:effectLst/>
                <a:uLnTx/>
                <a:uFillTx/>
                <a:latin typeface="Gill Sans MT"/>
                <a:ea typeface="+mn-ea"/>
                <a:cs typeface="+mn-cs"/>
              </a:rPr>
              <a:t>John 7:16</a:t>
            </a:r>
          </a:p>
        </p:txBody>
      </p:sp>
      <p:sp>
        <p:nvSpPr>
          <p:cNvPr id="7" name="TextBox 6">
            <a:extLst>
              <a:ext uri="{FF2B5EF4-FFF2-40B4-BE49-F238E27FC236}">
                <a16:creationId xmlns:a16="http://schemas.microsoft.com/office/drawing/2014/main" id="{F5FEE1DC-AA74-6F54-F6AB-79A605AFA571}"/>
              </a:ext>
            </a:extLst>
          </p:cNvPr>
          <p:cNvSpPr txBox="1"/>
          <p:nvPr/>
        </p:nvSpPr>
        <p:spPr>
          <a:xfrm>
            <a:off x="9915597" y="4086610"/>
            <a:ext cx="2262743"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OT:  </a:t>
            </a:r>
            <a:r>
              <a:rPr kumimoji="0" lang="en-US" sz="2000" b="0" i="0" u="none" strike="noStrike" kern="1200" cap="none" spc="0" normalizeH="0" baseline="0" noProof="0" dirty="0" err="1">
                <a:ln>
                  <a:noFill/>
                </a:ln>
                <a:solidFill>
                  <a:srgbClr val="FFFFFF"/>
                </a:solidFill>
                <a:effectLst/>
                <a:uLnTx/>
                <a:uFillTx/>
                <a:latin typeface="Gill Sans MT"/>
                <a:ea typeface="+mn-ea"/>
                <a:cs typeface="+mn-cs"/>
              </a:rPr>
              <a:t>Deut</a:t>
            </a:r>
            <a:r>
              <a:rPr kumimoji="0" lang="en-US" sz="2000" b="0" i="0" u="none" strike="noStrike" kern="1200" cap="none" spc="0" normalizeH="0" baseline="0" noProof="0" dirty="0">
                <a:ln>
                  <a:noFill/>
                </a:ln>
                <a:solidFill>
                  <a:srgbClr val="FFFFFF"/>
                </a:solidFill>
                <a:effectLst/>
                <a:uLnTx/>
                <a:uFillTx/>
                <a:latin typeface="Gill Sans MT"/>
                <a:ea typeface="+mn-ea"/>
                <a:cs typeface="+mn-cs"/>
              </a:rPr>
              <a:t> 25:13-16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Proverbs 20:10</a:t>
            </a:r>
            <a:endParaRPr lang="en-US" sz="2000" dirty="0">
              <a:solidFill>
                <a:srgbClr val="FFFFFF"/>
              </a:solidFill>
              <a:latin typeface="Gill Sans M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Daniel 5:25-28</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FFFFFF"/>
              </a:solidFill>
              <a:effectLst/>
              <a:uLnTx/>
              <a:uFillTx/>
              <a:latin typeface="Gill Sans MT"/>
              <a:ea typeface="+mn-ea"/>
              <a:cs typeface="+mn-cs"/>
            </a:endParaRPr>
          </a:p>
          <a:p>
            <a:r>
              <a:rPr lang="en-US" sz="2000" dirty="0"/>
              <a:t>NT:  Hebrews12:1</a:t>
            </a:r>
          </a:p>
          <a:p>
            <a:r>
              <a:rPr lang="en-US" sz="2000" dirty="0"/>
              <a:t>1 Cor 3:11-15</a:t>
            </a:r>
          </a:p>
          <a:p>
            <a:r>
              <a:rPr lang="en-US" sz="2000" dirty="0"/>
              <a:t>Philippians 4:5</a:t>
            </a:r>
          </a:p>
          <a:p>
            <a:r>
              <a:rPr lang="en-US" sz="2000" dirty="0"/>
              <a:t>James 3:17</a:t>
            </a:r>
            <a:endParaRPr kumimoji="0" lang="en-US" sz="2000" b="0" i="0" u="none" strike="noStrike" kern="1200" cap="none" spc="0" normalizeH="0" baseline="0" noProof="0" dirty="0">
              <a:ln>
                <a:noFill/>
              </a:ln>
              <a:solidFill>
                <a:srgbClr val="FFFFFF"/>
              </a:solidFill>
              <a:effectLst/>
              <a:uLnTx/>
              <a:uFillTx/>
              <a:latin typeface="Gill Sans MT"/>
              <a:ea typeface="+mn-ea"/>
              <a:cs typeface="+mn-cs"/>
            </a:endParaRPr>
          </a:p>
        </p:txBody>
      </p:sp>
      <p:sp>
        <p:nvSpPr>
          <p:cNvPr id="5" name="TextBox 4">
            <a:extLst>
              <a:ext uri="{FF2B5EF4-FFF2-40B4-BE49-F238E27FC236}">
                <a16:creationId xmlns:a16="http://schemas.microsoft.com/office/drawing/2014/main" id="{A94B2075-334E-F210-E0F1-5A980E2E9C52}"/>
              </a:ext>
            </a:extLst>
          </p:cNvPr>
          <p:cNvSpPr txBox="1"/>
          <p:nvPr/>
        </p:nvSpPr>
        <p:spPr>
          <a:xfrm>
            <a:off x="40640" y="481970"/>
            <a:ext cx="3777906" cy="369332"/>
          </a:xfrm>
          <a:prstGeom prst="rect">
            <a:avLst/>
          </a:prstGeom>
          <a:noFill/>
        </p:spPr>
        <p:txBody>
          <a:bodyPr wrap="square">
            <a:spAutoFit/>
          </a:bodyPr>
          <a:lstStyle/>
          <a:p>
            <a:r>
              <a:rPr lang="en-US" dirty="0">
                <a:hlinkClick r:id="rId5">
                  <a:extLst>
                    <a:ext uri="{A12FA001-AC4F-418D-AE19-62706E023703}">
                      <ahyp:hlinkClr xmlns:ahyp="http://schemas.microsoft.com/office/drawing/2018/hyperlinkcolor" val="tx"/>
                    </a:ext>
                  </a:extLst>
                </a:hlinkClick>
              </a:rPr>
              <a:t>It's all about you Jesus (9:55-9:59)</a:t>
            </a:r>
            <a:endParaRPr lang="en-US" dirty="0"/>
          </a:p>
        </p:txBody>
      </p:sp>
    </p:spTree>
    <p:extLst>
      <p:ext uri="{BB962C8B-B14F-4D97-AF65-F5344CB8AC3E}">
        <p14:creationId xmlns:p14="http://schemas.microsoft.com/office/powerpoint/2010/main" val="1544657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6E235E-4D34-193F-CA1B-48F67AA64450}"/>
              </a:ext>
            </a:extLst>
          </p:cNvPr>
          <p:cNvSpPr txBox="1"/>
          <p:nvPr/>
        </p:nvSpPr>
        <p:spPr>
          <a:xfrm>
            <a:off x="5410200" y="603980"/>
            <a:ext cx="6781800" cy="6179384"/>
          </a:xfrm>
          <a:prstGeom prst="rect">
            <a:avLst/>
          </a:prstGeom>
          <a:noFill/>
        </p:spPr>
        <p:txBody>
          <a:bodyPr wrap="square" rtlCol="0">
            <a:spAutoFit/>
          </a:bodyPr>
          <a:lstStyle/>
          <a:p>
            <a:r>
              <a:rPr lang="en-US" dirty="0"/>
              <a:t>Deuteronomy = Second Law</a:t>
            </a:r>
          </a:p>
          <a:p>
            <a:endParaRPr lang="en-US" dirty="0"/>
          </a:p>
          <a:p>
            <a:pPr marL="0" marR="0" algn="ctr">
              <a:lnSpc>
                <a:spcPts val="1200"/>
              </a:lnSpc>
            </a:pPr>
            <a:r>
              <a:rPr lang="en-US" b="1" i="1" dirty="0">
                <a:effectLst/>
                <a:ea typeface="Cambria Math" panose="02040503050406030204" pitchFamily="18" charset="0"/>
                <a:cs typeface="Wingdings 3" panose="05040102010807070707" pitchFamily="18" charset="2"/>
              </a:rPr>
              <a:t>12 Ways I Love God, </a:t>
            </a:r>
          </a:p>
          <a:p>
            <a:pPr marL="0" marR="0" algn="ctr">
              <a:lnSpc>
                <a:spcPts val="1200"/>
              </a:lnSpc>
            </a:pPr>
            <a:endParaRPr lang="en-US" b="1" i="1" dirty="0">
              <a:ea typeface="Cambria Math" panose="02040503050406030204" pitchFamily="18" charset="0"/>
              <a:cs typeface="Wingdings 3" panose="05040102010807070707" pitchFamily="18" charset="2"/>
            </a:endParaRPr>
          </a:p>
          <a:p>
            <a:pPr marL="0" marR="0" algn="ctr">
              <a:lnSpc>
                <a:spcPts val="1200"/>
              </a:lnSpc>
            </a:pPr>
            <a:r>
              <a:rPr lang="en-US" b="1" i="1" dirty="0">
                <a:effectLst/>
                <a:ea typeface="Cambria Math" panose="02040503050406030204" pitchFamily="18" charset="0"/>
                <a:cs typeface="Wingdings 3" panose="05040102010807070707" pitchFamily="18" charset="2"/>
              </a:rPr>
              <a:t> obedience to his Commandments</a:t>
            </a:r>
            <a:r>
              <a:rPr lang="en-US" dirty="0">
                <a:effectLst/>
                <a:ea typeface="Cambria Math" panose="02040503050406030204" pitchFamily="18" charset="0"/>
                <a:cs typeface="Wingdings 3" panose="05040102010807070707" pitchFamily="18" charset="2"/>
              </a:rPr>
              <a:t> </a:t>
            </a:r>
          </a:p>
          <a:p>
            <a:pPr marL="0" marR="0" algn="ctr">
              <a:lnSpc>
                <a:spcPts val="1200"/>
              </a:lnSpc>
            </a:pPr>
            <a:endParaRPr lang="en-US" dirty="0">
              <a:effectLst/>
              <a:ea typeface="Cambria Math" panose="02040503050406030204" pitchFamily="18" charset="0"/>
              <a:cs typeface="Wingdings 3" panose="05040102010807070707" pitchFamily="18" charset="2"/>
            </a:endParaRPr>
          </a:p>
          <a:p>
            <a:pPr marL="0" marR="0">
              <a:lnSpc>
                <a:spcPct val="115000"/>
              </a:lnSpc>
            </a:pPr>
            <a:r>
              <a:rPr lang="en-US" dirty="0">
                <a:effectLst/>
                <a:ea typeface="Cambria Math" panose="02040503050406030204" pitchFamily="18" charset="0"/>
                <a:cs typeface="Wingdings 3" panose="05040102010807070707" pitchFamily="18" charset="2"/>
              </a:rPr>
              <a:t>Purpose:  Moses' last messages to a new Israel and turnover to Joshua before they enter the promised land. Key passage</a:t>
            </a:r>
            <a:r>
              <a:rPr lang="en-US" dirty="0">
                <a:effectLst/>
                <a:ea typeface="Cambria Math" panose="02040503050406030204" pitchFamily="18" charset="0"/>
                <a:cs typeface="Wingdings" panose="05000000000000000000" pitchFamily="2" charset="2"/>
              </a:rPr>
              <a:t>:  you know that man does not live by bread only, but by every [word] that proceeds out of the mouth of the LORD does man live.</a:t>
            </a:r>
            <a:r>
              <a:rPr lang="en-US" dirty="0">
                <a:effectLst/>
                <a:ea typeface="Cambria Math" panose="02040503050406030204" pitchFamily="18" charset="0"/>
                <a:cs typeface="Wingdings 3" panose="05040102010807070707" pitchFamily="18" charset="2"/>
              </a:rPr>
              <a:t> Deuteronomy 8:3, Matthew 4:4</a:t>
            </a:r>
          </a:p>
          <a:p>
            <a:pPr marL="0" marR="0">
              <a:lnSpc>
                <a:spcPct val="115000"/>
              </a:lnSpc>
            </a:pPr>
            <a:endParaRPr lang="en-US" sz="1050" dirty="0">
              <a:effectLst/>
              <a:ea typeface="Cambria Math" panose="02040503050406030204" pitchFamily="18" charset="0"/>
              <a:cs typeface="Wingdings 3" panose="05040102010807070707" pitchFamily="18" charset="2"/>
            </a:endParaRPr>
          </a:p>
          <a:p>
            <a:pPr marL="0" marR="0">
              <a:lnSpc>
                <a:spcPct val="115000"/>
              </a:lnSpc>
            </a:pPr>
            <a:r>
              <a:rPr lang="en-US" dirty="0">
                <a:effectLst/>
                <a:ea typeface="Cambria Math" panose="02040503050406030204" pitchFamily="18" charset="0"/>
                <a:cs typeface="Wingdings 3" panose="05040102010807070707" pitchFamily="18" charset="2"/>
              </a:rPr>
              <a:t>Keyword:  love - 16 0f 23x in Torah.  13 of 16 from man to God, by obedience to His written word.</a:t>
            </a:r>
          </a:p>
          <a:p>
            <a:pPr marL="0" marR="0">
              <a:lnSpc>
                <a:spcPct val="115000"/>
              </a:lnSpc>
            </a:pPr>
            <a:endParaRPr lang="en-US" sz="1050" dirty="0">
              <a:effectLst/>
              <a:ea typeface="Cambria Math" panose="02040503050406030204" pitchFamily="18" charset="0"/>
              <a:cs typeface="Wingdings 3" panose="05040102010807070707" pitchFamily="18" charset="2"/>
            </a:endParaRPr>
          </a:p>
          <a:p>
            <a:pPr marL="0" marR="0">
              <a:lnSpc>
                <a:spcPct val="115000"/>
              </a:lnSpc>
            </a:pPr>
            <a:r>
              <a:rPr lang="en-US" dirty="0">
                <a:effectLst/>
                <a:ea typeface="Cambria Math" panose="02040503050406030204" pitchFamily="18" charset="0"/>
                <a:cs typeface="Wingdings 3" panose="05040102010807070707" pitchFamily="18" charset="2"/>
              </a:rPr>
              <a:t>Background:   These are the words of Moses to Israel given in three messages during the last weeks or days of Moses’ life.  The focus is on the parent’s role and responsibility of instructing the children in righteousness.  Written in the ancient treatise format during the last weeks of Moses’ life, like John 13-17.  It is a book of a love relationship in a series of three messages for us to learn (Romans 15:4).</a:t>
            </a:r>
          </a:p>
          <a:p>
            <a:endParaRPr lang="en-US" sz="1100" dirty="0"/>
          </a:p>
          <a:p>
            <a:r>
              <a:rPr lang="en-US" dirty="0"/>
              <a:t>Similar to later, where 1 and 2 Kings are man’s perspective, while 1 and 2 Chronicles are history from God’s perspective.   </a:t>
            </a:r>
          </a:p>
        </p:txBody>
      </p:sp>
      <p:sp>
        <p:nvSpPr>
          <p:cNvPr id="4" name="TextBox 3">
            <a:extLst>
              <a:ext uri="{FF2B5EF4-FFF2-40B4-BE49-F238E27FC236}">
                <a16:creationId xmlns:a16="http://schemas.microsoft.com/office/drawing/2014/main" id="{BD8BD0DF-0102-BBB5-F534-7C1F1C663B6F}"/>
              </a:ext>
            </a:extLst>
          </p:cNvPr>
          <p:cNvSpPr txBox="1"/>
          <p:nvPr/>
        </p:nvSpPr>
        <p:spPr>
          <a:xfrm>
            <a:off x="5497830" y="0"/>
            <a:ext cx="6568094" cy="581249"/>
          </a:xfrm>
          <a:prstGeom prst="rect">
            <a:avLst/>
          </a:prstGeom>
          <a:noFill/>
          <a:ln w="25400">
            <a:solidFill>
              <a:schemeClr val="tx1"/>
            </a:solidFill>
          </a:ln>
        </p:spPr>
        <p:txBody>
          <a:bodyPr wrap="square" rtlCol="0">
            <a:spAutoFit/>
          </a:bodyPr>
          <a:lstStyle/>
          <a:p>
            <a:pPr marL="0" marR="0" algn="ctr">
              <a:lnSpc>
                <a:spcPct val="150000"/>
              </a:lnSpc>
              <a:spcBef>
                <a:spcPts val="0"/>
              </a:spcBef>
              <a:spcAft>
                <a:spcPts val="0"/>
              </a:spcAft>
            </a:pPr>
            <a:r>
              <a:rPr lang="en-US" sz="2400" dirty="0">
                <a:ea typeface="Cambria Math" panose="02040503050406030204" pitchFamily="18" charset="0"/>
              </a:rPr>
              <a:t>God’s Perspective of  Your Past, </a:t>
            </a:r>
            <a:r>
              <a:rPr lang="en-US" sz="2400" u="sng" dirty="0">
                <a:ea typeface="Cambria Math" panose="02040503050406030204" pitchFamily="18" charset="0"/>
              </a:rPr>
              <a:t>Deuteronomy 1-3</a:t>
            </a:r>
          </a:p>
        </p:txBody>
      </p:sp>
      <p:pic>
        <p:nvPicPr>
          <p:cNvPr id="1026" name="Picture 2">
            <a:extLst>
              <a:ext uri="{FF2B5EF4-FFF2-40B4-BE49-F238E27FC236}">
                <a16:creationId xmlns:a16="http://schemas.microsoft.com/office/drawing/2014/main" id="{8C0CE691-EB58-5A55-D9E5-71BE5168597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54102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359482"/>
      </p:ext>
    </p:extLst>
  </p:cSld>
  <p:clrMapOvr>
    <a:masterClrMapping/>
  </p:clrMapOvr>
</p:sld>
</file>

<file path=ppt/theme/theme1.xml><?xml version="1.0" encoding="utf-8"?>
<a:theme xmlns:a="http://schemas.openxmlformats.org/drawingml/2006/main" name="Theme1">
  <a:themeElements>
    <a:clrScheme name="Catering Colors">
      <a:dk1>
        <a:srgbClr val="000000"/>
      </a:dk1>
      <a:lt1>
        <a:srgbClr val="FFFFFF"/>
      </a:lt1>
      <a:dk2>
        <a:srgbClr val="44546A"/>
      </a:dk2>
      <a:lt2>
        <a:srgbClr val="E7E6E6"/>
      </a:lt2>
      <a:accent1>
        <a:srgbClr val="F14D02"/>
      </a:accent1>
      <a:accent2>
        <a:srgbClr val="FDFBF2"/>
      </a:accent2>
      <a:accent3>
        <a:srgbClr val="F49201"/>
      </a:accent3>
      <a:accent4>
        <a:srgbClr val="F4ADE4"/>
      </a:accent4>
      <a:accent5>
        <a:srgbClr val="3841A4"/>
      </a:accent5>
      <a:accent6>
        <a:srgbClr val="068145"/>
      </a:accent6>
      <a:hlink>
        <a:srgbClr val="0563C1"/>
      </a:hlink>
      <a:folHlink>
        <a:srgbClr val="954F72"/>
      </a:folHlink>
    </a:clrScheme>
    <a:fontScheme name="Custom 114">
      <a:majorFont>
        <a:latin typeface="Aharoni"/>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F3705CF02DF8540BC9025A980CBE32D" ma:contentTypeVersion="8" ma:contentTypeDescription="Create a new document." ma:contentTypeScope="" ma:versionID="7b59e85c8975facf180a11ca812390b4">
  <xsd:schema xmlns:xsd="http://www.w3.org/2001/XMLSchema" xmlns:xs="http://www.w3.org/2001/XMLSchema" xmlns:p="http://schemas.microsoft.com/office/2006/metadata/properties" xmlns:ns3="f98cc253-feff-40fd-b75e-dde241986d3d" xmlns:ns4="7ea62328-f9cb-43bf-99db-6009b3f2bb1b" targetNamespace="http://schemas.microsoft.com/office/2006/metadata/properties" ma:root="true" ma:fieldsID="9c119ad8aaef6563af41b60e6a070d4d" ns3:_="" ns4:_="">
    <xsd:import namespace="f98cc253-feff-40fd-b75e-dde241986d3d"/>
    <xsd:import namespace="7ea62328-f9cb-43bf-99db-6009b3f2bb1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8cc253-feff-40fd-b75e-dde241986d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a62328-f9cb-43bf-99db-6009b3f2bb1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207C0E-3C9C-45D4-8479-63E71002B4C9}">
  <ds:schemaRefs>
    <ds:schemaRef ds:uri="http://schemas.microsoft.com/office/infopath/2007/PartnerControls"/>
    <ds:schemaRef ds:uri="http://purl.org/dc/elements/1.1/"/>
    <ds:schemaRef ds:uri="http://www.w3.org/XML/1998/namespace"/>
    <ds:schemaRef ds:uri="http://schemas.microsoft.com/office/2006/documentManagement/types"/>
    <ds:schemaRef ds:uri="http://schemas.openxmlformats.org/package/2006/metadata/core-properties"/>
    <ds:schemaRef ds:uri="http://purl.org/dc/dcmitype/"/>
    <ds:schemaRef ds:uri="7ea62328-f9cb-43bf-99db-6009b3f2bb1b"/>
    <ds:schemaRef ds:uri="f98cc253-feff-40fd-b75e-dde241986d3d"/>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C26FB12-DDF0-459A-8AB5-62FB0B2C6A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8cc253-feff-40fd-b75e-dde241986d3d"/>
    <ds:schemaRef ds:uri="7ea62328-f9cb-43bf-99db-6009b3f2bb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9D4569-AD80-4ADC-9EDD-472BB2761B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83755</TotalTime>
  <Words>526</Words>
  <Application>Microsoft Office PowerPoint</Application>
  <PresentationFormat>Widescreen</PresentationFormat>
  <Paragraphs>56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Aharoni</vt:lpstr>
      <vt:lpstr>Arial</vt:lpstr>
      <vt:lpstr>Calibri</vt:lpstr>
      <vt:lpstr>Cambria Math</vt:lpstr>
      <vt:lpstr>Gill Sans MT</vt:lpstr>
      <vt:lpstr>Theme1</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Bill Heath</cp:lastModifiedBy>
  <cp:revision>1785</cp:revision>
  <cp:lastPrinted>2024-10-27T12:45:17Z</cp:lastPrinted>
  <dcterms:created xsi:type="dcterms:W3CDTF">2013-07-15T20:26:40Z</dcterms:created>
  <dcterms:modified xsi:type="dcterms:W3CDTF">2024-10-27T12:45:50Z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0x010100EF3705CF02DF8540BC9025A980CBE32D</vt:lpwstr>
  </property>
</Properties>
</file>