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4"/>
  </p:sldMasterIdLst>
  <p:notesMasterIdLst>
    <p:notesMasterId r:id="rId9"/>
  </p:notesMasterIdLst>
  <p:sldIdLst>
    <p:sldId id="372" r:id="rId5"/>
    <p:sldId id="379" r:id="rId6"/>
    <p:sldId id="381" r:id="rId7"/>
    <p:sldId id="380" r:id="rId8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447" autoAdjust="0"/>
  </p:normalViewPr>
  <p:slideViewPr>
    <p:cSldViewPr snapToGrid="0">
      <p:cViewPr>
        <p:scale>
          <a:sx n="260" d="100"/>
          <a:sy n="260" d="100"/>
        </p:scale>
        <p:origin x="228" y="-8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D63E22-F476-74F9-5A32-41874B7457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BA4A7E7-55CF-6F34-4A4C-1118CCD9F6F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BE0D775-D397-D469-6ADF-261E456105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9A9F1F-1FBA-2539-1886-C748B5846D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57092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F94E4B-4B4E-2129-A2EE-8952E02FD0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1121269-B114-6FB2-9450-8F762692259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B5900EB-2B49-CF6B-2FC3-35A6B500BB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CFA2B9-260D-90B0-45A7-95A7E116DF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8229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A873E6-8AF2-DA17-17D6-215E9911CC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DDE250D-A825-CDBF-6B26-E5B4E464C8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B79970D-837C-2142-2503-FC1CDA17F8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AD346-063D-FBC4-A31D-CA7A965D9B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9919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2/9/2025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2/9/2025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H2tOgCDohQk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helivingmessage.com/category/pray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0" y="-20636"/>
            <a:ext cx="121126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Fellowship Church, Feb  9, 2025                                              			   			B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0" y="74387"/>
            <a:ext cx="3777906" cy="1286329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  <a:endParaRPr lang="en-US" sz="1800" dirty="0">
              <a:highlight>
                <a:srgbClr val="FFFF00"/>
              </a:highlight>
            </a:endParaRPr>
          </a:p>
          <a:p>
            <a:r>
              <a:rPr lang="en-US" sz="2000" b="1" dirty="0"/>
              <a:t>Expository Teaching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4160" y="1411706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20" y="1419514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3048000" y="1411706"/>
            <a:ext cx="6629400" cy="4893647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a typeface="Cambria Math" panose="02040503050406030204" pitchFamily="18" charset="0"/>
              </a:rPr>
              <a:t>1 and 2 THESSALONIANS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a typeface="Cambria Math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DESCRIPTIVE SPIRITUAL LAWS                             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#1 – The Model  Young Church (1</a:t>
            </a:r>
            <a:r>
              <a:rPr lang="en-US" baseline="30000" dirty="0">
                <a:ea typeface="Cambria Math" panose="02040503050406030204" pitchFamily="18" charset="0"/>
              </a:rPr>
              <a:t>st</a:t>
            </a:r>
            <a:r>
              <a:rPr lang="en-US" dirty="0">
                <a:ea typeface="Cambria Math" panose="02040503050406030204" pitchFamily="18" charset="0"/>
              </a:rPr>
              <a:t> love) (1 Thes 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#2 – The Model Ministers (character) (1 Thes 2)</a:t>
            </a:r>
          </a:p>
          <a:p>
            <a:r>
              <a:rPr lang="en-US" dirty="0">
                <a:ea typeface="Cambria Math" panose="02040503050406030204" pitchFamily="18" charset="0"/>
              </a:rPr>
              <a:t>#3 – The Model Minister’s Heart (1 Thes 3)</a:t>
            </a:r>
          </a:p>
          <a:p>
            <a:endParaRPr lang="en-US" sz="1400" dirty="0">
              <a:ea typeface="Cambria Math" panose="02040503050406030204" pitchFamily="18" charset="0"/>
            </a:endParaRPr>
          </a:p>
          <a:p>
            <a:r>
              <a:rPr lang="en-US" dirty="0">
                <a:ea typeface="Cambria Math" panose="02040503050406030204" pitchFamily="18" charset="0"/>
              </a:rPr>
              <a:t>PRESCRIPTIVE SPIRITUAL LAWS</a:t>
            </a:r>
          </a:p>
          <a:p>
            <a:r>
              <a:rPr lang="en-US" dirty="0">
                <a:ea typeface="Cambria Math" panose="02040503050406030204" pitchFamily="18" charset="0"/>
              </a:rPr>
              <a:t>#4 – Two Sins (1-12) &amp; the Rapture (13-18) (1 Thes 4)</a:t>
            </a:r>
          </a:p>
          <a:p>
            <a:r>
              <a:rPr lang="en-US" dirty="0">
                <a:ea typeface="Cambria Math" panose="02040503050406030204" pitchFamily="18" charset="0"/>
              </a:rPr>
              <a:t>#5 – Rapture of the Church (1Thes  5:1-11)</a:t>
            </a:r>
          </a:p>
          <a:p>
            <a:r>
              <a:rPr lang="en-US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#6 – Sanctification of the churches (11 Thes 5:12-28) </a:t>
            </a:r>
          </a:p>
          <a:p>
            <a:endParaRPr lang="en-US" sz="1400" dirty="0">
              <a:ea typeface="Cambria Math" panose="02040503050406030204" pitchFamily="18" charset="0"/>
            </a:endParaRPr>
          </a:p>
          <a:p>
            <a:r>
              <a:rPr lang="en-US" dirty="0">
                <a:ea typeface="Cambria Math" panose="02040503050406030204" pitchFamily="18" charset="0"/>
              </a:rPr>
              <a:t>BUILDS UPON 1 THESSALONIANS</a:t>
            </a:r>
          </a:p>
          <a:p>
            <a:r>
              <a:rPr lang="en-US" dirty="0">
                <a:ea typeface="Cambria Math" panose="02040503050406030204" pitchFamily="18" charset="0"/>
              </a:rPr>
              <a:t>#7 – Readiness for the Rapture of the Church (2 Thes 1)</a:t>
            </a:r>
          </a:p>
          <a:p>
            <a:r>
              <a:rPr lang="en-US" dirty="0">
                <a:ea typeface="Cambria Math" panose="02040503050406030204" pitchFamily="18" charset="0"/>
              </a:rPr>
              <a:t>#8 – Readiness for the Rapture of the Church (2 Thes 2)</a:t>
            </a:r>
          </a:p>
          <a:p>
            <a:r>
              <a:rPr lang="en-US" dirty="0">
                <a:ea typeface="Cambria Math" panose="02040503050406030204" pitchFamily="18" charset="0"/>
              </a:rPr>
              <a:t>#9 – Readiness for the Rapture of the Church (2 Thes 3)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a typeface="Cambria Math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#10 – Review 1 and 2 Thessalonians and self-assessment</a:t>
            </a:r>
            <a:endParaRPr lang="en-US" dirty="0">
              <a:solidFill>
                <a:schemeClr val="bg1"/>
              </a:solidFill>
              <a:highlight>
                <a:srgbClr val="FFFF00"/>
              </a:highlight>
              <a:ea typeface="Cambria Math" panose="020405030504060302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8AD6C3-4B79-CE1B-8F8C-D1C6D35B7DD9}"/>
              </a:ext>
            </a:extLst>
          </p:cNvPr>
          <p:cNvSpPr txBox="1"/>
          <p:nvPr/>
        </p:nvSpPr>
        <p:spPr>
          <a:xfrm>
            <a:off x="107774" y="4124036"/>
            <a:ext cx="278821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Ps 5:8,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Amos 7:7-8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Isaiah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Corinthians 15:1-4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2 Timothy 3:10,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FEE1DC-AA74-6F54-F6AB-79A605AFA571}"/>
              </a:ext>
            </a:extLst>
          </p:cNvPr>
          <p:cNvSpPr txBox="1"/>
          <p:nvPr/>
        </p:nvSpPr>
        <p:spPr>
          <a:xfrm>
            <a:off x="9849868" y="4141028"/>
            <a:ext cx="22627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Proverbs 20:10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Daniel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Hebrews12:1</a:t>
            </a:r>
          </a:p>
          <a:p>
            <a:r>
              <a:rPr lang="en-US" sz="2000" dirty="0"/>
              <a:t>1 Cor 3:11-15</a:t>
            </a:r>
          </a:p>
          <a:p>
            <a:r>
              <a:rPr lang="en-US" sz="2000" dirty="0"/>
              <a:t>Philippians 4:5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4B2075-334E-F210-E0F1-5A980E2E9C52}"/>
              </a:ext>
            </a:extLst>
          </p:cNvPr>
          <p:cNvSpPr txBox="1"/>
          <p:nvPr/>
        </p:nvSpPr>
        <p:spPr>
          <a:xfrm>
            <a:off x="40640" y="481970"/>
            <a:ext cx="37779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It's all about you Jesus (9:55-9:59)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65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DC20BD-0A72-80C0-BE17-2C938423EC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46B7FD3-A137-426C-7F1C-4BE3891EBC7F}"/>
              </a:ext>
            </a:extLst>
          </p:cNvPr>
          <p:cNvSpPr txBox="1"/>
          <p:nvPr/>
        </p:nvSpPr>
        <p:spPr>
          <a:xfrm>
            <a:off x="0" y="10160"/>
            <a:ext cx="12192000" cy="6924973"/>
          </a:xfrm>
          <a:prstGeom prst="rect">
            <a:avLst/>
          </a:prstGeom>
          <a:solidFill>
            <a:srgbClr val="00206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Sanctification </a:t>
            </a:r>
            <a:r>
              <a:rPr lang="en-US" sz="2800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(1 Thessalonians 5:12-28) </a:t>
            </a:r>
            <a:r>
              <a:rPr lang="en-US" sz="2800" b="1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20 Good works </a:t>
            </a:r>
            <a:r>
              <a:rPr lang="en-US" sz="2800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(Hebrews 10:24-25)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>
                <a:ea typeface="Cambria Math" panose="02040503050406030204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--------------------------------------------------------------------------------------------------------------------------------------------------------------------------------------------------------------------------------------------/local church with pastors/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Both"/>
              <a:tabLst/>
              <a:defRPr/>
            </a:pPr>
            <a:r>
              <a:rPr lang="en-US" sz="2000" baseline="30000" dirty="0"/>
              <a:t>12</a:t>
            </a:r>
            <a:r>
              <a:rPr lang="en-US" sz="2000" dirty="0"/>
              <a:t> </a:t>
            </a:r>
            <a:r>
              <a:rPr lang="en-US" sz="2000" b="1" dirty="0"/>
              <a:t>know</a:t>
            </a:r>
            <a:r>
              <a:rPr lang="en-US" sz="2000" dirty="0"/>
              <a:t> them which </a:t>
            </a:r>
            <a:r>
              <a:rPr lang="en-US" sz="2000" b="1" dirty="0"/>
              <a:t>labor </a:t>
            </a:r>
            <a:r>
              <a:rPr lang="en-US" sz="2000" dirty="0"/>
              <a:t>among you, and are </a:t>
            </a:r>
            <a:r>
              <a:rPr lang="en-US" sz="2000" b="1" dirty="0"/>
              <a:t>over</a:t>
            </a:r>
            <a:r>
              <a:rPr lang="en-US" sz="2000" dirty="0"/>
              <a:t> you in the Lord, and </a:t>
            </a:r>
            <a:r>
              <a:rPr lang="en-US" sz="2000" b="1" dirty="0"/>
              <a:t>admonish</a:t>
            </a:r>
            <a:r>
              <a:rPr lang="en-US" sz="2000" dirty="0"/>
              <a:t> you; 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/>
              <a:t>(2)</a:t>
            </a:r>
            <a:r>
              <a:rPr lang="en-US" sz="2000" baseline="30000" dirty="0"/>
              <a:t>    13</a:t>
            </a:r>
            <a:r>
              <a:rPr lang="en-US" sz="2000" dirty="0"/>
              <a:t> And to </a:t>
            </a:r>
            <a:r>
              <a:rPr lang="en-US" sz="2000" b="1" dirty="0"/>
              <a:t>esteem</a:t>
            </a:r>
            <a:r>
              <a:rPr lang="en-US" sz="2000" dirty="0"/>
              <a:t> them very highly in love for their </a:t>
            </a:r>
            <a:r>
              <a:rPr lang="en-US" sz="2000" b="1" dirty="0"/>
              <a:t>work's</a:t>
            </a:r>
            <a:r>
              <a:rPr lang="en-US" sz="2000" dirty="0"/>
              <a:t> sake. (3) be at peace among yourselves. 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100" dirty="0"/>
              <a:t>----------------------------------------------------------------------------------------------------------------------------------------------------------------------------------------------------------------------------------------/with brethren and everyone/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aseline="30000" dirty="0"/>
              <a:t>14</a:t>
            </a:r>
            <a:r>
              <a:rPr lang="en-US" sz="2000" dirty="0"/>
              <a:t> Now we exhort you, brethren, (4) </a:t>
            </a:r>
            <a:r>
              <a:rPr lang="en-US" sz="2000" b="1" dirty="0"/>
              <a:t>warn</a:t>
            </a:r>
            <a:r>
              <a:rPr lang="en-US" sz="2000" dirty="0"/>
              <a:t> them that are unruly,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/>
              <a:t>(5) </a:t>
            </a:r>
            <a:r>
              <a:rPr lang="en-US" sz="2000" b="1" dirty="0"/>
              <a:t>comfort</a:t>
            </a:r>
            <a:r>
              <a:rPr lang="en-US" sz="2000" dirty="0"/>
              <a:t> the feebleminded,  (6) </a:t>
            </a:r>
            <a:r>
              <a:rPr lang="en-US" sz="2000" b="1" dirty="0"/>
              <a:t>support </a:t>
            </a:r>
            <a:r>
              <a:rPr lang="en-US" sz="2000" dirty="0"/>
              <a:t>the weak,  (7) be </a:t>
            </a:r>
            <a:r>
              <a:rPr lang="en-US" sz="2000" b="1" dirty="0"/>
              <a:t>patient</a:t>
            </a:r>
            <a:r>
              <a:rPr lang="en-US" sz="2000" dirty="0"/>
              <a:t> toward </a:t>
            </a:r>
            <a:r>
              <a:rPr lang="en-US" sz="2000" b="1" dirty="0"/>
              <a:t>all</a:t>
            </a:r>
            <a:r>
              <a:rPr lang="en-US" sz="2000" dirty="0"/>
              <a:t> [men].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/>
              <a:t>(8) </a:t>
            </a:r>
            <a:r>
              <a:rPr lang="en-US" sz="2000" baseline="30000" dirty="0"/>
              <a:t>15</a:t>
            </a:r>
            <a:r>
              <a:rPr lang="en-US" sz="2000" dirty="0"/>
              <a:t> See that none </a:t>
            </a:r>
            <a:r>
              <a:rPr lang="en-US" sz="2000" b="1" dirty="0"/>
              <a:t>render</a:t>
            </a:r>
            <a:r>
              <a:rPr lang="en-US" sz="2000" dirty="0"/>
              <a:t> </a:t>
            </a:r>
            <a:r>
              <a:rPr lang="en-US" sz="2000" b="1" dirty="0"/>
              <a:t>evil for evil </a:t>
            </a:r>
            <a:r>
              <a:rPr lang="en-US" sz="2000" dirty="0"/>
              <a:t>unto any [man];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/>
              <a:t>(9) but ever </a:t>
            </a:r>
            <a:r>
              <a:rPr lang="en-US" sz="2000" b="1" dirty="0"/>
              <a:t>follow</a:t>
            </a:r>
            <a:r>
              <a:rPr lang="en-US" sz="2000" dirty="0"/>
              <a:t> that which is </a:t>
            </a:r>
            <a:r>
              <a:rPr lang="en-US" sz="2000" b="1" dirty="0"/>
              <a:t>good</a:t>
            </a:r>
            <a:r>
              <a:rPr lang="en-US" sz="2000" dirty="0"/>
              <a:t>, both among yourselves,  (10) and to </a:t>
            </a:r>
            <a:r>
              <a:rPr lang="en-US" sz="2000" b="1" dirty="0"/>
              <a:t>all</a:t>
            </a:r>
            <a:r>
              <a:rPr lang="en-US" sz="2000" dirty="0"/>
              <a:t> [men].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/>
              <a:t>------------------------------------------------------------------------------------------------------------------------------------------------------------------------------------------------------------------/in believers to God (16-18) and truth (19-21)/ </a:t>
            </a:r>
            <a:r>
              <a:rPr lang="en-US" sz="2000" dirty="0"/>
              <a:t>(11) </a:t>
            </a:r>
            <a:r>
              <a:rPr lang="en-US" sz="2000" baseline="30000" dirty="0"/>
              <a:t>16</a:t>
            </a:r>
            <a:r>
              <a:rPr lang="en-US" sz="2000" dirty="0"/>
              <a:t> </a:t>
            </a:r>
            <a:r>
              <a:rPr lang="en-US" sz="2000" b="1" dirty="0"/>
              <a:t>Rejoice</a:t>
            </a:r>
            <a:r>
              <a:rPr lang="en-US" sz="2000" dirty="0"/>
              <a:t> evermore.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/>
              <a:t>(12) </a:t>
            </a:r>
            <a:r>
              <a:rPr lang="en-US" sz="2000" baseline="30000" dirty="0"/>
              <a:t>17</a:t>
            </a:r>
            <a:r>
              <a:rPr lang="en-US" sz="2000" dirty="0"/>
              <a:t> </a:t>
            </a:r>
            <a:r>
              <a:rPr lang="en-US" sz="2000" b="1" dirty="0"/>
              <a:t>Pray</a:t>
            </a:r>
            <a:r>
              <a:rPr lang="en-US" sz="2000" dirty="0"/>
              <a:t> without ceasing.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/>
              <a:t>(13) </a:t>
            </a:r>
            <a:r>
              <a:rPr lang="en-US" sz="2000" baseline="30000" dirty="0"/>
              <a:t>18</a:t>
            </a:r>
            <a:r>
              <a:rPr lang="en-US" sz="2000" dirty="0"/>
              <a:t> In everything </a:t>
            </a:r>
            <a:r>
              <a:rPr lang="en-US" sz="2000" b="1" dirty="0"/>
              <a:t>give thanks</a:t>
            </a:r>
            <a:r>
              <a:rPr lang="en-US" sz="2000" dirty="0"/>
              <a:t>: for this is the </a:t>
            </a:r>
            <a:r>
              <a:rPr lang="en-US" sz="2000" b="1" dirty="0"/>
              <a:t>will of God in Christ Jesus concerning you</a:t>
            </a:r>
            <a:r>
              <a:rPr lang="en-US" sz="2000" dirty="0"/>
              <a:t>.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/>
              <a:t>(14) </a:t>
            </a:r>
            <a:r>
              <a:rPr lang="en-US" sz="2000" baseline="30000" dirty="0"/>
              <a:t>19</a:t>
            </a:r>
            <a:r>
              <a:rPr lang="en-US" sz="2000" dirty="0"/>
              <a:t> </a:t>
            </a:r>
            <a:r>
              <a:rPr lang="en-US" sz="2000" b="1" dirty="0"/>
              <a:t>Quench not </a:t>
            </a:r>
            <a:r>
              <a:rPr lang="en-US" sz="2000" dirty="0"/>
              <a:t>the Spirit.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/>
              <a:t>(15) </a:t>
            </a:r>
            <a:r>
              <a:rPr lang="en-US" sz="2000" baseline="30000" dirty="0"/>
              <a:t>20</a:t>
            </a:r>
            <a:r>
              <a:rPr lang="en-US" sz="2000" dirty="0"/>
              <a:t> </a:t>
            </a:r>
            <a:r>
              <a:rPr lang="en-US" sz="2000" b="1" dirty="0"/>
              <a:t>Despise not </a:t>
            </a:r>
            <a:r>
              <a:rPr lang="en-US" sz="2000" dirty="0"/>
              <a:t>prophesyings.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/>
              <a:t>(16) </a:t>
            </a:r>
            <a:r>
              <a:rPr lang="en-US" sz="2000" baseline="30000" dirty="0"/>
              <a:t>21</a:t>
            </a:r>
            <a:r>
              <a:rPr lang="en-US" sz="2000" dirty="0"/>
              <a:t> </a:t>
            </a:r>
            <a:r>
              <a:rPr lang="en-US" sz="2000" b="1" dirty="0"/>
              <a:t>Prove</a:t>
            </a:r>
            <a:r>
              <a:rPr lang="en-US" sz="2000" dirty="0"/>
              <a:t> all things; </a:t>
            </a:r>
            <a:r>
              <a:rPr lang="en-US" sz="2000" b="1" dirty="0"/>
              <a:t>hold fast </a:t>
            </a:r>
            <a:r>
              <a:rPr lang="en-US" sz="2000" dirty="0"/>
              <a:t>that which is good.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/>
              <a:t>(17) </a:t>
            </a:r>
            <a:r>
              <a:rPr lang="en-US" sz="2000" baseline="30000" dirty="0"/>
              <a:t>22</a:t>
            </a:r>
            <a:r>
              <a:rPr lang="en-US" sz="2000" dirty="0"/>
              <a:t> </a:t>
            </a:r>
            <a:r>
              <a:rPr lang="en-US" sz="2000" b="1" dirty="0"/>
              <a:t>Abstain from </a:t>
            </a:r>
            <a:r>
              <a:rPr lang="en-US" sz="2000" dirty="0"/>
              <a:t>all appearance of evil.  </a:t>
            </a:r>
          </a:p>
          <a:p>
            <a:pPr lvl="0">
              <a:defRPr/>
            </a:pPr>
            <a:r>
              <a:rPr lang="en-US" sz="1100" dirty="0"/>
              <a:t>---------------------------------------------------------------------------------------------------------------------------------------------------------------------------------------------------------------------------------------------------/capstone statement/</a:t>
            </a:r>
          </a:p>
          <a:p>
            <a:pPr lvl="0">
              <a:defRPr/>
            </a:pPr>
            <a:r>
              <a:rPr lang="en-US" sz="2000" baseline="30000" dirty="0"/>
              <a:t>23</a:t>
            </a:r>
            <a:r>
              <a:rPr lang="en-US" sz="2000" dirty="0"/>
              <a:t> And the very </a:t>
            </a:r>
            <a:r>
              <a:rPr lang="en-US" sz="2000" b="1" dirty="0"/>
              <a:t>God of peace sanctify</a:t>
            </a:r>
            <a:r>
              <a:rPr lang="en-US" sz="2000" dirty="0"/>
              <a:t> you wholly; and [I pray God] your </a:t>
            </a:r>
            <a:r>
              <a:rPr lang="en-US" sz="2000" u="sng" dirty="0"/>
              <a:t>whole spirit</a:t>
            </a:r>
            <a:r>
              <a:rPr lang="en-US" sz="2000" dirty="0"/>
              <a:t> and </a:t>
            </a:r>
            <a:r>
              <a:rPr lang="en-US" sz="2000" u="sng" dirty="0"/>
              <a:t>soul</a:t>
            </a:r>
            <a:r>
              <a:rPr lang="en-US" sz="2000" dirty="0"/>
              <a:t> and </a:t>
            </a:r>
            <a:r>
              <a:rPr lang="en-US" sz="2000" u="sng" dirty="0"/>
              <a:t>body</a:t>
            </a:r>
            <a:r>
              <a:rPr lang="en-US" sz="2000" dirty="0"/>
              <a:t> be preserved blameless unto the coming of our Lord Jesus Christ. </a:t>
            </a:r>
            <a:r>
              <a:rPr lang="en-US" sz="2000" baseline="30000" dirty="0"/>
              <a:t>  24</a:t>
            </a:r>
            <a:r>
              <a:rPr lang="en-US" sz="2000" dirty="0"/>
              <a:t> Faithful [is] He that calls you, who also will do [it].  </a:t>
            </a:r>
          </a:p>
          <a:p>
            <a:pPr lvl="0">
              <a:defRPr/>
            </a:pPr>
            <a:r>
              <a:rPr lang="en-US" sz="1100" dirty="0"/>
              <a:t>-------------------------------------------------------------------------------------------------------------------------------------------------------------------------------------------------------------------------------------------------------------------/ending/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/>
              <a:t>(18) </a:t>
            </a:r>
            <a:r>
              <a:rPr lang="en-US" sz="2000" baseline="30000" dirty="0"/>
              <a:t>25</a:t>
            </a:r>
            <a:r>
              <a:rPr lang="en-US" sz="2000" dirty="0"/>
              <a:t> Brethren, </a:t>
            </a:r>
            <a:r>
              <a:rPr lang="en-US" sz="2000" b="1" dirty="0"/>
              <a:t>pray</a:t>
            </a:r>
            <a:r>
              <a:rPr lang="en-US" sz="2000" dirty="0"/>
              <a:t> for us.   (19) </a:t>
            </a:r>
            <a:r>
              <a:rPr lang="en-US" sz="2000" baseline="30000" dirty="0"/>
              <a:t>26</a:t>
            </a:r>
            <a:r>
              <a:rPr lang="en-US" sz="2000" dirty="0"/>
              <a:t> </a:t>
            </a:r>
            <a:r>
              <a:rPr lang="en-US" sz="2000" b="1" dirty="0"/>
              <a:t>Greet</a:t>
            </a:r>
            <a:r>
              <a:rPr lang="en-US" sz="2000" dirty="0"/>
              <a:t> all the brethren with a holy kiss.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/>
              <a:t>(20) </a:t>
            </a:r>
            <a:r>
              <a:rPr lang="en-US" sz="2000" baseline="30000" dirty="0"/>
              <a:t>27</a:t>
            </a:r>
            <a:r>
              <a:rPr lang="en-US" sz="2000" dirty="0"/>
              <a:t> I charge you by the Lord that this epistle be</a:t>
            </a:r>
            <a:r>
              <a:rPr lang="en-US" sz="2000" b="1" dirty="0"/>
              <a:t> read </a:t>
            </a:r>
            <a:r>
              <a:rPr lang="en-US" sz="2000" dirty="0"/>
              <a:t>unto all the </a:t>
            </a:r>
            <a:r>
              <a:rPr lang="en-US" sz="2000" b="1" dirty="0"/>
              <a:t>holy</a:t>
            </a:r>
            <a:r>
              <a:rPr lang="en-US" sz="2000" dirty="0"/>
              <a:t> brethren. </a:t>
            </a:r>
          </a:p>
          <a:p>
            <a:r>
              <a:rPr lang="en-US" sz="2000" baseline="30000" dirty="0"/>
              <a:t>28</a:t>
            </a:r>
            <a:r>
              <a:rPr lang="en-US" sz="2000" dirty="0"/>
              <a:t> The grace of our Lord Jesus Christ [be] with you.  Amen. </a:t>
            </a:r>
            <a:r>
              <a:rPr lang="en-US" sz="10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  <a:endParaRPr lang="en-US" sz="1600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80717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91B0A6-6F89-187E-EEB3-DB754B27EF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ECFEE24-D733-E92B-8C1C-F0F17A593B1D}"/>
              </a:ext>
            </a:extLst>
          </p:cNvPr>
          <p:cNvSpPr txBox="1"/>
          <p:nvPr/>
        </p:nvSpPr>
        <p:spPr>
          <a:xfrm>
            <a:off x="0" y="10160"/>
            <a:ext cx="12192000" cy="6894195"/>
          </a:xfrm>
          <a:prstGeom prst="rect">
            <a:avLst/>
          </a:prstGeom>
          <a:solidFill>
            <a:srgbClr val="00206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Sanctification to say the truth (Acts 1:8) and test others words (Jude)</a:t>
            </a:r>
            <a:r>
              <a:rPr lang="en-US" sz="2800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>
              <a:ea typeface="Cambria Math" panose="02040503050406030204" pitchFamily="18" charset="0"/>
            </a:endParaRPr>
          </a:p>
          <a:p>
            <a:pPr>
              <a:defRPr/>
            </a:pPr>
            <a:r>
              <a:rPr lang="en-US" sz="2000" dirty="0"/>
              <a:t>(15) </a:t>
            </a:r>
            <a:r>
              <a:rPr lang="en-US" sz="2000" baseline="30000" dirty="0"/>
              <a:t>20</a:t>
            </a:r>
            <a:r>
              <a:rPr lang="en-US" sz="2000" dirty="0"/>
              <a:t> </a:t>
            </a:r>
            <a:r>
              <a:rPr lang="en-US" sz="2000" b="1" dirty="0"/>
              <a:t>Despise not </a:t>
            </a:r>
            <a:r>
              <a:rPr lang="en-US" sz="2000" dirty="0"/>
              <a:t>prophesyings.  (16) </a:t>
            </a:r>
            <a:r>
              <a:rPr lang="en-US" sz="2000" baseline="30000" dirty="0"/>
              <a:t>21</a:t>
            </a:r>
            <a:r>
              <a:rPr lang="en-US" sz="2000" dirty="0"/>
              <a:t> </a:t>
            </a:r>
            <a:r>
              <a:rPr lang="en-US" sz="2000" b="1" dirty="0"/>
              <a:t>Prove</a:t>
            </a:r>
            <a:r>
              <a:rPr lang="en-US" sz="2000" dirty="0"/>
              <a:t> all things; </a:t>
            </a:r>
            <a:r>
              <a:rPr lang="en-US" sz="2000" b="1" dirty="0"/>
              <a:t>hold fast </a:t>
            </a:r>
            <a:r>
              <a:rPr lang="en-US" sz="2000" dirty="0"/>
              <a:t>that which is good.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" dirty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/>
              <a:t>					G394 </a:t>
            </a:r>
            <a:r>
              <a:rPr lang="en-US" sz="2000" dirty="0" err="1"/>
              <a:t>propheteia</a:t>
            </a:r>
            <a:r>
              <a:rPr lang="en-US" sz="2000" dirty="0"/>
              <a:t>	- 19x, noun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/>
              <a:t>John 17:17-21 (words of truth sanctify)	(prophecy)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/>
              <a:t>Romans 10:17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/>
              <a:t>1 Corinthians 13:8-11, 14:1 	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/>
              <a:t>Ephesians 2:20				G4396 </a:t>
            </a:r>
            <a:r>
              <a:rPr lang="en-US" sz="2000" dirty="0" err="1"/>
              <a:t>prophetes</a:t>
            </a:r>
            <a:r>
              <a:rPr lang="en-US" sz="2000" dirty="0"/>
              <a:t> – 149x, noun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/>
              <a:t>Hebrews 1:1-3 				(a foreteller, an inspired speaker, Old Testament prophets)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/>
              <a:t>									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/>
              <a:t>James 1:5-8 (wisdom)					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/>
              <a:t>1 Peter 1:20-21 		G4253 pro - 149x, preposition       G5346 </a:t>
            </a:r>
            <a:r>
              <a:rPr lang="en-US" sz="2000" dirty="0" err="1"/>
              <a:t>phemi</a:t>
            </a:r>
            <a:r>
              <a:rPr lang="en-US" sz="2000" dirty="0"/>
              <a:t> - 57x, verb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/>
              <a:t>2 Peter 2:1, 10 		(in front of, before)		(make known one’s thoughts, speak, say, affirm)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/>
              <a:t>Revelation 2:20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/>
              <a:t>1 John 4:1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/>
              <a:t>		G5457 </a:t>
            </a:r>
            <a:r>
              <a:rPr lang="en-US" sz="2000" dirty="0" err="1"/>
              <a:t>phos</a:t>
            </a:r>
            <a:r>
              <a:rPr lang="en-US" sz="2000" dirty="0"/>
              <a:t> – 70x, noun  		G5316 </a:t>
            </a:r>
            <a:r>
              <a:rPr lang="en-US" sz="2000" dirty="0" err="1"/>
              <a:t>phaino</a:t>
            </a:r>
            <a:r>
              <a:rPr lang="en-US" sz="2000" dirty="0"/>
              <a:t> – 31x, verb      	G3004 </a:t>
            </a:r>
            <a:r>
              <a:rPr lang="en-US" sz="2000" dirty="0" err="1"/>
              <a:t>lego</a:t>
            </a:r>
            <a:r>
              <a:rPr lang="en-US" sz="2000" dirty="0"/>
              <a:t> – 1349x, verb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/>
              <a:t>		(to shine or make manifest, light)	(to lighten, shine, show)		(relate in words, speak, say)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/>
          </a:p>
          <a:p>
            <a:pPr>
              <a:defRPr/>
            </a:pPr>
            <a:r>
              <a:rPr lang="en-US" sz="2000" dirty="0"/>
              <a:t>1 Corinthians 1:26-30 (30, wisdom)</a:t>
            </a:r>
          </a:p>
          <a:p>
            <a:pPr lvl="0">
              <a:defRPr/>
            </a:pPr>
            <a:r>
              <a:rPr lang="en-US" sz="2000" dirty="0"/>
              <a:t>Matthew 6:29, 12:42, Luke 11:31, 12:27 (Jesus’ wisdom is better)</a:t>
            </a:r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E4831350-4A0D-99EB-C802-389A2E1B18EE}"/>
              </a:ext>
            </a:extLst>
          </p:cNvPr>
          <p:cNvSpPr/>
          <p:nvPr/>
        </p:nvSpPr>
        <p:spPr>
          <a:xfrm>
            <a:off x="4984805" y="1962821"/>
            <a:ext cx="212929" cy="588724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27A1F396-2A2A-BA6D-1A13-D30CC4B63FCE}"/>
              </a:ext>
            </a:extLst>
          </p:cNvPr>
          <p:cNvSpPr/>
          <p:nvPr/>
        </p:nvSpPr>
        <p:spPr>
          <a:xfrm rot="1996394">
            <a:off x="6167601" y="4363700"/>
            <a:ext cx="216394" cy="97604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D03AC0A7-3B1A-3D86-F651-F8A8309C3925}"/>
              </a:ext>
            </a:extLst>
          </p:cNvPr>
          <p:cNvSpPr/>
          <p:nvPr/>
        </p:nvSpPr>
        <p:spPr>
          <a:xfrm rot="17766663">
            <a:off x="6108565" y="2889352"/>
            <a:ext cx="225125" cy="112170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37881F37-64C3-7300-E825-84A798910155}"/>
              </a:ext>
            </a:extLst>
          </p:cNvPr>
          <p:cNvSpPr/>
          <p:nvPr/>
        </p:nvSpPr>
        <p:spPr>
          <a:xfrm rot="3511676" flipH="1">
            <a:off x="3794221" y="2393716"/>
            <a:ext cx="216255" cy="168591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7F765002-FF75-49FD-DACF-1A4A1B5F79B4}"/>
              </a:ext>
            </a:extLst>
          </p:cNvPr>
          <p:cNvSpPr/>
          <p:nvPr/>
        </p:nvSpPr>
        <p:spPr>
          <a:xfrm rot="17622514">
            <a:off x="8377011" y="3738227"/>
            <a:ext cx="219965" cy="2184444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992B9127-C6CE-5505-EEC0-0DCB4B4573B5}"/>
              </a:ext>
            </a:extLst>
          </p:cNvPr>
          <p:cNvSpPr/>
          <p:nvPr/>
        </p:nvSpPr>
        <p:spPr>
          <a:xfrm rot="4458188" flipH="1">
            <a:off x="4413213" y="2700435"/>
            <a:ext cx="230740" cy="395433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309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963A36-2055-CEBC-E6BB-D5442A1DF3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5B3625D-F528-4CA8-924C-1D328F94D205}"/>
              </a:ext>
            </a:extLst>
          </p:cNvPr>
          <p:cNvSpPr txBox="1"/>
          <p:nvPr/>
        </p:nvSpPr>
        <p:spPr>
          <a:xfrm>
            <a:off x="0" y="10160"/>
            <a:ext cx="12192000" cy="6778779"/>
          </a:xfrm>
          <a:prstGeom prst="rect">
            <a:avLst/>
          </a:prstGeom>
          <a:solidFill>
            <a:srgbClr val="00206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             </a:t>
            </a:r>
            <a:r>
              <a:rPr kumimoji="0" lang="en-US" sz="2800" b="1" i="1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Sunday School Through the Bible - 2025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50" b="1" i="1" dirty="0">
              <a:solidFill>
                <a:srgbClr val="FFFFFF"/>
              </a:solidFill>
              <a:latin typeface="Gill Sans MT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Gill Sans MT"/>
              </a:rPr>
              <a:t>Grow in grace, and in the knowledge of our Lord and Savior Jesus Christ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Gill Sans MT"/>
              </a:rPr>
              <a:t>                                               2 Peter 3:18</a:t>
            </a:r>
            <a:r>
              <a:rPr lang="en-US" sz="10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              </a:t>
            </a:r>
            <a:endParaRPr lang="en-US" b="1" dirty="0">
              <a:solidFill>
                <a:srgbClr val="FFFFFF">
                  <a:lumMod val="95000"/>
                </a:srgbClr>
              </a:solidFill>
              <a:ea typeface="Verdana" panose="020B0604030504040204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i="1" dirty="0">
              <a:solidFill>
                <a:srgbClr val="FFFFFF"/>
              </a:solidFill>
              <a:latin typeface="Gill Sans MT"/>
              <a:ea typeface="Verdana" panose="020B0604030504040204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What is </a:t>
            </a:r>
            <a:r>
              <a:rPr lang="en-US" sz="2000" u="sng" dirty="0">
                <a:latin typeface="Verdana" panose="020B0604030504040204" pitchFamily="34" charset="0"/>
                <a:ea typeface="Verdana" panose="020B0604030504040204" pitchFamily="34" charset="0"/>
              </a:rPr>
              <a:t>concealed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in the Old Testament is </a:t>
            </a:r>
            <a:r>
              <a:rPr lang="en-US" sz="2000" u="sng" dirty="0">
                <a:latin typeface="Verdana" panose="020B0604030504040204" pitchFamily="34" charset="0"/>
                <a:ea typeface="Verdana" panose="020B0604030504040204" pitchFamily="34" charset="0"/>
              </a:rPr>
              <a:t>revealed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in the New Testament </a:t>
            </a:r>
          </a:p>
          <a:p>
            <a:pPr>
              <a:defRPr/>
            </a:pPr>
            <a:endParaRPr lang="en-US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In the Old Testament, we learn (Romans 15:4), and we are admonished (1 Cor 10:1-13).  Also, we see the Lord Jesus Christ in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Shadows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(Col 2:17, Heb 8:5, 10:1) in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 Figures </a:t>
            </a: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or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models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(Heb  9:9, 11:19, 1 Peter 3:21), and in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Types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or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antitypes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(i.e., Abel and Cain, Jacob and Esau, David and Absolom, Christ and antichrist).</a:t>
            </a:r>
          </a:p>
          <a:p>
            <a:pPr>
              <a:defRPr/>
            </a:pPr>
            <a:endParaRPr lang="en-US" sz="2000" b="1" dirty="0"/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COMPLETED books of the Bible</a:t>
            </a:r>
          </a:p>
          <a:p>
            <a:pPr>
              <a:defRPr/>
            </a:pPr>
            <a:endParaRPr lang="en-US" sz="16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</a:rPr>
              <a:t>Old Testament: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 Genesis (4), Exodus (4), Leviticus (2), Numbers (3), Deuteronomy (5), Psalms (4), Proverbs, Ecclesiastes, Amos, Obadiah, Malachi  </a:t>
            </a:r>
          </a:p>
          <a:p>
            <a:pPr>
              <a:defRPr/>
            </a:pPr>
            <a:endParaRPr lang="en-US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</a:rPr>
              <a:t>New Testament: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 Mark, Colossians, 1-2 Thessalonians (10), Philemon, James, Jude </a:t>
            </a: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16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Invite to Fellowship Church 2025 daily schedule for Bible and prayer.    </a:t>
            </a:r>
          </a:p>
          <a:p>
            <a:pPr>
              <a:defRPr/>
            </a:pPr>
            <a:endParaRPr lang="en-US" sz="6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>
              <a:defRPr/>
            </a:pPr>
            <a:r>
              <a:rPr lang="en-US" sz="16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This week:  Psalm 58 and 2 Samuel 19:16 to 21:22.</a:t>
            </a:r>
          </a:p>
          <a:p>
            <a:pPr>
              <a:defRPr/>
            </a:pPr>
            <a:endParaRPr lang="en-US" sz="12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>
              <a:defRPr/>
            </a:pPr>
            <a:endParaRPr lang="en-US" sz="12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>
              <a:defRPr/>
            </a:pPr>
            <a:r>
              <a:rPr lang="en-US" sz="16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Next Sunday:  2 Thessalonians 1   </a:t>
            </a:r>
            <a:endParaRPr lang="en-US" sz="1600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</p:txBody>
      </p:sp>
      <p:pic>
        <p:nvPicPr>
          <p:cNvPr id="4" name="Picture 3" descr="A person with their arms raised in the air&#10;&#10;Description automatically generated">
            <a:extLst>
              <a:ext uri="{FF2B5EF4-FFF2-40B4-BE49-F238E27FC236}">
                <a16:creationId xmlns:a16="http://schemas.microsoft.com/office/drawing/2014/main" id="{BE629133-1241-426F-B22A-5118E02B2A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292878" y="31426"/>
            <a:ext cx="2877856" cy="150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707773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26FB12-DDF0-459A-8AB5-62FB0B2C6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6207C0E-3C9C-45D4-8479-63E71002B4C9}">
  <ds:schemaRefs>
    <ds:schemaRef ds:uri="http://purl.org/dc/dcmitype/"/>
    <ds:schemaRef ds:uri="http://schemas.openxmlformats.org/package/2006/metadata/core-properties"/>
    <ds:schemaRef ds:uri="http://purl.org/dc/elements/1.1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7ea62328-f9cb-43bf-99db-6009b3f2bb1b"/>
    <ds:schemaRef ds:uri="f98cc253-feff-40fd-b75e-dde241986d3d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109D4569-AD80-4ADC-9EDD-472BB2761BC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51621</TotalTime>
  <Words>1108</Words>
  <Application>Microsoft Office PowerPoint</Application>
  <PresentationFormat>Widescreen</PresentationFormat>
  <Paragraphs>116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Aharoni</vt:lpstr>
      <vt:lpstr>Arial</vt:lpstr>
      <vt:lpstr>Calibri</vt:lpstr>
      <vt:lpstr>Cambria Math</vt:lpstr>
      <vt:lpstr>Gill Sans MT</vt:lpstr>
      <vt:lpstr>Verdana</vt:lpstr>
      <vt:lpstr>Theme1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1509</cp:revision>
  <cp:lastPrinted>2025-02-09T12:50:14Z</cp:lastPrinted>
  <dcterms:created xsi:type="dcterms:W3CDTF">2013-07-15T20:26:40Z</dcterms:created>
  <dcterms:modified xsi:type="dcterms:W3CDTF">2025-02-09T12:50:20Z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