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4"/>
  </p:sldMasterIdLst>
  <p:notesMasterIdLst>
    <p:notesMasterId r:id="rId9"/>
  </p:notesMasterIdLst>
  <p:sldIdLst>
    <p:sldId id="372" r:id="rId5"/>
    <p:sldId id="387" r:id="rId6"/>
    <p:sldId id="388" r:id="rId7"/>
    <p:sldId id="380" r:id="rId8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085BF52-3046-2463-5A42-3056237DDF1B}" name="Bill Heath" initials="BH" userId="e5502471a9019beb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447" autoAdjust="0"/>
  </p:normalViewPr>
  <p:slideViewPr>
    <p:cSldViewPr snapToGrid="0">
      <p:cViewPr varScale="1">
        <p:scale>
          <a:sx n="59" d="100"/>
          <a:sy n="59" d="100"/>
        </p:scale>
        <p:origin x="96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480" y="0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6/20/2025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009" y="3417931"/>
            <a:ext cx="7512459" cy="2797035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746992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480" y="6746992"/>
            <a:ext cx="4068899" cy="355484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6/20/2025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425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7691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A873E6-8AF2-DA17-17D6-215E9911CC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DDE250D-A825-CDBF-6B26-E5B4E464C8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B79970D-837C-2142-2503-FC1CDA17F8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2AD346-063D-FBC4-A31D-CA7A965D9B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4265">
              <a:defRPr/>
            </a:pPr>
            <a:fld id="{EF112C6F-2770-4703-98DB-2275B640CE06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14265">
                <a:defRPr/>
              </a:pPr>
              <a:t>4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99919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6/20/2025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6/20/2025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6/20/2025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6/20/2025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6/20/2025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YxfzYYQ51gc&amp;ab_channel=SaddlebackKids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thelivingmessage.com/category/pray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81551" y="20144"/>
            <a:ext cx="3304674" cy="1286329"/>
          </a:xfrm>
        </p:spPr>
        <p:txBody>
          <a:bodyPr>
            <a:normAutofit fontScale="92500"/>
          </a:bodyPr>
          <a:lstStyle/>
          <a:p>
            <a:r>
              <a:rPr lang="en-US" sz="3200" dirty="0"/>
              <a:t>Straight &amp; Balanced</a:t>
            </a:r>
          </a:p>
          <a:p>
            <a:r>
              <a:rPr lang="en-US" sz="1800" dirty="0"/>
              <a:t>(Luke 3:4-6)</a:t>
            </a:r>
            <a:endParaRPr lang="en-US" sz="1800" dirty="0">
              <a:highlight>
                <a:srgbClr val="FFFF00"/>
              </a:highlight>
            </a:endParaRPr>
          </a:p>
          <a:p>
            <a:r>
              <a:rPr lang="en-US" sz="2000" b="1" dirty="0"/>
              <a:t>Expository Teaching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4160" y="1411706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20" y="1419514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C8AD6C3-4B79-CE1B-8F8C-D1C6D35B7DD9}"/>
              </a:ext>
            </a:extLst>
          </p:cNvPr>
          <p:cNvSpPr txBox="1"/>
          <p:nvPr/>
        </p:nvSpPr>
        <p:spPr>
          <a:xfrm>
            <a:off x="107773" y="4145808"/>
            <a:ext cx="290046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2 Kings 21:13, Ps 5:8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4:25-27,  Amos 7:7-8 Isaiah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 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Corinthians 15:1-4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2 Timothy 3:10, 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FEE1DC-AA74-6F54-F6AB-79A605AFA571}"/>
              </a:ext>
            </a:extLst>
          </p:cNvPr>
          <p:cNvSpPr txBox="1"/>
          <p:nvPr/>
        </p:nvSpPr>
        <p:spPr>
          <a:xfrm>
            <a:off x="9849868" y="4141028"/>
            <a:ext cx="22627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Proverbs 20:10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Daniel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 12:1</a:t>
            </a:r>
          </a:p>
          <a:p>
            <a:r>
              <a:rPr lang="en-US" sz="2000" dirty="0"/>
              <a:t>1 Cor 3:11-15</a:t>
            </a:r>
          </a:p>
          <a:p>
            <a:r>
              <a:rPr lang="en-US" sz="2000" dirty="0"/>
              <a:t>Philippians 4:5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3" name="Subtitle 3">
            <a:extLst>
              <a:ext uri="{FF2B5EF4-FFF2-40B4-BE49-F238E27FC236}">
                <a16:creationId xmlns:a16="http://schemas.microsoft.com/office/drawing/2014/main" id="{CCFAF4BD-4E37-ECB8-7E44-870A99D6C19C}"/>
              </a:ext>
            </a:extLst>
          </p:cNvPr>
          <p:cNvSpPr txBox="1">
            <a:spLocks/>
          </p:cNvSpPr>
          <p:nvPr/>
        </p:nvSpPr>
        <p:spPr>
          <a:xfrm>
            <a:off x="3259635" y="1389864"/>
            <a:ext cx="6183086" cy="5187206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/>
          </a:p>
          <a:p>
            <a:r>
              <a:rPr lang="en-US" sz="3200" dirty="0"/>
              <a:t>God’s Design for </a:t>
            </a:r>
          </a:p>
          <a:p>
            <a:r>
              <a:rPr lang="en-US" sz="3200" dirty="0"/>
              <a:t>New Testament Elect Ladies </a:t>
            </a:r>
          </a:p>
          <a:p>
            <a:endParaRPr lang="en-US" sz="1400" dirty="0"/>
          </a:p>
          <a:p>
            <a:pPr algn="l"/>
            <a:r>
              <a:rPr lang="en-US" sz="1600" dirty="0"/>
              <a:t>1</a:t>
            </a:r>
            <a:r>
              <a:rPr lang="en-US" sz="1600" baseline="30000" dirty="0"/>
              <a:t>st</a:t>
            </a:r>
            <a:r>
              <a:rPr lang="en-US" sz="1600" dirty="0"/>
              <a:t>:  Psalm 68,  Victory Parade for the Ark (2 Sam 6-7, 1 Chr 13-16)</a:t>
            </a:r>
          </a:p>
          <a:p>
            <a:pPr algn="l"/>
            <a:r>
              <a:rPr lang="en-US" sz="1600" dirty="0"/>
              <a:t>2</a:t>
            </a:r>
            <a:r>
              <a:rPr lang="en-US" sz="1600" baseline="30000" dirty="0"/>
              <a:t>nd</a:t>
            </a:r>
            <a:r>
              <a:rPr lang="en-US" sz="1600" dirty="0"/>
              <a:t>:  How to Keep on the Armor of God (Ephesians; sit, walk, and stand)</a:t>
            </a:r>
          </a:p>
          <a:p>
            <a:pPr algn="l"/>
            <a:r>
              <a:rPr lang="en-US" sz="1600" dirty="0"/>
              <a:t>3</a:t>
            </a:r>
            <a:r>
              <a:rPr lang="en-US" sz="1600" baseline="30000" dirty="0"/>
              <a:t>rd</a:t>
            </a:r>
            <a:r>
              <a:rPr lang="en-US" sz="1600" dirty="0"/>
              <a:t>:  The Elect Lady, an example for all Christian Women (2 John)</a:t>
            </a:r>
          </a:p>
          <a:p>
            <a:pPr algn="l"/>
            <a:r>
              <a:rPr lang="en-US" sz="1600" dirty="0"/>
              <a:t>4</a:t>
            </a:r>
            <a:r>
              <a:rPr lang="en-US" sz="1600" baseline="30000" dirty="0"/>
              <a:t>th</a:t>
            </a:r>
            <a:r>
              <a:rPr lang="en-US" sz="1600" dirty="0"/>
              <a:t>:  Ruth, the Kind, Virtuous, Old Testament Elect Lady (Ruth)</a:t>
            </a:r>
          </a:p>
          <a:p>
            <a:pPr algn="l"/>
            <a:r>
              <a:rPr lang="en-US" sz="1600" dirty="0"/>
              <a:t>5</a:t>
            </a:r>
            <a:r>
              <a:rPr lang="en-US" sz="1600" baseline="30000" dirty="0"/>
              <a:t>th</a:t>
            </a:r>
            <a:r>
              <a:rPr lang="en-US" sz="1600" dirty="0"/>
              <a:t>:  Esther, the Beautiful, Obedient, Old Testament Elect Lady (Esther)</a:t>
            </a:r>
          </a:p>
          <a:p>
            <a:pPr algn="l"/>
            <a:r>
              <a:rPr lang="en-US" sz="1600" dirty="0"/>
              <a:t>6</a:t>
            </a:r>
            <a:r>
              <a:rPr lang="en-US" sz="1600" baseline="30000" dirty="0"/>
              <a:t>th</a:t>
            </a:r>
            <a:r>
              <a:rPr lang="en-US" sz="1600" dirty="0"/>
              <a:t>:   Priscilla, a Model New Testament Elect Lady (Acts 18)</a:t>
            </a:r>
          </a:p>
          <a:p>
            <a:pPr algn="l"/>
            <a:r>
              <a:rPr lang="en-US" sz="1600" dirty="0">
                <a:solidFill>
                  <a:schemeClr val="bg1"/>
                </a:solidFill>
                <a:highlight>
                  <a:srgbClr val="FFFF00"/>
                </a:highlight>
              </a:rPr>
              <a:t>7</a:t>
            </a:r>
            <a:r>
              <a:rPr lang="en-US" sz="1600" baseline="30000" dirty="0">
                <a:solidFill>
                  <a:schemeClr val="bg1"/>
                </a:solidFill>
                <a:highlight>
                  <a:srgbClr val="FFFF00"/>
                </a:highlight>
              </a:rPr>
              <a:t>th</a:t>
            </a:r>
            <a:r>
              <a:rPr lang="en-US" sz="1600" dirty="0">
                <a:solidFill>
                  <a:schemeClr val="bg1"/>
                </a:solidFill>
                <a:highlight>
                  <a:srgbClr val="FFFF00"/>
                </a:highlight>
              </a:rPr>
              <a:t>:  God’s Design for NT Elect Ladies (Genesis to Revelation)</a:t>
            </a:r>
          </a:p>
          <a:p>
            <a:pPr algn="l"/>
            <a:r>
              <a:rPr lang="en-US" sz="1600" dirty="0"/>
              <a:t>8</a:t>
            </a:r>
            <a:r>
              <a:rPr lang="en-US" sz="1600" baseline="30000" dirty="0"/>
              <a:t>th</a:t>
            </a:r>
            <a:r>
              <a:rPr lang="en-US" sz="1600" dirty="0"/>
              <a:t>:  Contrast the Enemy’s Design for  Women (Genesis to Revelation)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ED4D35-0A64-C74A-376D-4AD69E51AFCE}"/>
              </a:ext>
            </a:extLst>
          </p:cNvPr>
          <p:cNvSpPr txBox="1"/>
          <p:nvPr/>
        </p:nvSpPr>
        <p:spPr>
          <a:xfrm>
            <a:off x="40640" y="-20636"/>
            <a:ext cx="12151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Fellowship Church,  June 22, 2025                                                      		                                       B Heath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E8EE7D-CE03-100C-52A9-CBC796CBDBC7}"/>
              </a:ext>
            </a:extLst>
          </p:cNvPr>
          <p:cNvSpPr txBox="1"/>
          <p:nvPr/>
        </p:nvSpPr>
        <p:spPr>
          <a:xfrm>
            <a:off x="-17780" y="462865"/>
            <a:ext cx="61341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Slapstick Theater (Aquila and Priscilla)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657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7F0B2631-A07E-08B3-CB30-CFD3683B52FE}"/>
              </a:ext>
            </a:extLst>
          </p:cNvPr>
          <p:cNvSpPr txBox="1">
            <a:spLocks/>
          </p:cNvSpPr>
          <p:nvPr/>
        </p:nvSpPr>
        <p:spPr>
          <a:xfrm>
            <a:off x="-48986" y="-49805"/>
            <a:ext cx="3913415" cy="688563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400" b="1" dirty="0">
                <a:latin typeface="+mn-lt"/>
              </a:rPr>
              <a:t>Ephesians 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1-3 SIT, 4:1-6:9  WALK</a:t>
            </a:r>
          </a:p>
          <a:p>
            <a:pPr>
              <a:lnSpc>
                <a:spcPct val="100000"/>
              </a:lnSpc>
            </a:pPr>
            <a:endParaRPr lang="en-US" sz="12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000" b="1" dirty="0">
                <a:latin typeface="+mn-lt"/>
              </a:rPr>
              <a:t>6:10-20  STAND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Be</a:t>
            </a:r>
            <a:r>
              <a:rPr lang="en-US" sz="2000" b="1" dirty="0">
                <a:latin typeface="+mn-lt"/>
              </a:rPr>
              <a:t> STRONG in the Lord,</a:t>
            </a:r>
          </a:p>
          <a:p>
            <a:pPr>
              <a:lnSpc>
                <a:spcPct val="100000"/>
              </a:lnSpc>
            </a:pPr>
            <a:r>
              <a:rPr lang="en-US" sz="2000" b="1" u="sng" dirty="0">
                <a:latin typeface="+mn-lt"/>
              </a:rPr>
              <a:t>STAND</a:t>
            </a:r>
            <a:r>
              <a:rPr lang="en-US" sz="2000" u="sng" dirty="0">
                <a:latin typeface="+mn-lt"/>
              </a:rPr>
              <a:t> against 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the wiles of the devil (6:11)</a:t>
            </a:r>
          </a:p>
          <a:p>
            <a:pPr>
              <a:lnSpc>
                <a:spcPct val="100000"/>
              </a:lnSpc>
            </a:pPr>
            <a:r>
              <a:rPr lang="en-US" sz="2000" b="1" u="sng" dirty="0" err="1">
                <a:latin typeface="+mn-lt"/>
              </a:rPr>
              <a:t>withSTAND</a:t>
            </a:r>
            <a:r>
              <a:rPr lang="en-US" sz="2000" dirty="0">
                <a:latin typeface="+mn-lt"/>
              </a:rPr>
              <a:t> in the evil day (6:13a) 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having done all, to </a:t>
            </a:r>
            <a:r>
              <a:rPr lang="en-US" sz="2000" b="1" u="sng" dirty="0">
                <a:latin typeface="+mn-lt"/>
              </a:rPr>
              <a:t>STAND</a:t>
            </a:r>
            <a:r>
              <a:rPr lang="en-US" sz="2000" dirty="0">
                <a:latin typeface="+mn-lt"/>
              </a:rPr>
              <a:t> (6:13b)</a:t>
            </a:r>
          </a:p>
          <a:p>
            <a:pPr>
              <a:lnSpc>
                <a:spcPct val="100000"/>
              </a:lnSpc>
            </a:pPr>
            <a:r>
              <a:rPr lang="en-US" sz="2000" b="1" u="sng" dirty="0">
                <a:latin typeface="+mn-lt"/>
              </a:rPr>
              <a:t>STAND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therefore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(6:14a)</a:t>
            </a:r>
          </a:p>
          <a:p>
            <a:pPr>
              <a:lnSpc>
                <a:spcPct val="100000"/>
              </a:lnSpc>
            </a:pPr>
            <a:endParaRPr lang="en-US" sz="1200" dirty="0">
              <a:latin typeface="+mn-lt"/>
            </a:endParaRPr>
          </a:p>
          <a:p>
            <a:pPr algn="ctr">
              <a:lnSpc>
                <a:spcPct val="100000"/>
              </a:lnSpc>
            </a:pPr>
            <a:r>
              <a:rPr lang="en-US" sz="2000" b="1" u="sng" dirty="0">
                <a:latin typeface="+mn-lt"/>
              </a:rPr>
              <a:t>Armor of God  (6:14b-17)</a:t>
            </a:r>
          </a:p>
          <a:p>
            <a:pPr algn="ctr">
              <a:lnSpc>
                <a:spcPct val="100000"/>
              </a:lnSpc>
            </a:pPr>
            <a:endParaRPr lang="en-US" sz="900" b="1" u="sng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000" b="1" dirty="0">
                <a:latin typeface="+mn-lt"/>
              </a:rPr>
              <a:t>1</a:t>
            </a:r>
            <a:r>
              <a:rPr lang="en-US" sz="2000" b="1" baseline="30000" dirty="0">
                <a:latin typeface="+mn-lt"/>
              </a:rPr>
              <a:t>st</a:t>
            </a:r>
            <a:r>
              <a:rPr lang="en-US" sz="2000" b="1" dirty="0">
                <a:latin typeface="+mn-lt"/>
              </a:rPr>
              <a:t> Loins – Truth</a:t>
            </a:r>
          </a:p>
          <a:p>
            <a:pPr>
              <a:lnSpc>
                <a:spcPct val="100000"/>
              </a:lnSpc>
            </a:pPr>
            <a:endParaRPr lang="en-US" sz="9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2</a:t>
            </a:r>
            <a:r>
              <a:rPr lang="en-US" sz="2000" baseline="30000" dirty="0">
                <a:latin typeface="+mn-lt"/>
              </a:rPr>
              <a:t>nd </a:t>
            </a:r>
            <a:r>
              <a:rPr lang="en-US" sz="2000" dirty="0">
                <a:latin typeface="+mn-lt"/>
              </a:rPr>
              <a:t>Breastplate – Righteousness</a:t>
            </a:r>
          </a:p>
          <a:p>
            <a:pPr>
              <a:lnSpc>
                <a:spcPct val="100000"/>
              </a:lnSpc>
            </a:pPr>
            <a:endParaRPr lang="en-US" sz="9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3</a:t>
            </a:r>
            <a:r>
              <a:rPr lang="en-US" sz="2000" baseline="30000" dirty="0">
                <a:latin typeface="+mn-lt"/>
              </a:rPr>
              <a:t>rd</a:t>
            </a:r>
            <a:r>
              <a:rPr lang="en-US" sz="2000" dirty="0">
                <a:latin typeface="+mn-lt"/>
              </a:rPr>
              <a:t> Feet – Gospel of Peace</a:t>
            </a:r>
          </a:p>
          <a:p>
            <a:pPr>
              <a:lnSpc>
                <a:spcPct val="100000"/>
              </a:lnSpc>
            </a:pPr>
            <a:endParaRPr lang="en-US" sz="9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4</a:t>
            </a:r>
            <a:r>
              <a:rPr lang="en-US" sz="2000" baseline="30000" dirty="0">
                <a:latin typeface="+mn-lt"/>
              </a:rPr>
              <a:t>th</a:t>
            </a:r>
            <a:r>
              <a:rPr lang="en-US" sz="2000" dirty="0">
                <a:latin typeface="+mn-lt"/>
              </a:rPr>
              <a:t> Shield – of Faith</a:t>
            </a:r>
          </a:p>
          <a:p>
            <a:pPr>
              <a:lnSpc>
                <a:spcPct val="100000"/>
              </a:lnSpc>
            </a:pPr>
            <a:endParaRPr lang="en-US" sz="9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5</a:t>
            </a:r>
            <a:r>
              <a:rPr lang="en-US" sz="2000" baseline="30000" dirty="0">
                <a:latin typeface="+mn-lt"/>
              </a:rPr>
              <a:t>th</a:t>
            </a:r>
            <a:r>
              <a:rPr lang="en-US" sz="2000" dirty="0">
                <a:latin typeface="+mn-lt"/>
              </a:rPr>
              <a:t> Helmet – Salvation</a:t>
            </a:r>
          </a:p>
          <a:p>
            <a:pPr>
              <a:lnSpc>
                <a:spcPct val="100000"/>
              </a:lnSpc>
            </a:pPr>
            <a:endParaRPr lang="en-US" sz="9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000" dirty="0">
                <a:latin typeface="+mn-lt"/>
              </a:rPr>
              <a:t>6</a:t>
            </a:r>
            <a:r>
              <a:rPr lang="en-US" sz="2000" baseline="30000" dirty="0">
                <a:latin typeface="+mn-lt"/>
              </a:rPr>
              <a:t>th</a:t>
            </a:r>
            <a:r>
              <a:rPr lang="en-US" sz="2000" dirty="0">
                <a:latin typeface="+mn-lt"/>
              </a:rPr>
              <a:t> Sword –  Word of God</a:t>
            </a:r>
          </a:p>
          <a:p>
            <a:pPr>
              <a:lnSpc>
                <a:spcPct val="100000"/>
              </a:lnSpc>
            </a:pPr>
            <a:endParaRPr lang="en-US" sz="10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2000" b="1" dirty="0">
                <a:latin typeface="+mn-lt"/>
              </a:rPr>
              <a:t>7</a:t>
            </a:r>
            <a:r>
              <a:rPr lang="en-US" sz="2000" b="1" baseline="30000" dirty="0">
                <a:latin typeface="+mn-lt"/>
              </a:rPr>
              <a:t>th</a:t>
            </a:r>
            <a:r>
              <a:rPr lang="en-US" sz="2000" b="1" dirty="0">
                <a:latin typeface="+mn-lt"/>
              </a:rPr>
              <a:t> Prayer (6:18-20)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01309BA-6650-0F52-CA90-7DA90BE9950F}"/>
              </a:ext>
            </a:extLst>
          </p:cNvPr>
          <p:cNvSpPr txBox="1">
            <a:spLocks/>
          </p:cNvSpPr>
          <p:nvPr/>
        </p:nvSpPr>
        <p:spPr>
          <a:xfrm>
            <a:off x="6233728" y="-75721"/>
            <a:ext cx="5958272" cy="6885636"/>
          </a:xfrm>
          <a:prstGeom prst="rect">
            <a:avLst/>
          </a:prstGeom>
          <a:solidFill>
            <a:srgbClr val="002060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00000"/>
              </a:lnSpc>
            </a:pPr>
            <a:endParaRPr lang="en-US" sz="2900" b="1" dirty="0">
              <a:latin typeface="+mn-lt"/>
            </a:endParaRPr>
          </a:p>
          <a:p>
            <a:pPr algn="ctr">
              <a:lnSpc>
                <a:spcPct val="100000"/>
              </a:lnSpc>
            </a:pPr>
            <a:endParaRPr lang="en-US" sz="1200" dirty="0">
              <a:latin typeface="+mn-lt"/>
            </a:endParaRPr>
          </a:p>
          <a:p>
            <a:pPr>
              <a:lnSpc>
                <a:spcPct val="100000"/>
              </a:lnSpc>
            </a:pPr>
            <a:r>
              <a:rPr lang="en-US" sz="1200" dirty="0">
                <a:latin typeface="+mn-lt"/>
              </a:rPr>
              <a:t>      </a:t>
            </a: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12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2900" b="1" dirty="0">
              <a:latin typeface="+mn-lt"/>
            </a:endParaRPr>
          </a:p>
          <a:p>
            <a:pPr>
              <a:lnSpc>
                <a:spcPct val="100000"/>
              </a:lnSpc>
            </a:pPr>
            <a:endParaRPr lang="en-US" sz="2200" dirty="0">
              <a:latin typeface="+mn-lt"/>
            </a:endParaRPr>
          </a:p>
        </p:txBody>
      </p:sp>
      <p:pic>
        <p:nvPicPr>
          <p:cNvPr id="6" name="Picture 5" descr="A video game cover with a couple of people in armor&#10;&#10;AI-generated content may be incorrect.">
            <a:extLst>
              <a:ext uri="{FF2B5EF4-FFF2-40B4-BE49-F238E27FC236}">
                <a16:creationId xmlns:a16="http://schemas.microsoft.com/office/drawing/2014/main" id="{7F5DF50C-72B9-5CF5-B1AF-F95EEDFBBF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088"/>
          <a:stretch/>
        </p:blipFill>
        <p:spPr>
          <a:xfrm>
            <a:off x="6755199" y="746684"/>
            <a:ext cx="4986029" cy="5030993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53000"/>
              </a:srgbClr>
            </a:outerShdw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AAADD8A-84B1-8436-178B-4DC690D1A60B}"/>
              </a:ext>
            </a:extLst>
          </p:cNvPr>
          <p:cNvSpPr txBox="1"/>
          <p:nvPr/>
        </p:nvSpPr>
        <p:spPr>
          <a:xfrm>
            <a:off x="3834229" y="1253362"/>
            <a:ext cx="239949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Same armor and different roles </a:t>
            </a:r>
          </a:p>
          <a:p>
            <a:pPr algn="ctr"/>
            <a:r>
              <a:rPr lang="en-US" sz="2400" dirty="0"/>
              <a:t>for men and women, and husbands and wives in spiritual warfare since the </a:t>
            </a:r>
          </a:p>
          <a:p>
            <a:pPr algn="ctr"/>
            <a:r>
              <a:rPr lang="en-US" sz="2400" dirty="0"/>
              <a:t>Garden of Eden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We complement one another in the truth</a:t>
            </a:r>
          </a:p>
        </p:txBody>
      </p:sp>
    </p:spTree>
    <p:extLst>
      <p:ext uri="{BB962C8B-B14F-4D97-AF65-F5344CB8AC3E}">
        <p14:creationId xmlns:p14="http://schemas.microsoft.com/office/powerpoint/2010/main" val="1092300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D6BAA8-1C56-1E7E-D4F9-D2191605E2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9EA3FA5-EA19-BCD5-BA32-9A3E01888D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0260804"/>
              </p:ext>
            </p:extLst>
          </p:nvPr>
        </p:nvGraphicFramePr>
        <p:xfrm>
          <a:off x="1" y="565802"/>
          <a:ext cx="12192000" cy="655127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13856">
                  <a:extLst>
                    <a:ext uri="{9D8B030D-6E8A-4147-A177-3AD203B41FA5}">
                      <a16:colId xmlns:a16="http://schemas.microsoft.com/office/drawing/2014/main" val="1074821787"/>
                    </a:ext>
                  </a:extLst>
                </a:gridCol>
                <a:gridCol w="10178144">
                  <a:extLst>
                    <a:ext uri="{9D8B030D-6E8A-4147-A177-3AD203B41FA5}">
                      <a16:colId xmlns:a16="http://schemas.microsoft.com/office/drawing/2014/main" val="3136049357"/>
                    </a:ext>
                  </a:extLst>
                </a:gridCol>
              </a:tblGrid>
              <a:tr h="42479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Time and Place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Events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280864"/>
                  </a:ext>
                </a:extLst>
              </a:tr>
              <a:tr h="272437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dirty="0"/>
                        <a:t>Angels/resurrection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dirty="0"/>
                        <a:t>Matthew 22:29-30, no marriage, as angels in heaven.  1 John 3:2 “when He shall appear, we shall be like Him”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8710375"/>
                  </a:ext>
                </a:extLst>
              </a:tr>
              <a:tr h="400594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b="1" dirty="0"/>
                        <a:t>Adam and Eve</a:t>
                      </a:r>
                    </a:p>
                    <a:p>
                      <a:pPr marL="0" indent="0">
                        <a:buNone/>
                      </a:pPr>
                      <a:r>
                        <a:rPr lang="en-US" dirty="0"/>
                        <a:t>Genesis 1-11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1:26-31, very good, evening and morning were the 6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day.  2:21-25, in depth, the 6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day.  </a:t>
                      </a:r>
                      <a:r>
                        <a:rPr lang="en-US" b="1" dirty="0"/>
                        <a:t>3:16-24</a:t>
                      </a:r>
                      <a:r>
                        <a:rPr lang="en-US" dirty="0"/>
                        <a:t>, to Adam and his wife, the LORD God made coats of skin.  4:17 </a:t>
                      </a:r>
                      <a:r>
                        <a:rPr lang="en-US" b="1" dirty="0"/>
                        <a:t>Cain</a:t>
                      </a:r>
                      <a:r>
                        <a:rPr lang="en-US" dirty="0"/>
                        <a:t>-Enoch 1</a:t>
                      </a:r>
                      <a:r>
                        <a:rPr lang="en-US" baseline="30000" dirty="0"/>
                        <a:t>st</a:t>
                      </a:r>
                      <a:r>
                        <a:rPr lang="en-US" dirty="0"/>
                        <a:t> city; 4:19 Enoch–Lamech 2 wives.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4913871"/>
                  </a:ext>
                </a:extLst>
              </a:tr>
              <a:tr h="618308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Old Testament</a:t>
                      </a: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 (OT)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written for our learning (Romans 15:4)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i="0" dirty="0">
                          <a:solidFill>
                            <a:srgbClr val="00B050"/>
                          </a:solidFill>
                        </a:rPr>
                        <a:t>* Sarah -  </a:t>
                      </a:r>
                      <a:r>
                        <a:rPr lang="en-US" i="1" dirty="0">
                          <a:solidFill>
                            <a:srgbClr val="00B050"/>
                          </a:solidFill>
                        </a:rPr>
                        <a:t>outward and inward beauty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i="0" dirty="0">
                          <a:solidFill>
                            <a:schemeClr val="bg1"/>
                          </a:solidFill>
                        </a:rPr>
                        <a:t>Deborah – Judges 4-5,  1 of 14 judges, Hebrews 11:32 Barak.  Bible:  “the wife of” 32x  “the husband of “ 1x.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i="0" dirty="0">
                          <a:solidFill>
                            <a:schemeClr val="bg1"/>
                          </a:solidFill>
                        </a:rPr>
                        <a:t>Ruth -  Gentile for the seed of David - Jesus,  son of David - Jesus.  God’s sovereignty includes the Church.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i="0" dirty="0">
                          <a:solidFill>
                            <a:schemeClr val="bg1"/>
                          </a:solidFill>
                        </a:rPr>
                        <a:t>Esther - a Jew who saved the Jews, a </a:t>
                      </a:r>
                      <a:r>
                        <a:rPr lang="en-US" i="0" dirty="0">
                          <a:solidFill>
                            <a:srgbClr val="00B050"/>
                          </a:solidFill>
                        </a:rPr>
                        <a:t>beautiful</a:t>
                      </a:r>
                      <a:r>
                        <a:rPr lang="en-US" i="0" dirty="0">
                          <a:solidFill>
                            <a:schemeClr val="bg1"/>
                          </a:solidFill>
                        </a:rPr>
                        <a:t> and obedient cousin of Mordecai.  God’s providence for Israel.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i="0" dirty="0">
                          <a:solidFill>
                            <a:schemeClr val="bg1"/>
                          </a:solidFill>
                        </a:rPr>
                        <a:t>Proverbs 31,  </a:t>
                      </a:r>
                      <a:r>
                        <a:rPr lang="en-US" i="1" dirty="0">
                          <a:solidFill>
                            <a:srgbClr val="00B050"/>
                          </a:solidFill>
                        </a:rPr>
                        <a:t>“only inward beauty”.   </a:t>
                      </a:r>
                      <a:r>
                        <a:rPr lang="en-US" i="0" dirty="0">
                          <a:solidFill>
                            <a:schemeClr val="bg1"/>
                          </a:solidFill>
                        </a:rPr>
                        <a:t>Huldah, 1 of 31 OT prophets, prophesied the immediate future. </a:t>
                      </a:r>
                      <a:endParaRPr lang="en-US" i="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357159"/>
                  </a:ext>
                </a:extLst>
              </a:tr>
              <a:tr h="618308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Jesus Christ</a:t>
                      </a:r>
                    </a:p>
                    <a:p>
                      <a:pPr marL="0" indent="0">
                        <a:buNone/>
                      </a:pPr>
                      <a:endParaRPr lang="en-US" dirty="0">
                        <a:solidFill>
                          <a:srgbClr val="00B050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i="1" dirty="0">
                          <a:solidFill>
                            <a:srgbClr val="00B050"/>
                          </a:solidFill>
                        </a:rPr>
                        <a:t>Only inward beauty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0" dirty="0">
                          <a:solidFill>
                            <a:schemeClr val="bg1"/>
                          </a:solidFill>
                        </a:rPr>
                        <a:t>Matthew 19:1-9, Mark 10:2-10, “hardness of heart” letter of divorce.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0" dirty="0">
                          <a:solidFill>
                            <a:schemeClr val="bg1"/>
                          </a:solidFill>
                        </a:rPr>
                        <a:t>Jesus’ mother and disciple, John 19:26.-27,  “woman, behold thy son”  “Behold thy mother”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0" dirty="0">
                          <a:solidFill>
                            <a:schemeClr val="bg1"/>
                          </a:solidFill>
                        </a:rPr>
                        <a:t>Peter’s wife’s mother is healed of a fever, then ministered (Matthew 8:14-15, Mark 1:29-31, Luke 4:38-39)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0" dirty="0">
                          <a:solidFill>
                            <a:schemeClr val="bg1"/>
                          </a:solidFill>
                        </a:rPr>
                        <a:t>Many women were at Jesus’ death and resurrection.  Heb 1:14.   Women in the upper room in Acts 1-2.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8662944"/>
                  </a:ext>
                </a:extLst>
              </a:tr>
              <a:tr h="31350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b="1" dirty="0"/>
                        <a:t>New Testament</a:t>
                      </a:r>
                    </a:p>
                    <a:p>
                      <a:pPr marL="0" indent="0">
                        <a:buNone/>
                      </a:pPr>
                      <a:endParaRPr lang="en-US" dirty="0"/>
                    </a:p>
                    <a:p>
                      <a:pPr marL="0" indent="0">
                        <a:buNone/>
                      </a:pPr>
                      <a:r>
                        <a:rPr lang="en-US" i="1" dirty="0">
                          <a:solidFill>
                            <a:srgbClr val="00B050"/>
                          </a:solidFill>
                        </a:rPr>
                        <a:t>Only inward beauty</a:t>
                      </a:r>
                    </a:p>
                    <a:p>
                      <a:pPr marL="0" indent="0">
                        <a:buNone/>
                      </a:pPr>
                      <a:endParaRPr lang="en-US" dirty="0"/>
                    </a:p>
                    <a:p>
                      <a:pPr marL="0" indent="0"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i="0" dirty="0">
                          <a:solidFill>
                            <a:schemeClr val="bg1"/>
                          </a:solidFill>
                        </a:rPr>
                        <a:t>OT.   Acts 17:30, times of this ignorance God winked at; now commands men everywhere to repent.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i="0" dirty="0">
                          <a:solidFill>
                            <a:srgbClr val="00B050"/>
                          </a:solidFill>
                        </a:rPr>
                        <a:t>* 1 Peter 3:1-6, 7 </a:t>
                      </a:r>
                      <a:r>
                        <a:rPr lang="en-US" i="1" dirty="0">
                          <a:solidFill>
                            <a:srgbClr val="00B050"/>
                          </a:solidFill>
                        </a:rPr>
                        <a:t>Elect ladies have inward beauty.  Physical beauty is never mentioned.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i="0" dirty="0">
                          <a:solidFill>
                            <a:schemeClr val="bg1"/>
                          </a:solidFill>
                        </a:rPr>
                        <a:t>1 Corinthians 6-7, singles, widows, divorce.  1 Cor 11:7, “the woman is the glory of the man.”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b="1" i="0" dirty="0">
                          <a:solidFill>
                            <a:schemeClr val="bg1"/>
                          </a:solidFill>
                        </a:rPr>
                        <a:t>Ephesians 5:22-33</a:t>
                      </a:r>
                      <a:r>
                        <a:rPr lang="en-US" i="0" dirty="0">
                          <a:solidFill>
                            <a:schemeClr val="bg1"/>
                          </a:solidFill>
                        </a:rPr>
                        <a:t>,  Wives – Husbands.  This is a great mystery: Christ and the church.  </a:t>
                      </a:r>
                      <a:r>
                        <a:rPr lang="en-US" i="1" dirty="0">
                          <a:solidFill>
                            <a:srgbClr val="00B050"/>
                          </a:solidFill>
                        </a:rPr>
                        <a:t>strongest passage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i="0" dirty="0">
                          <a:solidFill>
                            <a:schemeClr val="bg1"/>
                          </a:solidFill>
                        </a:rPr>
                        <a:t>2 John 1, “the elect lady and her children, whom I love in the truth,” (1-4 truth 4x)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6910852"/>
                  </a:ext>
                </a:extLst>
              </a:tr>
              <a:tr h="566058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b="1" dirty="0"/>
                        <a:t>Application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New Testament elect ladies have equal access to God and sanctification within God’s complementary design.  Galatians 3:28, neither male nor female, for initial salvation.   Colossians 3:11 for sanctification.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776458"/>
                  </a:ext>
                </a:extLst>
              </a:tr>
              <a:tr h="357053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dirty="0"/>
                        <a:t>Next Sunday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Contrast the Enemy’s Design for Women </a:t>
                      </a:r>
                      <a:r>
                        <a:rPr lang="en-US" dirty="0"/>
                        <a:t>(Genesis to Revelation)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412806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C34DAEC-3143-4540-8FEF-0D99EAE4A13E}"/>
              </a:ext>
            </a:extLst>
          </p:cNvPr>
          <p:cNvSpPr txBox="1"/>
          <p:nvPr/>
        </p:nvSpPr>
        <p:spPr>
          <a:xfrm>
            <a:off x="2797633" y="26295"/>
            <a:ext cx="7350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God’s Design for NT Elect Ladies (Genesis to Revelation)</a:t>
            </a:r>
          </a:p>
        </p:txBody>
      </p:sp>
    </p:spTree>
    <p:extLst>
      <p:ext uri="{BB962C8B-B14F-4D97-AF65-F5344CB8AC3E}">
        <p14:creationId xmlns:p14="http://schemas.microsoft.com/office/powerpoint/2010/main" val="727817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963A36-2055-CEBC-E6BB-D5442A1DF3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5B3625D-F528-4CA8-924C-1D328F94D205}"/>
              </a:ext>
            </a:extLst>
          </p:cNvPr>
          <p:cNvSpPr txBox="1"/>
          <p:nvPr/>
        </p:nvSpPr>
        <p:spPr>
          <a:xfrm>
            <a:off x="0" y="10160"/>
            <a:ext cx="12192000" cy="6809556"/>
          </a:xfrm>
          <a:prstGeom prst="rect">
            <a:avLst/>
          </a:prstGeom>
          <a:solidFill>
            <a:srgbClr val="00206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                   </a:t>
            </a:r>
            <a:r>
              <a:rPr kumimoji="0" lang="en-US" sz="2800" b="1" i="1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Sunday School  Through the Bible</a:t>
            </a:r>
            <a:r>
              <a:rPr kumimoji="0" lang="en-US" sz="2800" b="1" i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(2023 - 2025)</a:t>
            </a:r>
            <a:r>
              <a:rPr kumimoji="0" lang="en-US" sz="2800" b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50" b="1" i="1" dirty="0">
              <a:solidFill>
                <a:srgbClr val="FFFFFF"/>
              </a:solidFill>
              <a:latin typeface="Gill Sans MT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Grow in grace, and in the knowledge of our Lord and Savior Jesus Christ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                                          2 Peter 3:18</a:t>
            </a:r>
            <a:r>
              <a:rPr lang="en-US" sz="20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      </a:t>
            </a:r>
            <a:endParaRPr lang="en-US" sz="2400" b="1" dirty="0">
              <a:solidFill>
                <a:srgbClr val="FFFFFF">
                  <a:lumMod val="95000"/>
                </a:srgbClr>
              </a:solidFill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COMPLETED books of the Bible</a:t>
            </a:r>
          </a:p>
          <a:p>
            <a:pPr>
              <a:defRPr/>
            </a:pPr>
            <a:endParaRPr lang="en-US" sz="11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Old Testament: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Genesis (4), Exodus (4), Leviticus (2), Numbers (3), Deuteronomy (5), Ruth, Esther, Psalms (4), Psalm 68 (2), Proverbs, Ecclesiastes, Amos, Obadiah, Malachi  </a:t>
            </a:r>
          </a:p>
          <a:p>
            <a:pPr>
              <a:defRPr/>
            </a:pPr>
            <a:endParaRPr lang="en-US" sz="11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New Testament: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Mark, Colossians, 1-2 Thessalonians (10), Ephesians, Philemon, James, </a:t>
            </a:r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2 Peter (4), 2 John, Jude </a:t>
            </a: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Invitation to Fellowship Church 2025 daily schedule for Bible and prayer</a:t>
            </a:r>
          </a:p>
          <a:p>
            <a:pPr>
              <a:defRPr/>
            </a:pP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June 23-30</a:t>
            </a:r>
            <a:r>
              <a:rPr lang="en-US" sz="2400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: 1 Chronicles 1:28 to 4:43 (Mon-Sat), Psalm 78 (Sun)</a:t>
            </a:r>
            <a:endParaRPr lang="en-US" sz="1200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</p:txBody>
      </p:sp>
      <p:pic>
        <p:nvPicPr>
          <p:cNvPr id="4" name="Picture 3" descr="A person with their arms raised in the air&#10;&#10;Description automatically generated">
            <a:extLst>
              <a:ext uri="{FF2B5EF4-FFF2-40B4-BE49-F238E27FC236}">
                <a16:creationId xmlns:a16="http://schemas.microsoft.com/office/drawing/2014/main" id="{BE629133-1241-426F-B22A-5118E02B2A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880618" y="3494316"/>
            <a:ext cx="4273294" cy="2232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707773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207C0E-3C9C-45D4-8479-63E71002B4C9}">
  <ds:schemaRefs>
    <ds:schemaRef ds:uri="http://www.w3.org/XML/1998/namespace"/>
    <ds:schemaRef ds:uri="http://purl.org/dc/terms/"/>
    <ds:schemaRef ds:uri="http://purl.org/dc/elements/1.1/"/>
    <ds:schemaRef ds:uri="7ea62328-f9cb-43bf-99db-6009b3f2bb1b"/>
    <ds:schemaRef ds:uri="http://schemas.openxmlformats.org/package/2006/metadata/core-properties"/>
    <ds:schemaRef ds:uri="http://schemas.microsoft.com/office/2006/documentManagement/types"/>
    <ds:schemaRef ds:uri="f98cc253-feff-40fd-b75e-dde241986d3d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C26FB12-DDF0-459A-8AB5-62FB0B2C6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09D4569-AD80-4ADC-9EDD-472BB2761BC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70753</TotalTime>
  <Words>978</Words>
  <Application>Microsoft Office PowerPoint</Application>
  <PresentationFormat>Widescreen</PresentationFormat>
  <Paragraphs>150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Aharoni</vt:lpstr>
      <vt:lpstr>Arial</vt:lpstr>
      <vt:lpstr>Calibri</vt:lpstr>
      <vt:lpstr>Gill Sans MT</vt:lpstr>
      <vt:lpstr>Verdana</vt:lpstr>
      <vt:lpstr>Theme1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1735</cp:revision>
  <cp:lastPrinted>2025-06-22T11:59:15Z</cp:lastPrinted>
  <dcterms:created xsi:type="dcterms:W3CDTF">2013-07-15T20:26:40Z</dcterms:created>
  <dcterms:modified xsi:type="dcterms:W3CDTF">2025-06-22T11:59:23Z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