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9"/>
  </p:notesMasterIdLst>
  <p:sldIdLst>
    <p:sldId id="376" r:id="rId5"/>
    <p:sldId id="382" r:id="rId6"/>
    <p:sldId id="370" r:id="rId7"/>
    <p:sldId id="381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24" y="3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7/2/2025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0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July 2,  2025  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739" y="58816"/>
            <a:ext cx="6238755" cy="1194079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Straight and Balanced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 - the Noun (Hebrews 1:1-3, 11:1-3, 6, 38-40, 12:1-4; Romans 15:23)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32010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33667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45671" y="1280191"/>
            <a:ext cx="6844639" cy="5355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#21 </a:t>
            </a:r>
            <a:r>
              <a:rPr lang="en-US" dirty="0">
                <a:latin typeface="Gill Sans MT"/>
              </a:rPr>
              <a:t>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J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onah, </a:t>
            </a:r>
            <a:r>
              <a:rPr lang="en-US" dirty="0">
                <a:latin typeface="Gill Sans MT"/>
              </a:rPr>
              <a:t>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</a:t>
            </a:r>
            <a:r>
              <a:rPr lang="en-US" dirty="0">
                <a:solidFill>
                  <a:schemeClr val="bg1"/>
                </a:solidFill>
                <a:latin typeface="Gill Sans MT"/>
              </a:rPr>
              <a:t>: 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Enemies of </a:t>
            </a:r>
            <a:r>
              <a:rPr lang="en-US" dirty="0">
                <a:latin typeface="Gill Sans MT"/>
              </a:rPr>
              <a:t>Hate, 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Anger, </a:t>
            </a:r>
            <a:r>
              <a:rPr lang="en-US" dirty="0">
                <a:latin typeface="Gill Sans MT"/>
              </a:rPr>
              <a:t>&amp; 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#22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Isaiah:  </a:t>
            </a: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#23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#24 – Jeremiah &amp; Lamentations: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#25 – Ezekiel: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– Daniel:  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#27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#28 – False Prophets in the Old Testament</a:t>
            </a:r>
          </a:p>
          <a:p>
            <a:pPr lvl="0"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#29 – </a:t>
            </a:r>
            <a:r>
              <a:rPr lang="en-US" dirty="0">
                <a:latin typeface="Gill Sans MT"/>
              </a:rPr>
              <a:t>New Testament Prophets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#30 – </a:t>
            </a: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16C37-08D8-2A6B-6AC1-41522C11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AD0DA-02E6-C091-7530-83558E8A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547" y="0"/>
            <a:ext cx="8689383" cy="4692095"/>
          </a:xfrm>
          <a:prstGeom prst="rect">
            <a:avLst/>
          </a:prstGeom>
        </p:spPr>
      </p:pic>
      <p:pic>
        <p:nvPicPr>
          <p:cNvPr id="5" name="Picture 4" descr="Image result for Jonah going on a ship">
            <a:extLst>
              <a:ext uri="{FF2B5EF4-FFF2-40B4-BE49-F238E27FC236}">
                <a16:creationId xmlns:a16="http://schemas.microsoft.com/office/drawing/2014/main" id="{F9E0A7F8-C220-13DB-B621-C47E17EEA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2" y="1408979"/>
            <a:ext cx="1855442" cy="1437998"/>
          </a:xfrm>
          <a:prstGeom prst="rect">
            <a:avLst/>
          </a:prstGeom>
          <a:noFill/>
        </p:spPr>
      </p:pic>
      <p:pic>
        <p:nvPicPr>
          <p:cNvPr id="6" name="Picture 5" descr="Image result for Jonah Running From God">
            <a:extLst>
              <a:ext uri="{FF2B5EF4-FFF2-40B4-BE49-F238E27FC236}">
                <a16:creationId xmlns:a16="http://schemas.microsoft.com/office/drawing/2014/main" id="{44044CD0-4164-1674-784B-63E87FF74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2" y="3168900"/>
            <a:ext cx="1855441" cy="1562333"/>
          </a:xfrm>
          <a:prstGeom prst="rect">
            <a:avLst/>
          </a:prstGeom>
          <a:noFill/>
        </p:spPr>
      </p:pic>
      <p:pic>
        <p:nvPicPr>
          <p:cNvPr id="8" name="Picture 7" descr="Image result for jonah praying in the fish">
            <a:extLst>
              <a:ext uri="{FF2B5EF4-FFF2-40B4-BE49-F238E27FC236}">
                <a16:creationId xmlns:a16="http://schemas.microsoft.com/office/drawing/2014/main" id="{216B6026-16D0-DB66-9F15-14B901933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" y="5059722"/>
            <a:ext cx="1885814" cy="1771411"/>
          </a:xfrm>
          <a:prstGeom prst="rect">
            <a:avLst/>
          </a:prstGeom>
          <a:noFill/>
        </p:spPr>
      </p:pic>
      <p:pic>
        <p:nvPicPr>
          <p:cNvPr id="9" name="Picture 8" descr="Image result for jonah preaching in Nineveh">
            <a:extLst>
              <a:ext uri="{FF2B5EF4-FFF2-40B4-BE49-F238E27FC236}">
                <a16:creationId xmlns:a16="http://schemas.microsoft.com/office/drawing/2014/main" id="{AE70858E-8AAD-410B-2EC0-CDC911FF6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84" y="5085558"/>
            <a:ext cx="2262525" cy="177141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604CA8-BF50-0930-D060-312ED0D36D5F}"/>
              </a:ext>
            </a:extLst>
          </p:cNvPr>
          <p:cNvSpPr txBox="1"/>
          <p:nvPr/>
        </p:nvSpPr>
        <p:spPr>
          <a:xfrm>
            <a:off x="334475" y="-58186"/>
            <a:ext cx="2147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Jonah, the </a:t>
            </a:r>
          </a:p>
          <a:p>
            <a:pPr algn="ctr"/>
            <a:r>
              <a:rPr lang="en-US" sz="2400" dirty="0"/>
              <a:t>Angry-Carnal</a:t>
            </a:r>
          </a:p>
          <a:p>
            <a:pPr algn="ctr"/>
            <a:r>
              <a:rPr lang="en-US" sz="2400" dirty="0"/>
              <a:t>Prophet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A3E86-3E3E-6426-5FCE-B8DF0C26FF40}"/>
              </a:ext>
            </a:extLst>
          </p:cNvPr>
          <p:cNvSpPr txBox="1"/>
          <p:nvPr/>
        </p:nvSpPr>
        <p:spPr>
          <a:xfrm>
            <a:off x="420884" y="4690390"/>
            <a:ext cx="114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3 - PRAY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4ED4B-5D27-BD61-1FA0-16023847EF52}"/>
              </a:ext>
            </a:extLst>
          </p:cNvPr>
          <p:cNvSpPr txBox="1"/>
          <p:nvPr/>
        </p:nvSpPr>
        <p:spPr>
          <a:xfrm>
            <a:off x="623566" y="1066536"/>
            <a:ext cx="16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1 - PROTEST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D6BD38-1327-9682-2F05-7C45353A53AC}"/>
              </a:ext>
            </a:extLst>
          </p:cNvPr>
          <p:cNvSpPr txBox="1"/>
          <p:nvPr/>
        </p:nvSpPr>
        <p:spPr>
          <a:xfrm>
            <a:off x="1177267" y="28385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931D73-FF8F-E910-6E94-47F91D8DAEE1}"/>
              </a:ext>
            </a:extLst>
          </p:cNvPr>
          <p:cNvSpPr txBox="1"/>
          <p:nvPr/>
        </p:nvSpPr>
        <p:spPr>
          <a:xfrm>
            <a:off x="1329103" y="13933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F82EB8-F201-8251-0D27-777D76ABBFF9}"/>
              </a:ext>
            </a:extLst>
          </p:cNvPr>
          <p:cNvSpPr txBox="1"/>
          <p:nvPr/>
        </p:nvSpPr>
        <p:spPr>
          <a:xfrm>
            <a:off x="9804055" y="4737050"/>
            <a:ext cx="236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 – ANGER-WRATH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6F285C-A969-68FE-51C7-1E88B54E4708}"/>
              </a:ext>
            </a:extLst>
          </p:cNvPr>
          <p:cNvSpPr txBox="1"/>
          <p:nvPr/>
        </p:nvSpPr>
        <p:spPr>
          <a:xfrm>
            <a:off x="3166847" y="474088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55576C-0678-D205-9427-E42105D9E6FB}"/>
              </a:ext>
            </a:extLst>
          </p:cNvPr>
          <p:cNvSpPr txBox="1"/>
          <p:nvPr/>
        </p:nvSpPr>
        <p:spPr>
          <a:xfrm>
            <a:off x="4943376" y="4704160"/>
            <a:ext cx="184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5 - PROCLAIM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21D01A-7EF9-B556-D9D6-99BF4CB0E6C2}"/>
              </a:ext>
            </a:extLst>
          </p:cNvPr>
          <p:cNvSpPr txBox="1"/>
          <p:nvPr/>
        </p:nvSpPr>
        <p:spPr>
          <a:xfrm>
            <a:off x="7935117" y="4713033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6 - POUT</a:t>
            </a:r>
          </a:p>
        </p:txBody>
      </p:sp>
      <p:pic>
        <p:nvPicPr>
          <p:cNvPr id="1028" name="Picture 4" descr="Matthew 16 Bible Commentary - Upon the Rock | Access-Jesus.com | Jonah ...">
            <a:extLst>
              <a:ext uri="{FF2B5EF4-FFF2-40B4-BE49-F238E27FC236}">
                <a16:creationId xmlns:a16="http://schemas.microsoft.com/office/drawing/2014/main" id="{304E5013-13D0-9EAB-30C0-7C765C4A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13" y="5056439"/>
            <a:ext cx="2442705" cy="18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onah angry">
            <a:extLst>
              <a:ext uri="{FF2B5EF4-FFF2-40B4-BE49-F238E27FC236}">
                <a16:creationId xmlns:a16="http://schemas.microsoft.com/office/drawing/2014/main" id="{9F2A93A2-FF3A-2428-D227-47ABF5BD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59" y="5089686"/>
            <a:ext cx="2382949" cy="17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nah’s Folly (Jonah Angry) | The Layman's Bible">
            <a:extLst>
              <a:ext uri="{FF2B5EF4-FFF2-40B4-BE49-F238E27FC236}">
                <a16:creationId xmlns:a16="http://schemas.microsoft.com/office/drawing/2014/main" id="{92633076-5F0B-88BC-867B-44919E72B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0495" r="7108" b="4270"/>
          <a:stretch>
            <a:fillRect/>
          </a:stretch>
        </p:blipFill>
        <p:spPr bwMode="auto">
          <a:xfrm>
            <a:off x="9784458" y="5127273"/>
            <a:ext cx="2406702" cy="17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7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40640" y="4306"/>
            <a:ext cx="12151360" cy="702076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Title:  Jonah, the Angry-Carnal Prophet  			Jonah in Hebrew is a “dove or pigeon”							</a:t>
            </a:r>
          </a:p>
          <a:p>
            <a:pPr>
              <a:lnSpc>
                <a:spcPts val="1200"/>
              </a:lnSpc>
            </a:pP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sz="1800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OLD TESTAMENT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: 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God’s 9 miracles and 1 Reproof for Jonah </a:t>
            </a: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1. The LORD sent out a great wind  into the sea (1:4)</a:t>
            </a: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2.  The sailors cast lots and the lot fell upon Jonah (1:7)</a:t>
            </a: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3.  The sailors cast Jonah into the sea, and the sea ceased from her raging (1:15)</a:t>
            </a: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4.  The LORD had prepared a great fish to swallow up Jonah (1:17a)</a:t>
            </a:r>
            <a:endParaRPr lang="en-US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5.  The LORD spoke unto the fish, and it vomited out Jonah upon the dry land (2:10)</a:t>
            </a: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6.  The LORD Preach unto Nineveh the preaching that I tell you (3:2)</a:t>
            </a: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7.  The LORD prepared a gourd, and made it come up over Jonah for shade (4:6)</a:t>
            </a: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8.  God prepared a worm when the morning rose the next day, and it smote the gourd  that it withered (4:7)</a:t>
            </a:r>
          </a:p>
          <a:p>
            <a:pPr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228600" indent="-228600">
              <a:lnSpc>
                <a:spcPts val="1200"/>
              </a:lnSpc>
              <a:buAutoNum type="arabicPeriod" startAt="9"/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God prepared a vehement east wind  (4:8)</a:t>
            </a:r>
          </a:p>
          <a:p>
            <a:pPr marL="228600" indent="-228600">
              <a:lnSpc>
                <a:spcPts val="1200"/>
              </a:lnSpc>
              <a:buAutoNum type="arabicPeriod" startAt="9"/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228600" indent="-228600">
              <a:lnSpc>
                <a:spcPts val="1200"/>
              </a:lnSpc>
              <a:buAutoNum type="arabicPeriod" startAt="9"/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God reproves Jonah (Jonah  4:1-4, 4:9-11)</a:t>
            </a:r>
          </a:p>
          <a:p>
            <a:pPr>
              <a:lnSpc>
                <a:spcPts val="1200"/>
              </a:lnSpc>
            </a:pPr>
            <a:endParaRPr lang="en-US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NEW TESTAMENT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: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2 New Testament references (not prophecies) to the book of Jonah (2 Tim 2:15)</a:t>
            </a: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228600" marR="0" indent="-228600">
              <a:lnSpc>
                <a:spcPts val="1200"/>
              </a:lnSpc>
              <a:buAutoNum type="arabicPeriod"/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Jonah 1:1 Jonah is from Gath-Hepher in Galilee (2 Kings 14:25).  Nathaniel (John 1:46) and the Pharisee (John 7:52) err in saying “nothing good and no prophet came from Galilee.”</a:t>
            </a:r>
          </a:p>
          <a:p>
            <a:pPr marL="0" marR="0">
              <a:lnSpc>
                <a:spcPts val="1200"/>
              </a:lnSpc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228600" marR="0" indent="-228600">
              <a:lnSpc>
                <a:spcPts val="1200"/>
              </a:lnSpc>
              <a:buAutoNum type="arabicPeriod" startAt="2"/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Jonah 1:17b  Jonah was in the belly of the fish three days and three nights.  Matthew 12:38-42 and not in Luke 11:29-32  – the 3</a:t>
            </a:r>
            <a:r>
              <a:rPr lang="en-US" sz="1200" b="1" baseline="30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rd</a:t>
            </a: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day (16x), when we focus on the content and context of “the sign of Jonah to an adulteress generation” (no sign).   Partial days = Friday.</a:t>
            </a:r>
          </a:p>
          <a:p>
            <a:pPr marL="228600" marR="0" indent="-228600">
              <a:lnSpc>
                <a:spcPts val="1200"/>
              </a:lnSpc>
              <a:buAutoNum type="arabicPeriod" startAt="2"/>
            </a:pPr>
            <a:endParaRPr lang="en-US" sz="12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lnSpc>
                <a:spcPts val="1200"/>
              </a:lnSpc>
            </a:pPr>
            <a:r>
              <a:rPr lang="en-US" sz="12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Learn from Jonah’s anger and wrath  (Romans 15:4).  Anger and wrath are temptations and sins to identify, prevent, and put away as revealed in Ephesians 4:26-27, Colossians 3:8, 1 Timothy 2:8, and James 1:19-20.      </a:t>
            </a:r>
          </a:p>
          <a:p>
            <a:pPr>
              <a:lnSpc>
                <a:spcPts val="1200"/>
              </a:lnSpc>
            </a:pPr>
            <a:endParaRPr lang="en-US" sz="1400" b="1" u="sng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b="1" u="sng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 OT anger and wrath of Cain (natural man) and Moses (spiritual man) are replaced with Jesus’ who is </a:t>
            </a:r>
          </a:p>
          <a:p>
            <a:pPr>
              <a:lnSpc>
                <a:spcPts val="1200"/>
              </a:lnSpc>
            </a:pPr>
            <a:endParaRPr lang="en-US" sz="14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greater than Jonah in righteousness &amp; new heart and life for born-again believers.  Matthew 11:28 and James 3:17-18. </a:t>
            </a:r>
          </a:p>
          <a:p>
            <a:pPr>
              <a:lnSpc>
                <a:spcPts val="1200"/>
              </a:lnSpc>
            </a:pPr>
            <a:endParaRPr lang="en-US" sz="16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400" b="1" dirty="0"/>
              <a:t>Next:   Micah</a:t>
            </a:r>
            <a:r>
              <a:rPr lang="en-US" sz="1400" i="0" strike="noStrike" kern="1200" baseline="0" dirty="0">
                <a:effectLst/>
                <a:latin typeface="Rockwell" panose="02060603020205020403" pitchFamily="18" charset="0"/>
              </a:rPr>
              <a:t>  </a:t>
            </a:r>
            <a:r>
              <a:rPr lang="en-US" sz="1200" b="1" dirty="0"/>
              <a:t>	    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B5ADE-528E-3ADD-5909-BF698D22EBCD}"/>
              </a:ext>
            </a:extLst>
          </p:cNvPr>
          <p:cNvSpPr txBox="1"/>
          <p:nvPr/>
        </p:nvSpPr>
        <p:spPr>
          <a:xfrm>
            <a:off x="8260080" y="896888"/>
            <a:ext cx="1463040" cy="1631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</a:rPr>
              <a:t>Chapter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Protest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Pray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Preach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FD5DB-FDD8-85C2-8228-D492EF8ABA92}"/>
              </a:ext>
            </a:extLst>
          </p:cNvPr>
          <p:cNvSpPr txBox="1"/>
          <p:nvPr/>
        </p:nvSpPr>
        <p:spPr>
          <a:xfrm>
            <a:off x="9959340" y="2078256"/>
            <a:ext cx="2232660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Today the Jews read Jonah during the Day of Atonement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8CDE8-0D35-A8CF-F61C-925AEE169504}"/>
              </a:ext>
            </a:extLst>
          </p:cNvPr>
          <p:cNvSpPr txBox="1"/>
          <p:nvPr/>
        </p:nvSpPr>
        <p:spPr>
          <a:xfrm>
            <a:off x="9959340" y="586204"/>
            <a:ext cx="2192020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Paul on a ship with sailors is the spiritual man in Acts 27-28</a:t>
            </a:r>
          </a:p>
        </p:txBody>
      </p:sp>
    </p:spTree>
    <p:extLst>
      <p:ext uri="{BB962C8B-B14F-4D97-AF65-F5344CB8AC3E}">
        <p14:creationId xmlns:p14="http://schemas.microsoft.com/office/powerpoint/2010/main" val="361680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2244306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600" dirty="0"/>
              <a:t>OT True Prophets chart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in respect to Hebrews </a:t>
            </a:r>
            <a:r>
              <a:rPr lang="en-US" sz="1200" dirty="0"/>
              <a:t>1:1-3, 11:1-3, 11:32-40</a:t>
            </a:r>
            <a:endParaRPr lang="en-US" sz="1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576003"/>
              </p:ext>
            </p:extLst>
          </p:nvPr>
        </p:nvGraphicFramePr>
        <p:xfrm>
          <a:off x="1629238" y="105355"/>
          <a:ext cx="10373681" cy="649575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5424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837969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01524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39937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7471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03188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605017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639392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67418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085864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412697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8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l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Josiah, 270 yrs.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sick-heal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Ethopia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9 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Great city repents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 9:11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10700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Uzziah-Manasseh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06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   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                  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Habakkuk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Jehoiakim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Jehoiachin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Zephaniah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22:12-20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Near/immediate in Josiah’s life,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34:20-28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8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81025" y="2584577"/>
            <a:ext cx="1365813" cy="374441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OT True Prophets</a:t>
            </a:r>
          </a:p>
          <a:p>
            <a:pPr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Samuel</a:t>
            </a:r>
          </a:p>
          <a:p>
            <a:pPr>
              <a:defRPr/>
            </a:pP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prstClr val="white"/>
              </a:solidFill>
              <a:latin typeface="Bookman Old Style" panose="0205060405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– Ex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prstClr val="white"/>
              </a:solidFill>
              <a:latin typeface="Bookman Old Style" panose="0205060405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Judges 4:9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23 Jun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161072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7ea62328-f9cb-43bf-99db-6009b3f2bb1b"/>
    <ds:schemaRef ds:uri="http://purl.org/dc/elements/1.1/"/>
    <ds:schemaRef ds:uri="http://purl.org/dc/dcmitype/"/>
    <ds:schemaRef ds:uri="http://schemas.microsoft.com/office/infopath/2007/PartnerControls"/>
    <ds:schemaRef ds:uri="f98cc253-feff-40fd-b75e-dde241986d3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68841</TotalTime>
  <Words>1465</Words>
  <Application>Microsoft Office PowerPoint</Application>
  <PresentationFormat>Widescreen</PresentationFormat>
  <Paragraphs>409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Bookman Old Style</vt:lpstr>
      <vt:lpstr>Calibri</vt:lpstr>
      <vt:lpstr>Gill Sans MT</vt:lpstr>
      <vt:lpstr>Rockwell</vt:lpstr>
      <vt:lpstr>Verdana</vt:lpstr>
      <vt:lpstr>Damask</vt:lpstr>
      <vt:lpstr>PowerPoint Presentation</vt:lpstr>
      <vt:lpstr>PowerPoint Presentation</vt:lpstr>
      <vt:lpstr>PowerPoint Presentation</vt:lpstr>
      <vt:lpstr>OT True Prophets chart   in respect to Hebrews 1:1-3, 11:1-3, 11:32-40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1570</cp:revision>
  <cp:lastPrinted>2025-07-02T17:48:33Z</cp:lastPrinted>
  <dcterms:created xsi:type="dcterms:W3CDTF">2013-07-15T20:26:40Z</dcterms:created>
  <dcterms:modified xsi:type="dcterms:W3CDTF">2025-07-02T21:21:21Z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