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1" r:id="rId4"/>
  </p:sldMasterIdLst>
  <p:notesMasterIdLst>
    <p:notesMasterId r:id="rId11"/>
  </p:notesMasterIdLst>
  <p:sldIdLst>
    <p:sldId id="372" r:id="rId5"/>
    <p:sldId id="383" r:id="rId6"/>
    <p:sldId id="384" r:id="rId7"/>
    <p:sldId id="381" r:id="rId8"/>
    <p:sldId id="382" r:id="rId9"/>
    <p:sldId id="380" r:id="rId10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 snapToGrid="0">
      <p:cViewPr varScale="1">
        <p:scale>
          <a:sx n="51" d="100"/>
          <a:sy n="51" d="100"/>
        </p:scale>
        <p:origin x="125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6" y="0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0AC9DA1F-9C06-46A4-8A99-BC0A7DC41F13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6" y="8918576"/>
            <a:ext cx="3078163" cy="4699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EF112C6F-2770-4703-98DB-2275B640C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012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/>
              <a:t>Fellowship Church by Bill Heath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1AD51A55-303F-4D54-AB99-832332D3BB80}" type="datetime1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Notes:  Core Scriptures to profit the souls of women with God's design, purpose, and beauty.  Genesis 1:27, Proverbs 31, Matthew 19:4, Romans 16:1-16, Ephesians 5:22-33, 1 Peter 3:1-7</a:t>
            </a:r>
          </a:p>
        </p:txBody>
      </p:sp>
    </p:spTree>
    <p:extLst>
      <p:ext uri="{BB962C8B-B14F-4D97-AF65-F5344CB8AC3E}">
        <p14:creationId xmlns:p14="http://schemas.microsoft.com/office/powerpoint/2010/main" val="2741437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BF3371-5C9B-094F-E0C4-96631947E0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1C86EF8-EE18-E290-7759-BE4F39D4F8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3F29BD0-5AAA-7509-79CE-A6E04572563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2CE35-D90D-7473-9F59-BA7AAFFC6A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8599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560D60-DDF0-C2AF-FF24-96EDA85EA2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7DFABBF-1329-7F3A-3FE9-67F36432F1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69A92CF-193E-8A47-AA5C-9EE7CC9297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5DCD3-A9B2-6D98-BEDD-5C3372FE44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4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291557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CB477F-9452-1C77-5F68-64F0E676D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C170FCF-CC92-78AD-C7FF-8658566CE2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BE71C4C-20E7-65B4-8998-E510E6F5E1D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3922A5-9F7E-F6DA-9267-E42012C8A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546029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873E6-8AF2-DA17-17D6-215E9911CC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DDE250D-A825-CDBF-6B26-E5B4E464C8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79970D-837C-2142-2503-FC1CDA17F8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2AD346-063D-FBC4-A31D-CA7A965D9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4265">
              <a:defRPr/>
            </a:pPr>
            <a:fld id="{EF112C6F-2770-4703-98DB-2275B640CE06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4265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9991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5B67A-261F-9DE2-01F4-59766EB608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86B47-F04F-B032-5DF6-8D446B5791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2B05A-85D2-0B7B-8AD9-202775A37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83920-9796-51D7-7B01-4D3EE2469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46A3B-85BA-41E0-3E7D-D9310EBB2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208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0C598-BE26-A80B-0421-F1DB3A249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BFA8D7-95A0-8DD1-EEAE-F672E3F23D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29B2C-1ECB-2C63-5849-5FC6D25B0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DC0C92-6A66-42CE-7D8C-8B28F9A97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E2458-12BE-2EA7-AFB3-C6C566D24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71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91F562-B015-29AE-E68D-EFA1192ABC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0733EA-5D0A-426F-3B5C-3F2D18B27A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2CC72-024A-43EA-BF05-67E22683F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16518-33A4-4532-1F2D-23A95CBFF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2391F5-09BE-D072-E6C8-D4B52F999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14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6E646-2988-0016-83C8-ABBCC4160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D27B3-9EB6-554C-DC5F-B0AFF5BFAC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8C58E-59EF-A80D-8A92-4C706C6E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09AE1-587A-B9A0-7536-7619B23505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45967-ED14-C0B2-E816-FD76E38F8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6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B252F-E9F8-BEFE-E9AE-7E37A961D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CAC0E-0E4E-9770-AA4F-17A9E007C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A010F5-956E-532C-D62B-1EFB3D64F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51D6A-13B2-4634-882C-51D5BB89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AD65DB-599C-478A-4EF1-D72ED7E6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67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8597-4776-2EBC-2786-AB3A655EF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893AE-3EC4-9FBF-58A0-269E4ABDFF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28B258-33A4-9EDA-D199-A2A61B257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A1376C-F755-7D1B-63F2-7723EBA20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710ADB-C96D-71AA-2670-A894894DD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C3B9D3-10CE-946A-C332-6C74ADEE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545BD-8620-2E66-A3D4-F0A7ED633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0C2867-03F6-1394-4E3C-53C5351064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759B24-07FD-BF6D-5FEA-D3F2FCFD7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EE568-E5A6-6D85-D7D9-EEA86715F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C2469-4709-B49E-67F5-BC86510DA3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39F942-C2FA-A491-6711-8AE66C9C1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190FC4-6AEF-8B96-5C2B-36CD9A049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B44438-44CE-DE86-0DC8-EBADDC93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3C6A5-DC17-8DFC-8CAC-9B9C8DD07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BE22BF-B2E4-0075-316E-353EE5B71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6168DB-DDBA-D74F-01C9-2801256FF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DB4DE-C342-5C40-C8F5-53E8B40F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3AEC7-2627-7021-F79E-BC57259D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F61FD6-4987-E19E-1FC7-9F1CD4AA1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97F659-64E4-FC20-3A9E-1FAE44F4B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98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24DC-F02D-1BF9-8DFE-D8577A860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AA109-5826-3716-750F-4F8B49FE1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A15675-6163-1F32-8880-123F09C8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BD302-85C7-639A-4C77-F1B19282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2/22/2025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09919-FAFA-6AE6-505C-1208FC895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AB3E96-0BC3-C140-64E7-162722506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99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FE0E4-325B-1AE4-6DA5-F7B5DED9E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68FD5C-1C6C-2DF5-40C9-FF8DDB2B1C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3EF42D-6042-2014-44AC-5AE0DD0EC7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DF341-5281-90C2-8579-F66754169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548D91-356D-C664-7BDE-B9305B84B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08FEE8-F0DF-4403-F170-7E5B96E62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95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C5926E-5C15-E9CC-DA68-B6349B0E4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323C2-3787-4536-916E-1191EFEF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4ADE-A51F-F14D-6E7C-2B6CDADE0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2/22/2025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586461-30A0-FC14-92B4-50ABD51C2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B6BA9-84F9-9FF4-92AA-3CBB92D1E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73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64" r:id="rId3"/>
    <p:sldLayoutId id="2147483865" r:id="rId4"/>
    <p:sldLayoutId id="2147483866" r:id="rId5"/>
    <p:sldLayoutId id="2147483867" r:id="rId6"/>
    <p:sldLayoutId id="2147483868" r:id="rId7"/>
    <p:sldLayoutId id="2147483869" r:id="rId8"/>
    <p:sldLayoutId id="2147483870" r:id="rId9"/>
    <p:sldLayoutId id="2147483871" r:id="rId10"/>
    <p:sldLayoutId id="21474838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2tOgCDohQk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helivingmessage.com/category/praye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E5C6185-BA62-417B-B11E-D6CE654AE4F5}"/>
              </a:ext>
            </a:extLst>
          </p:cNvPr>
          <p:cNvSpPr txBox="1"/>
          <p:nvPr/>
        </p:nvSpPr>
        <p:spPr>
          <a:xfrm>
            <a:off x="0" y="-20636"/>
            <a:ext cx="121126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Fellowship Church, Feb  23, 2025                                              			   			B Heath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B6C924B-D136-B41C-57F2-9E15057EF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0" y="74387"/>
            <a:ext cx="3777906" cy="128632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Straight and Balanced</a:t>
            </a:r>
          </a:p>
          <a:p>
            <a:r>
              <a:rPr lang="en-US" sz="1800" dirty="0"/>
              <a:t>(Luke 3:4-6)</a:t>
            </a:r>
            <a:endParaRPr lang="en-US" sz="1800" dirty="0">
              <a:highlight>
                <a:srgbClr val="FFFF00"/>
              </a:highlight>
            </a:endParaRPr>
          </a:p>
          <a:p>
            <a:r>
              <a:rPr lang="en-US" sz="2000" b="1" dirty="0"/>
              <a:t>Expository Teaching</a:t>
            </a:r>
          </a:p>
        </p:txBody>
      </p:sp>
      <p:pic>
        <p:nvPicPr>
          <p:cNvPr id="4098" name="Picture 2" descr="Image result for balance">
            <a:extLst>
              <a:ext uri="{FF2B5EF4-FFF2-40B4-BE49-F238E27FC236}">
                <a16:creationId xmlns:a16="http://schemas.microsoft.com/office/drawing/2014/main" id="{94A68CC1-A35B-E44A-258F-98BB866D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4160" y="1411706"/>
            <a:ext cx="2130894" cy="264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lumbline Bible">
            <a:extLst>
              <a:ext uri="{FF2B5EF4-FFF2-40B4-BE49-F238E27FC236}">
                <a16:creationId xmlns:a16="http://schemas.microsoft.com/office/drawing/2014/main" id="{9EEDE0C2-EE51-FBC3-E1C7-6D92032E06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620" y="1419514"/>
            <a:ext cx="2628899" cy="262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8B1BFC7-F1FB-7C24-B2DD-713F88A233D1}"/>
              </a:ext>
            </a:extLst>
          </p:cNvPr>
          <p:cNvSpPr txBox="1"/>
          <p:nvPr/>
        </p:nvSpPr>
        <p:spPr>
          <a:xfrm>
            <a:off x="3035474" y="1419514"/>
            <a:ext cx="6629400" cy="5232202"/>
          </a:xfrm>
          <a:prstGeom prst="rect">
            <a:avLst/>
          </a:prstGeom>
          <a:noFill/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Our Sanctification and the Rapture of the Church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ea typeface="Cambria Math" panose="02040503050406030204" pitchFamily="18" charset="0"/>
              </a:rPr>
              <a:t>1 and 2 THESSALONIANS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ea typeface="Cambria Math" panose="020405030504060302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DESCRIPTIVE SPIRITUAL LAWS                             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#1 – The Model  Young Church (1</a:t>
            </a:r>
            <a:r>
              <a:rPr lang="en-US" baseline="30000" dirty="0">
                <a:ea typeface="Cambria Math" panose="02040503050406030204" pitchFamily="18" charset="0"/>
              </a:rPr>
              <a:t>st</a:t>
            </a:r>
            <a:r>
              <a:rPr lang="en-US" dirty="0">
                <a:ea typeface="Cambria Math" panose="02040503050406030204" pitchFamily="18" charset="0"/>
              </a:rPr>
              <a:t> love) (1 Thes 1)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#2 – The Model Ministers (character) (1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#3 – The Model Minister’s Heart (1 Thes 3)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PRESCRIPTIVE SPIRITUAL LAWS</a:t>
            </a:r>
          </a:p>
          <a:p>
            <a:r>
              <a:rPr lang="en-US" dirty="0">
                <a:ea typeface="Cambria Math" panose="02040503050406030204" pitchFamily="18" charset="0"/>
              </a:rPr>
              <a:t>#4 – Two Sins (4:1-12) &amp; the Rapture (4:13-18) (1 Thes 4)</a:t>
            </a:r>
          </a:p>
          <a:p>
            <a:r>
              <a:rPr lang="en-US" dirty="0">
                <a:ea typeface="Cambria Math" panose="02040503050406030204" pitchFamily="18" charset="0"/>
              </a:rPr>
              <a:t>#5 – Rapture of the Church (1Thes  5:1-11)</a:t>
            </a:r>
          </a:p>
          <a:p>
            <a:r>
              <a:rPr lang="en-US" dirty="0">
                <a:ea typeface="Cambria Math" panose="02040503050406030204" pitchFamily="18" charset="0"/>
              </a:rPr>
              <a:t>#6 – Sanctification of the churches (2 Thes 5:12-28) </a:t>
            </a:r>
          </a:p>
          <a:p>
            <a:endParaRPr lang="en-US" sz="140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BUILDS UPON 1 THESSALONIANS</a:t>
            </a:r>
          </a:p>
          <a:p>
            <a:r>
              <a:rPr lang="en-US" dirty="0">
                <a:ea typeface="Cambria Math" panose="02040503050406030204" pitchFamily="18" charset="0"/>
              </a:rPr>
              <a:t>#7 – Our Sanctification and the Return of the Lord Jesus (2 Thes 1)</a:t>
            </a:r>
            <a:r>
              <a:rPr lang="en-US" dirty="0">
                <a:solidFill>
                  <a:schemeClr val="bg1"/>
                </a:solidFill>
                <a:ea typeface="Cambria Math" panose="02040503050406030204" pitchFamily="18" charset="0"/>
              </a:rPr>
              <a:t>)</a:t>
            </a:r>
          </a:p>
          <a:p>
            <a:r>
              <a:rPr lang="en-US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#8 – Rapture of the Church then the Wrath of God (2 Thes 2)</a:t>
            </a:r>
          </a:p>
          <a:p>
            <a:r>
              <a:rPr lang="en-US" dirty="0">
                <a:ea typeface="Cambria Math" panose="02040503050406030204" pitchFamily="18" charset="0"/>
              </a:rPr>
              <a:t>#9 – Our Sanctification and Three Sins (2 Thes 3)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ea typeface="Cambria Math" panose="02040503050406030204" pitchFamily="18" charset="0"/>
              </a:rPr>
              <a:t> #10 – Review of 1 &amp; 2 Thessalonians and self-assessment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chemeClr val="bg1"/>
              </a:solidFill>
              <a:highlight>
                <a:srgbClr val="FFFF00"/>
              </a:highlight>
              <a:ea typeface="Cambria Math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8AD6C3-4B79-CE1B-8F8C-D1C6D35B7DD9}"/>
              </a:ext>
            </a:extLst>
          </p:cNvPr>
          <p:cNvSpPr txBox="1"/>
          <p:nvPr/>
        </p:nvSpPr>
        <p:spPr>
          <a:xfrm>
            <a:off x="107774" y="4124036"/>
            <a:ext cx="278821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Ps 5:8,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4:25-27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Amos 7:7-8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Isaiah 28:13, 17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NT:  Mt 3:3, Acts 9:11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Hebrews 12:13, Jude 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1 Corinthians 15:1-4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solidFill>
                  <a:srgbClr val="FFFFFF"/>
                </a:solidFill>
                <a:latin typeface="Gill Sans MT"/>
              </a:rPr>
              <a:t>2 Timothy 3:10,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John 7:16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FEE1DC-AA74-6F54-F6AB-79A605AFA571}"/>
              </a:ext>
            </a:extLst>
          </p:cNvPr>
          <p:cNvSpPr txBox="1"/>
          <p:nvPr/>
        </p:nvSpPr>
        <p:spPr>
          <a:xfrm>
            <a:off x="9849868" y="4141028"/>
            <a:ext cx="2262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OT: 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Deut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25:13-16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Proverbs 20:10</a:t>
            </a:r>
            <a:endParaRPr lang="en-US" sz="2000" dirty="0">
              <a:solidFill>
                <a:srgbClr val="FFFFFF"/>
              </a:solidFill>
              <a:latin typeface="Gill Sans M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Daniel 5:25-28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  <a:p>
            <a:r>
              <a:rPr lang="en-US" sz="2000" dirty="0"/>
              <a:t>NT:  Hebrews12:1</a:t>
            </a:r>
          </a:p>
          <a:p>
            <a:r>
              <a:rPr lang="en-US" sz="2000" dirty="0"/>
              <a:t>1 Cor 3:11-15</a:t>
            </a:r>
          </a:p>
          <a:p>
            <a:r>
              <a:rPr lang="en-US" sz="2000" dirty="0"/>
              <a:t>Philippians 4:5</a:t>
            </a:r>
          </a:p>
          <a:p>
            <a:r>
              <a:rPr lang="en-US" sz="2000" dirty="0"/>
              <a:t>James 3:17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B2075-334E-F210-E0F1-5A980E2E9C52}"/>
              </a:ext>
            </a:extLst>
          </p:cNvPr>
          <p:cNvSpPr txBox="1"/>
          <p:nvPr/>
        </p:nvSpPr>
        <p:spPr>
          <a:xfrm>
            <a:off x="40640" y="481970"/>
            <a:ext cx="37779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It's all about you Jesus (9:55-9:59)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65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810B02-05DF-D873-AA31-F46567E0C1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84F1B3-D6C1-6187-5C78-DF0133A07D6E}"/>
              </a:ext>
            </a:extLst>
          </p:cNvPr>
          <p:cNvSpPr txBox="1"/>
          <p:nvPr/>
        </p:nvSpPr>
        <p:spPr>
          <a:xfrm>
            <a:off x="0" y="10160"/>
            <a:ext cx="12192000" cy="669414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Rapture of the Church, then the Wrath of God </a:t>
            </a:r>
            <a:r>
              <a:rPr lang="en-US" sz="28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(2 Thessalonians 2) 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500" dirty="0">
              <a:highlight>
                <a:srgbClr val="FFFF00"/>
              </a:highlight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>
                <a:ea typeface="Cambria Math" panose="02040503050406030204" pitchFamily="18" charset="0"/>
              </a:rPr>
              <a:t>2:2   Be </a:t>
            </a:r>
            <a:r>
              <a:rPr lang="en-US" sz="3200" u="sng" dirty="0">
                <a:ea typeface="Cambria Math" panose="02040503050406030204" pitchFamily="18" charset="0"/>
              </a:rPr>
              <a:t>not</a:t>
            </a:r>
            <a:r>
              <a:rPr lang="en-US" sz="3200" dirty="0">
                <a:ea typeface="Cambria Math" panose="02040503050406030204" pitchFamily="18" charset="0"/>
              </a:rPr>
              <a:t> soon shaken in </a:t>
            </a:r>
            <a:r>
              <a:rPr lang="en-US" sz="3200" b="1" dirty="0">
                <a:ea typeface="Cambria Math" panose="02040503050406030204" pitchFamily="18" charset="0"/>
              </a:rPr>
              <a:t>mind</a:t>
            </a:r>
            <a:r>
              <a:rPr lang="en-US" sz="3200" dirty="0">
                <a:ea typeface="Cambria Math" panose="02040503050406030204" pitchFamily="18" charset="0"/>
              </a:rPr>
              <a:t>, or be </a:t>
            </a:r>
            <a:r>
              <a:rPr lang="en-US" sz="3200" b="1" dirty="0">
                <a:ea typeface="Cambria Math" panose="02040503050406030204" pitchFamily="18" charset="0"/>
              </a:rPr>
              <a:t>troubled</a:t>
            </a:r>
            <a:r>
              <a:rPr lang="en-US" sz="3200" dirty="0">
                <a:ea typeface="Cambria Math" panose="02040503050406030204" pitchFamily="18" charset="0"/>
              </a:rPr>
              <a:t>,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u="sng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u="sng" dirty="0">
                <a:ea typeface="Cambria Math" panose="02040503050406030204" pitchFamily="18" charset="0"/>
              </a:rPr>
              <a:t>neither</a:t>
            </a:r>
            <a:r>
              <a:rPr lang="en-US" sz="3200" dirty="0">
                <a:ea typeface="Cambria Math" panose="02040503050406030204" pitchFamily="18" charset="0"/>
              </a:rPr>
              <a:t> </a:t>
            </a:r>
            <a:r>
              <a:rPr lang="en-US" sz="3200" b="1" dirty="0">
                <a:ea typeface="Cambria Math" panose="02040503050406030204" pitchFamily="18" charset="0"/>
              </a:rPr>
              <a:t>by spirit</a:t>
            </a:r>
            <a:r>
              <a:rPr lang="en-US" sz="3200" dirty="0">
                <a:ea typeface="Cambria Math" panose="02040503050406030204" pitchFamily="18" charset="0"/>
              </a:rPr>
              <a:t>,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u="sng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u="sng" dirty="0">
                <a:ea typeface="Cambria Math" panose="02040503050406030204" pitchFamily="18" charset="0"/>
              </a:rPr>
              <a:t>nor</a:t>
            </a:r>
            <a:r>
              <a:rPr lang="en-US" sz="3200" dirty="0">
                <a:ea typeface="Cambria Math" panose="02040503050406030204" pitchFamily="18" charset="0"/>
              </a:rPr>
              <a:t> by </a:t>
            </a:r>
            <a:r>
              <a:rPr lang="en-US" sz="3200" b="1" dirty="0">
                <a:ea typeface="Cambria Math" panose="02040503050406030204" pitchFamily="18" charset="0"/>
              </a:rPr>
              <a:t>word</a:t>
            </a:r>
            <a:r>
              <a:rPr lang="en-US" sz="3200" dirty="0">
                <a:ea typeface="Cambria Math" panose="02040503050406030204" pitchFamily="18" charset="0"/>
              </a:rPr>
              <a:t>,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u="sng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u="sng" dirty="0">
                <a:ea typeface="Cambria Math" panose="02040503050406030204" pitchFamily="18" charset="0"/>
              </a:rPr>
              <a:t>nor</a:t>
            </a:r>
            <a:r>
              <a:rPr lang="en-US" sz="3200" dirty="0">
                <a:ea typeface="Cambria Math" panose="02040503050406030204" pitchFamily="18" charset="0"/>
              </a:rPr>
              <a:t> by </a:t>
            </a:r>
            <a:r>
              <a:rPr lang="en-US" sz="3200" b="1" dirty="0">
                <a:ea typeface="Cambria Math" panose="02040503050406030204" pitchFamily="18" charset="0"/>
              </a:rPr>
              <a:t>letter</a:t>
            </a:r>
            <a:r>
              <a:rPr lang="en-US" sz="3200" dirty="0">
                <a:ea typeface="Cambria Math" panose="02040503050406030204" pitchFamily="18" charset="0"/>
              </a:rPr>
              <a:t> as from us,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>
                <a:ea typeface="Cambria Math" panose="02040503050406030204" pitchFamily="18" charset="0"/>
              </a:rPr>
              <a:t>as the day of Christ is near.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4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>
                <a:ea typeface="Cambria Math" panose="02040503050406030204" pitchFamily="18" charset="0"/>
              </a:rPr>
              <a:t>2:15   Therefore, brethren, stand fast, and hold the traditions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>
                <a:ea typeface="Cambria Math" panose="02040503050406030204" pitchFamily="18" charset="0"/>
              </a:rPr>
              <a:t>which ye have been </a:t>
            </a:r>
            <a:r>
              <a:rPr lang="en-US" sz="3200" b="1" dirty="0">
                <a:ea typeface="Cambria Math" panose="02040503050406030204" pitchFamily="18" charset="0"/>
              </a:rPr>
              <a:t>taught</a:t>
            </a:r>
            <a:r>
              <a:rPr lang="en-US" sz="3200" dirty="0">
                <a:ea typeface="Cambria Math" panose="02040503050406030204" pitchFamily="18" charset="0"/>
              </a:rPr>
              <a:t>,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dirty="0">
                <a:ea typeface="Cambria Math" panose="02040503050406030204" pitchFamily="18" charset="0"/>
              </a:rPr>
              <a:t>whether by </a:t>
            </a:r>
            <a:r>
              <a:rPr lang="en-US" sz="3200" b="1" dirty="0">
                <a:ea typeface="Cambria Math" panose="02040503050406030204" pitchFamily="18" charset="0"/>
              </a:rPr>
              <a:t>word</a:t>
            </a:r>
            <a:r>
              <a:rPr lang="en-US" sz="3200" dirty="0">
                <a:ea typeface="Cambria Math" panose="02040503050406030204" pitchFamily="18" charset="0"/>
              </a:rPr>
              <a:t>, or by our </a:t>
            </a:r>
            <a:r>
              <a:rPr lang="en-US" sz="3200" b="1" dirty="0">
                <a:ea typeface="Cambria Math" panose="02040503050406030204" pitchFamily="18" charset="0"/>
              </a:rPr>
              <a:t>letter </a:t>
            </a:r>
            <a:r>
              <a:rPr lang="en-US" sz="3200" dirty="0">
                <a:ea typeface="Cambria Math" panose="02040503050406030204" pitchFamily="18" charset="0"/>
              </a:rPr>
              <a:t>(epistle) 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200" dirty="0">
              <a:ea typeface="Cambria Math" panose="020405030504060302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>
                <a:solidFill>
                  <a:schemeClr val="bg1"/>
                </a:solidFill>
                <a:highlight>
                  <a:srgbClr val="FFFF00"/>
                </a:highlight>
                <a:ea typeface="Cambria Math" panose="02040503050406030204" pitchFamily="18" charset="0"/>
              </a:rPr>
              <a:t>30 Comfort your hearts and establish you in every good word and work  </a:t>
            </a:r>
          </a:p>
        </p:txBody>
      </p:sp>
    </p:spTree>
    <p:extLst>
      <p:ext uri="{BB962C8B-B14F-4D97-AF65-F5344CB8AC3E}">
        <p14:creationId xmlns:p14="http://schemas.microsoft.com/office/powerpoint/2010/main" val="3972586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F20DAA-93D1-35D2-C230-0C40ED4C4324}"/>
              </a:ext>
            </a:extLst>
          </p:cNvPr>
          <p:cNvSpPr txBox="1"/>
          <p:nvPr/>
        </p:nvSpPr>
        <p:spPr>
          <a:xfrm>
            <a:off x="0" y="-65450"/>
            <a:ext cx="12196175" cy="70360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2:1-3a</a:t>
            </a:r>
            <a:r>
              <a:rPr lang="en-US" sz="18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Pre-rapture (deception and falling away) then Rapture of the Church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800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3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Let no man deceive you by any means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/S2/R1/ twist truth, mix error with truth/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for [that day shall not come]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/R2/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except there come a falling away first,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/R1/ Rev 3:14-22 church of Laodicea.  The love of many shall grow cold, Matthew 24:12/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endParaRPr lang="en-US" sz="1800" dirty="0">
              <a:effectLst/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2:3b-12  </a:t>
            </a:r>
            <a:r>
              <a:rPr lang="en-US" sz="1800" b="1" i="1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Post Rapture Wrath (Global)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ct val="115000"/>
              </a:lnSpc>
            </a:pP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/S2-4x, R1-1x, R2-1x, R3b-16x, R4-2x (vs 8), R6b-1x)/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and that man of sin be revealed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the son of perdition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4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Who opposes and exalts himself above all that is called God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or that is worshipped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so that he as God sits in the temple of God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showing himself that he is God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 Daniel 11:36/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5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Remember ye not, that, when I was yet with you, I told you these things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/S2/ 3x, 3:17/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? 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6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now ye know what withholds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/S2/ 5:7, 1 Thes 5:21, John 16:8-11/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that he might be revealed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in his time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7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For the mystery of iniquity does already work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/S2/R1/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only He who now lets [will let]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/S2/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until He be taken out of the way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/R2/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ct val="115000"/>
              </a:lnSpc>
            </a:pP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 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8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then shall that Wicked be revealed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whom the Lord shall consume with the spirit of His mouth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/R4/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and shall destroy with the brightness of His coming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/R4/ Isaiah 11:4/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9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[Even him], whose coming is after the working of Satan with all power and signs and lying wonders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 John 2:23-25/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10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with all deceivableness of unrighteousness in them that perish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/R3b/R6b/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; because they received not the love of the truth, that they might be saved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 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11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And for this cause God shall send them strong delusion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that they should believe a lie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:  </a:t>
            </a:r>
            <a:r>
              <a:rPr lang="en-US" sz="1800" baseline="300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12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 That they all might be damned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/R6ba/ 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who believed not the truth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, but had pleasure in unrighteousness </a:t>
            </a:r>
            <a:r>
              <a:rPr lang="en-US" sz="18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/R3b/</a:t>
            </a:r>
            <a:r>
              <a:rPr lang="en-US" sz="1800" dirty="0">
                <a:effectLst/>
                <a:latin typeface="Verdana" panose="020B0604030504040204" pitchFamily="34" charset="0"/>
                <a:ea typeface="Cambria Math" panose="02040503050406030204" pitchFamily="18" charset="0"/>
                <a:cs typeface="Wingdings 3" panose="05040102010807070707" pitchFamily="18" charset="2"/>
              </a:rPr>
              <a:t>.</a:t>
            </a:r>
            <a:endParaRPr lang="en-US" sz="3200" dirty="0">
              <a:effectLst/>
              <a:latin typeface="Wingdings 3" panose="05040102010807070707" pitchFamily="18" charset="2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47797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37B078-0C4E-1EE7-8071-9C73C8046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BDA18A-6236-B75D-C4A6-30016916F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4819" y="0"/>
            <a:ext cx="90069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069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chemeClr val="bg2">
                <a:tint val="93000"/>
                <a:satMod val="150000"/>
                <a:shade val="98000"/>
                <a:lumMod val="102000"/>
              </a:schemeClr>
            </a:gs>
            <a:gs pos="0">
              <a:schemeClr val="bg2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76BD25-E366-23E4-6725-05795D44A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69416AD-5234-31C6-5419-6D92CCA58B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0828" y="7"/>
            <a:ext cx="87793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03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63A36-2055-CEBC-E6BB-D5442A1DF3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B3625D-F528-4CA8-924C-1D328F94D205}"/>
              </a:ext>
            </a:extLst>
          </p:cNvPr>
          <p:cNvSpPr txBox="1"/>
          <p:nvPr/>
        </p:nvSpPr>
        <p:spPr>
          <a:xfrm>
            <a:off x="0" y="10160"/>
            <a:ext cx="12192000" cy="7025000"/>
          </a:xfrm>
          <a:prstGeom prst="rect">
            <a:avLst/>
          </a:prstGeom>
          <a:solidFill>
            <a:srgbClr val="002060"/>
          </a:solidFill>
          <a:ln w="317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1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              </a:t>
            </a:r>
            <a:r>
              <a:rPr kumimoji="0" lang="en-US" sz="2800" b="1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Gill Sans MT"/>
                <a:ea typeface="+mn-ea"/>
                <a:cs typeface="+mn-cs"/>
              </a:rPr>
              <a:t>Sunday School Through the Bible - 2025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50" b="1" i="1" dirty="0">
              <a:solidFill>
                <a:srgbClr val="FFFFFF"/>
              </a:solidFill>
              <a:latin typeface="Gill Sans MT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Grow in grace, and in the knowledge of our Lord and Savior Jesus Christ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dirty="0">
                <a:solidFill>
                  <a:srgbClr val="FFFFFF"/>
                </a:solidFill>
                <a:latin typeface="Gill Sans MT"/>
              </a:rPr>
              <a:t>                                               2 Peter 3:18</a:t>
            </a: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                      </a:t>
            </a:r>
            <a:endParaRPr lang="en-US" b="1" dirty="0">
              <a:solidFill>
                <a:srgbClr val="FFFFFF">
                  <a:lumMod val="95000"/>
                </a:srgbClr>
              </a:solidFill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i="1" dirty="0">
              <a:solidFill>
                <a:srgbClr val="FFFFFF"/>
              </a:solidFill>
              <a:latin typeface="Gill Sans MT"/>
              <a:ea typeface="Verdana" panose="020B060403050404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concealed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Old Testament is </a:t>
            </a:r>
            <a:r>
              <a:rPr lang="en-US" sz="2000" u="sng" dirty="0">
                <a:latin typeface="Verdana" panose="020B0604030504040204" pitchFamily="34" charset="0"/>
                <a:ea typeface="Verdana" panose="020B0604030504040204" pitchFamily="34" charset="0"/>
              </a:rPr>
              <a:t>revealed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 the New Testament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In the Old Testament, we learn (Romans 15:4), and we are admonished (1 Cor 10:1-13).  Also, we see the Lord Jesus Christ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Shadows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(Col 2:17, Heb 8:5, 10:1) in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 Figures </a:t>
            </a:r>
          </a:p>
          <a:p>
            <a:pPr>
              <a:defRPr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models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(Heb  9:9, 11:19, 1 Peter 3:21), and in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or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antitypes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(i.e., Abel and Cain, Jacob and Esau, David and Absolom, Christ and antichrist).</a:t>
            </a:r>
          </a:p>
          <a:p>
            <a:pPr>
              <a:defRPr/>
            </a:pPr>
            <a:endParaRPr lang="en-US" sz="2000" b="1" dirty="0"/>
          </a:p>
          <a:p>
            <a:pPr>
              <a:defRPr/>
            </a:pP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COMPLETED books of the Bible</a:t>
            </a:r>
          </a:p>
          <a:p>
            <a:pPr>
              <a:defRPr/>
            </a:pPr>
            <a:endParaRPr lang="en-US" sz="16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Old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Genesis (4), Exodus (4), Leviticus (2), Numbers (3), Deuteronomy (5), Psalms (4), Proverbs, Ecclesiastes, Amos, Obadiah, Malachi  </a:t>
            </a:r>
          </a:p>
          <a:p>
            <a:pPr>
              <a:defRPr/>
            </a:pPr>
            <a:endParaRPr lang="en-US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New Testament: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Mark, Colossians, 1-2 Thessalonians (10), Philemon, James, Jude </a:t>
            </a:r>
          </a:p>
          <a:p>
            <a:pPr>
              <a:defRPr/>
            </a:pPr>
            <a:endParaRPr lang="en-US" sz="24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Invite to Fellowship Church 2025 daily schedule for Bible and prayer.    </a:t>
            </a:r>
          </a:p>
          <a:p>
            <a:pPr>
              <a:defRPr/>
            </a:pPr>
            <a:endParaRPr lang="en-US" sz="6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This week:  Psalm 60 and 1 Kings 1:1-2:25.</a:t>
            </a: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endParaRPr lang="en-US" sz="1200" b="1" dirty="0">
              <a:solidFill>
                <a:srgbClr val="FFFFFF">
                  <a:lumMod val="95000"/>
                </a:srgbClr>
              </a:solidFill>
              <a:latin typeface="Verdana" panose="020B0604030504040204" pitchFamily="34" charset="0"/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>
              <a:defRPr/>
            </a:pPr>
            <a:r>
              <a:rPr lang="en-US" sz="1600" b="1" dirty="0">
                <a:solidFill>
                  <a:srgbClr val="FFFFFF">
                    <a:lumMod val="95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Wingdings 3" panose="05040102010807070707" pitchFamily="18" charset="2"/>
              </a:rPr>
              <a:t>Next Sunday:  2 Thessalonians 3    Bible challenge:  Count S1-1x, S2- ______ , R2-1x, R3a- _______  </a:t>
            </a:r>
            <a:endParaRPr lang="en-US" sz="1600" b="1" dirty="0">
              <a:latin typeface="Verdana" panose="020B0604030504040204" pitchFamily="34" charset="0"/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pic>
        <p:nvPicPr>
          <p:cNvPr id="4" name="Picture 3" descr="A person with their arms raised in the air&#10;&#10;Description automatically generated">
            <a:extLst>
              <a:ext uri="{FF2B5EF4-FFF2-40B4-BE49-F238E27FC236}">
                <a16:creationId xmlns:a16="http://schemas.microsoft.com/office/drawing/2014/main" id="{BE629133-1241-426F-B22A-5118E02B2A0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292878" y="31426"/>
            <a:ext cx="2877856" cy="150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70777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atering Colors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14D02"/>
      </a:accent1>
      <a:accent2>
        <a:srgbClr val="FDFBF2"/>
      </a:accent2>
      <a:accent3>
        <a:srgbClr val="F49201"/>
      </a:accent3>
      <a:accent4>
        <a:srgbClr val="F4ADE4"/>
      </a:accent4>
      <a:accent5>
        <a:srgbClr val="3841A4"/>
      </a:accent5>
      <a:accent6>
        <a:srgbClr val="068145"/>
      </a:accent6>
      <a:hlink>
        <a:srgbClr val="0563C1"/>
      </a:hlink>
      <a:folHlink>
        <a:srgbClr val="954F72"/>
      </a:folHlink>
    </a:clrScheme>
    <a:fontScheme name="Custom 114">
      <a:majorFont>
        <a:latin typeface="Aharoni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705CF02DF8540BC9025A980CBE32D" ma:contentTypeVersion="8" ma:contentTypeDescription="Create a new document." ma:contentTypeScope="" ma:versionID="7b59e85c8975facf180a11ca812390b4">
  <xsd:schema xmlns:xsd="http://www.w3.org/2001/XMLSchema" xmlns:xs="http://www.w3.org/2001/XMLSchema" xmlns:p="http://schemas.microsoft.com/office/2006/metadata/properties" xmlns:ns3="f98cc253-feff-40fd-b75e-dde241986d3d" xmlns:ns4="7ea62328-f9cb-43bf-99db-6009b3f2bb1b" targetNamespace="http://schemas.microsoft.com/office/2006/metadata/properties" ma:root="true" ma:fieldsID="9c119ad8aaef6563af41b60e6a070d4d" ns3:_="" ns4:_="">
    <xsd:import namespace="f98cc253-feff-40fd-b75e-dde241986d3d"/>
    <xsd:import namespace="7ea62328-f9cb-43bf-99db-6009b3f2bb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8cc253-feff-40fd-b75e-dde241986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a62328-f9cb-43bf-99db-6009b3f2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D4569-AD80-4ADC-9EDD-472BB2761BC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07C0E-3C9C-45D4-8479-63E71002B4C9}">
  <ds:schemaRefs>
    <ds:schemaRef ds:uri="f98cc253-feff-40fd-b75e-dde241986d3d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7ea62328-f9cb-43bf-99db-6009b3f2bb1b"/>
    <ds:schemaRef ds:uri="http://schemas.microsoft.com/office/2006/metadata/properties"/>
    <ds:schemaRef ds:uri="http://www.w3.org/XML/1998/namespace"/>
    <ds:schemaRef ds:uri="http://purl.org/dc/elements/1.1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C26FB12-DDF0-459A-8AB5-62FB0B2C6A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8cc253-feff-40fd-b75e-dde241986d3d"/>
    <ds:schemaRef ds:uri="7ea62328-f9cb-43bf-99db-6009b3f2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52814</TotalTime>
  <Words>1023</Words>
  <Application>Microsoft Office PowerPoint</Application>
  <PresentationFormat>Widescreen</PresentationFormat>
  <Paragraphs>101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Aharoni</vt:lpstr>
      <vt:lpstr>Arial</vt:lpstr>
      <vt:lpstr>Calibri</vt:lpstr>
      <vt:lpstr>Cambria Math</vt:lpstr>
      <vt:lpstr>Gill Sans MT</vt:lpstr>
      <vt:lpstr>Verdana</vt:lpstr>
      <vt:lpstr>Wingdings 3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Bill Heath</cp:lastModifiedBy>
  <cp:revision>1530</cp:revision>
  <cp:lastPrinted>2025-02-23T03:08:04Z</cp:lastPrinted>
  <dcterms:created xsi:type="dcterms:W3CDTF">2013-07-15T20:26:40Z</dcterms:created>
  <dcterms:modified xsi:type="dcterms:W3CDTF">2025-02-23T03:08:07Z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0x010100EF3705CF02DF8540BC9025A980CBE32D</vt:lpwstr>
  </property>
</Properties>
</file>