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87" r:id="rId6"/>
    <p:sldId id="380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ing.com/videos/riverview/relatedvideo?q=battle+belongs+to+the+lord+song+maranatha&amp;mid=BBF3D8F24C9B45CE3D4BBBF3D8F24C9B45CE3D4B&amp;FORM=VIRE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16087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4827" y="1789974"/>
            <a:ext cx="6183086" cy="478499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00" dirty="0"/>
          </a:p>
          <a:p>
            <a:r>
              <a:rPr lang="en-US" sz="5800" dirty="0"/>
              <a:t>Psalm 68</a:t>
            </a:r>
          </a:p>
          <a:p>
            <a:endParaRPr lang="en-US" sz="1400" dirty="0"/>
          </a:p>
          <a:p>
            <a:r>
              <a:rPr lang="en-US" sz="4400" dirty="0"/>
              <a:t>Victory Parade </a:t>
            </a:r>
          </a:p>
          <a:p>
            <a:r>
              <a:rPr lang="en-US" sz="4400" dirty="0"/>
              <a:t>for the Ark of God</a:t>
            </a:r>
          </a:p>
          <a:p>
            <a:endParaRPr lang="en-US" dirty="0"/>
          </a:p>
          <a:p>
            <a:r>
              <a:rPr lang="en-US" sz="2800" dirty="0"/>
              <a:t>OT:  2 Samuel 6-7, 1 Chronicles 13-16</a:t>
            </a:r>
          </a:p>
          <a:p>
            <a:r>
              <a:rPr lang="en-US" sz="2800" dirty="0"/>
              <a:t> NT:  Ephesians </a:t>
            </a:r>
            <a:endParaRPr lang="en-US" sz="3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May 11, 2025                                                      			                           B Heath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87E12B-7003-3B5D-7A85-7C8262AC238D}"/>
              </a:ext>
            </a:extLst>
          </p:cNvPr>
          <p:cNvSpPr txBox="1"/>
          <p:nvPr/>
        </p:nvSpPr>
        <p:spPr>
          <a:xfrm>
            <a:off x="40640" y="481970"/>
            <a:ext cx="4291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Battle Belongs to the Lord (9:56-10:00)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F0B2631-A07E-08B3-CB30-CFD3683B52FE}"/>
              </a:ext>
            </a:extLst>
          </p:cNvPr>
          <p:cNvSpPr txBox="1">
            <a:spLocks/>
          </p:cNvSpPr>
          <p:nvPr/>
        </p:nvSpPr>
        <p:spPr>
          <a:xfrm>
            <a:off x="6634843" y="0"/>
            <a:ext cx="5524500" cy="68856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900" b="1" dirty="0">
                <a:latin typeface="+mn-lt"/>
              </a:rPr>
              <a:t>Ephesians</a:t>
            </a:r>
            <a:r>
              <a:rPr lang="en-US" sz="3200" b="1" dirty="0">
                <a:latin typeface="+mn-lt"/>
              </a:rPr>
              <a:t> </a:t>
            </a:r>
            <a:r>
              <a:rPr lang="en-US" sz="2100" dirty="0">
                <a:latin typeface="+mn-lt"/>
              </a:rPr>
              <a:t>(all people - spiritual warfare)</a:t>
            </a:r>
            <a:br>
              <a:rPr lang="en-US" sz="2400" b="1" dirty="0">
                <a:latin typeface="+mn-lt"/>
              </a:rPr>
            </a:br>
            <a:br>
              <a:rPr lang="en-US" sz="500" b="1" dirty="0">
                <a:latin typeface="+mn-lt"/>
              </a:rPr>
            </a:br>
            <a:r>
              <a:rPr lang="en-US" sz="2100" dirty="0">
                <a:latin typeface="+mn-lt"/>
              </a:rPr>
              <a:t>Victory Parade for the glory of God  (John 1:14)</a:t>
            </a:r>
          </a:p>
          <a:p>
            <a:pPr>
              <a:lnSpc>
                <a:spcPct val="100000"/>
              </a:lnSpc>
            </a:pPr>
            <a:br>
              <a:rPr lang="en-US" sz="2400" dirty="0">
                <a:latin typeface="+mn-lt"/>
              </a:rPr>
            </a:br>
            <a:r>
              <a:rPr lang="en-US" sz="2500" dirty="0">
                <a:latin typeface="+mn-lt"/>
              </a:rPr>
              <a:t>1:1-3:21 SIT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- God has chosen us in Christ  (1:4)</a:t>
            </a:r>
            <a:r>
              <a:rPr lang="en-US" sz="1000" dirty="0"/>
              <a:t> </a:t>
            </a:r>
            <a:endParaRPr lang="en-US" sz="1100" dirty="0"/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- God raised us up together and made us </a:t>
            </a:r>
            <a:r>
              <a:rPr lang="en-US" sz="2100" b="1" u="sng" dirty="0">
                <a:latin typeface="+mn-lt"/>
              </a:rPr>
              <a:t>SIT</a:t>
            </a:r>
            <a:r>
              <a:rPr lang="en-US" sz="2100" dirty="0">
                <a:latin typeface="+mn-lt"/>
              </a:rPr>
              <a:t> together in heavenly [places] in Christ. (2:6)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- </a:t>
            </a:r>
            <a:r>
              <a:rPr lang="en-US" sz="2100" b="1" u="sng" dirty="0">
                <a:latin typeface="+mn-lt"/>
              </a:rPr>
              <a:t>Prayers</a:t>
            </a:r>
            <a:r>
              <a:rPr lang="en-US" sz="2100" dirty="0">
                <a:latin typeface="+mn-lt"/>
              </a:rPr>
              <a:t> to God in 1:15-23 and 3:14-21 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4:1-6:9  WALK</a:t>
            </a:r>
          </a:p>
          <a:p>
            <a:pPr>
              <a:lnSpc>
                <a:spcPct val="100000"/>
              </a:lnSpc>
            </a:pPr>
            <a:r>
              <a:rPr lang="en-US" sz="2100" b="1" u="sng" dirty="0">
                <a:latin typeface="+mn-lt"/>
              </a:rPr>
              <a:t>WALK worthy</a:t>
            </a:r>
            <a:r>
              <a:rPr lang="en-US" sz="2100" b="1" dirty="0">
                <a:latin typeface="+mn-lt"/>
              </a:rPr>
              <a:t> </a:t>
            </a:r>
            <a:r>
              <a:rPr lang="en-US" sz="2100" dirty="0">
                <a:latin typeface="+mn-lt"/>
              </a:rPr>
              <a:t>of the vocation wherewith ye are called (4:1)    “speak – 4:15, 4:31”</a:t>
            </a:r>
          </a:p>
          <a:p>
            <a:pPr>
              <a:lnSpc>
                <a:spcPct val="100000"/>
              </a:lnSpc>
            </a:pPr>
            <a:r>
              <a:rPr lang="en-US" sz="2100" b="1" u="sng" dirty="0">
                <a:latin typeface="+mn-lt"/>
              </a:rPr>
              <a:t>WALK not </a:t>
            </a:r>
            <a:r>
              <a:rPr lang="en-US" sz="2100" dirty="0">
                <a:latin typeface="+mn-lt"/>
              </a:rPr>
              <a:t>as other Gentiles </a:t>
            </a:r>
            <a:r>
              <a:rPr lang="en-US" sz="2100" b="1" u="sng" dirty="0">
                <a:latin typeface="+mn-lt"/>
              </a:rPr>
              <a:t>WALK</a:t>
            </a:r>
            <a:r>
              <a:rPr lang="en-US" sz="2100" dirty="0">
                <a:latin typeface="+mn-lt"/>
              </a:rPr>
              <a:t> (4:17)</a:t>
            </a:r>
          </a:p>
          <a:p>
            <a:pPr>
              <a:lnSpc>
                <a:spcPct val="100000"/>
              </a:lnSpc>
            </a:pPr>
            <a:r>
              <a:rPr lang="en-US" sz="2100" b="1" u="sng" dirty="0">
                <a:latin typeface="+mn-lt"/>
              </a:rPr>
              <a:t>WALK in love</a:t>
            </a:r>
            <a:r>
              <a:rPr lang="en-US" sz="2100" dirty="0">
                <a:latin typeface="+mn-lt"/>
              </a:rPr>
              <a:t>, as Christ also loved us (5:2)</a:t>
            </a:r>
          </a:p>
          <a:p>
            <a:pPr>
              <a:lnSpc>
                <a:spcPct val="100000"/>
              </a:lnSpc>
            </a:pPr>
            <a:r>
              <a:rPr lang="en-US" sz="2100" b="1" u="sng" dirty="0">
                <a:latin typeface="+mn-lt"/>
              </a:rPr>
              <a:t>WALK as </a:t>
            </a:r>
            <a:r>
              <a:rPr lang="en-US" sz="2100" dirty="0">
                <a:latin typeface="+mn-lt"/>
              </a:rPr>
              <a:t>children of light (5:8)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6:10-24  STAND</a:t>
            </a:r>
          </a:p>
          <a:p>
            <a:pPr>
              <a:lnSpc>
                <a:spcPct val="100000"/>
              </a:lnSpc>
            </a:pPr>
            <a:r>
              <a:rPr lang="en-US" sz="2100" b="1" u="sng" dirty="0">
                <a:latin typeface="+mn-lt"/>
              </a:rPr>
              <a:t>STAND</a:t>
            </a:r>
            <a:r>
              <a:rPr lang="en-US" sz="2100" u="sng" dirty="0">
                <a:latin typeface="+mn-lt"/>
              </a:rPr>
              <a:t> against </a:t>
            </a:r>
            <a:r>
              <a:rPr lang="en-US" sz="2100" dirty="0">
                <a:latin typeface="+mn-lt"/>
              </a:rPr>
              <a:t>the wiles of the devil (6:11)</a:t>
            </a:r>
          </a:p>
          <a:p>
            <a:pPr>
              <a:lnSpc>
                <a:spcPct val="100000"/>
              </a:lnSpc>
            </a:pPr>
            <a:r>
              <a:rPr lang="en-US" sz="2100" b="1" u="sng" dirty="0" err="1">
                <a:latin typeface="+mn-lt"/>
              </a:rPr>
              <a:t>WithSTAND</a:t>
            </a:r>
            <a:r>
              <a:rPr lang="en-US" sz="2100" dirty="0">
                <a:latin typeface="+mn-lt"/>
              </a:rPr>
              <a:t> in the evil day (6:13a)  “with=resist”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Having done all, to </a:t>
            </a:r>
            <a:r>
              <a:rPr lang="en-US" sz="2100" b="1" u="sng" dirty="0">
                <a:latin typeface="+mn-lt"/>
              </a:rPr>
              <a:t>STAND</a:t>
            </a:r>
            <a:r>
              <a:rPr lang="en-US" sz="2100" dirty="0">
                <a:latin typeface="+mn-lt"/>
              </a:rPr>
              <a:t> (6:13b)</a:t>
            </a:r>
          </a:p>
          <a:p>
            <a:pPr>
              <a:lnSpc>
                <a:spcPct val="100000"/>
              </a:lnSpc>
            </a:pPr>
            <a:r>
              <a:rPr lang="en-US" sz="2100" b="1" u="sng" dirty="0">
                <a:latin typeface="+mn-lt"/>
              </a:rPr>
              <a:t>STAND</a:t>
            </a:r>
            <a:r>
              <a:rPr lang="en-US" sz="2100" b="1" dirty="0">
                <a:latin typeface="+mn-lt"/>
              </a:rPr>
              <a:t> </a:t>
            </a:r>
            <a:r>
              <a:rPr lang="en-US" sz="2100" dirty="0">
                <a:latin typeface="+mn-lt"/>
              </a:rPr>
              <a:t>therefore</a:t>
            </a:r>
            <a:r>
              <a:rPr lang="en-US" sz="2100" b="1" dirty="0">
                <a:latin typeface="+mn-lt"/>
              </a:rPr>
              <a:t> </a:t>
            </a:r>
            <a:r>
              <a:rPr lang="en-US" sz="2100" dirty="0">
                <a:latin typeface="+mn-lt"/>
              </a:rPr>
              <a:t>(6:14)</a:t>
            </a:r>
            <a:endParaRPr lang="en-US" sz="2400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2400" dirty="0">
              <a:latin typeface="+mn-lt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514635D-84B4-7A34-DEBF-C9EE47DB6088}"/>
              </a:ext>
            </a:extLst>
          </p:cNvPr>
          <p:cNvSpPr txBox="1">
            <a:spLocks/>
          </p:cNvSpPr>
          <p:nvPr/>
        </p:nvSpPr>
        <p:spPr>
          <a:xfrm>
            <a:off x="0" y="-27636"/>
            <a:ext cx="4528457" cy="68856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100" b="1" dirty="0">
                <a:latin typeface="+mn-lt"/>
              </a:rPr>
              <a:t>Psalm 68 </a:t>
            </a:r>
            <a:r>
              <a:rPr lang="en-US" sz="2000" dirty="0">
                <a:latin typeface="+mn-lt"/>
              </a:rPr>
              <a:t>(only Israel - physical warfare)</a:t>
            </a:r>
            <a:br>
              <a:rPr lang="en-US" sz="1800" b="1" dirty="0">
                <a:latin typeface="+mn-lt"/>
              </a:rPr>
            </a:br>
            <a:br>
              <a:rPr lang="en-US" sz="600" b="1" dirty="0">
                <a:latin typeface="+mn-lt"/>
              </a:rPr>
            </a:br>
            <a:r>
              <a:rPr lang="en-US" sz="2200" dirty="0">
                <a:latin typeface="+mn-lt"/>
              </a:rPr>
              <a:t>Victory Parade for the Ark of God </a:t>
            </a:r>
            <a:br>
              <a:rPr lang="en-US" sz="18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200" dirty="0">
                <a:latin typeface="+mn-lt"/>
              </a:rPr>
              <a:t>1-6 </a:t>
            </a:r>
            <a:r>
              <a:rPr lang="en-US" sz="2700" b="1" dirty="0">
                <a:latin typeface="+mn-lt"/>
              </a:rPr>
              <a:t>God’s presence </a:t>
            </a:r>
            <a:r>
              <a:rPr lang="en-US" sz="2000" dirty="0">
                <a:latin typeface="+mn-lt"/>
              </a:rPr>
              <a:t>(Eph 1:1-3:21- sit)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       Let God arise (Numbers 10:35)</a:t>
            </a:r>
            <a:br>
              <a:rPr lang="en-US" sz="22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r>
              <a:rPr lang="en-US" sz="2200" dirty="0">
                <a:latin typeface="+mn-lt"/>
              </a:rPr>
              <a:t>7-14 </a:t>
            </a:r>
            <a:r>
              <a:rPr lang="en-US" sz="2400" b="1" dirty="0">
                <a:latin typeface="+mn-lt"/>
              </a:rPr>
              <a:t>God protects </a:t>
            </a:r>
            <a:r>
              <a:rPr lang="en-US" sz="2000" dirty="0">
                <a:latin typeface="+mn-lt"/>
              </a:rPr>
              <a:t>(Eph 1:1-3:21- sit)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        (past-Moses &amp; Barak) </a:t>
            </a:r>
            <a:br>
              <a:rPr lang="en-US" sz="2200" dirty="0">
                <a:latin typeface="+mn-lt"/>
              </a:rPr>
            </a:b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15-19 </a:t>
            </a:r>
            <a:r>
              <a:rPr lang="en-US" sz="2400" b="1" dirty="0">
                <a:latin typeface="+mn-lt"/>
              </a:rPr>
              <a:t>God’s choice </a:t>
            </a:r>
            <a:r>
              <a:rPr lang="en-US" sz="2000" dirty="0">
                <a:latin typeface="+mn-lt"/>
              </a:rPr>
              <a:t>(Eph 1:1-3:21- sit)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latin typeface="+mn-lt"/>
              </a:rPr>
              <a:t>         (1</a:t>
            </a:r>
            <a:r>
              <a:rPr lang="en-US" sz="2200" baseline="30000" dirty="0">
                <a:latin typeface="+mn-lt"/>
              </a:rPr>
              <a:t>st</a:t>
            </a:r>
            <a:r>
              <a:rPr lang="en-US" sz="2200" dirty="0">
                <a:latin typeface="+mn-lt"/>
              </a:rPr>
              <a:t> coming of Jesus, Eph 4:8) </a:t>
            </a:r>
            <a:br>
              <a:rPr lang="en-US" sz="2200" dirty="0">
                <a:latin typeface="+mn-lt"/>
              </a:rPr>
            </a:b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20-28 </a:t>
            </a:r>
            <a:r>
              <a:rPr lang="en-US" sz="2400" b="1" dirty="0">
                <a:latin typeface="+mn-lt"/>
              </a:rPr>
              <a:t>Israel celebrates </a:t>
            </a:r>
            <a:r>
              <a:rPr lang="en-US" sz="2000" dirty="0">
                <a:latin typeface="+mn-lt"/>
              </a:rPr>
              <a:t>(Eph 4:1-6:9 - walk)</a:t>
            </a:r>
            <a:br>
              <a:rPr lang="en-US" sz="2000" dirty="0">
                <a:latin typeface="+mn-lt"/>
              </a:rPr>
            </a:br>
            <a:r>
              <a:rPr lang="en-US" sz="2200" dirty="0">
                <a:latin typeface="+mn-lt"/>
              </a:rPr>
              <a:t>          Ark enters Jerusalem</a:t>
            </a:r>
            <a:br>
              <a:rPr lang="en-US" sz="2200" dirty="0">
                <a:latin typeface="+mn-lt"/>
              </a:rPr>
            </a:b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29-32 </a:t>
            </a:r>
            <a:r>
              <a:rPr lang="en-US" sz="2400" b="1" dirty="0">
                <a:latin typeface="+mn-lt"/>
              </a:rPr>
              <a:t>God’s victory </a:t>
            </a:r>
            <a:r>
              <a:rPr lang="en-US" sz="2000" dirty="0">
                <a:latin typeface="+mn-lt"/>
              </a:rPr>
              <a:t>(Eph 6:10-24 – stand)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          (2</a:t>
            </a:r>
            <a:r>
              <a:rPr lang="en-US" sz="2200" baseline="30000" dirty="0">
                <a:latin typeface="+mn-lt"/>
              </a:rPr>
              <a:t>nd</a:t>
            </a:r>
            <a:r>
              <a:rPr lang="en-US" sz="2200" dirty="0">
                <a:latin typeface="+mn-lt"/>
              </a:rPr>
              <a:t> coming of Christ, Rev 19)</a:t>
            </a:r>
            <a:br>
              <a:rPr lang="en-US" sz="2200" dirty="0">
                <a:latin typeface="+mn-lt"/>
              </a:rPr>
            </a:b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33-35 </a:t>
            </a:r>
            <a:r>
              <a:rPr lang="en-US" sz="2400" b="1" dirty="0">
                <a:latin typeface="+mn-lt"/>
              </a:rPr>
              <a:t>God’s strength </a:t>
            </a:r>
            <a:r>
              <a:rPr lang="en-US" sz="2000" dirty="0">
                <a:latin typeface="+mn-lt"/>
              </a:rPr>
              <a:t>(Eph 6:10-24 – stand)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          (for &amp; in Israel)</a:t>
            </a:r>
            <a:endParaRPr lang="en-US" sz="2000" dirty="0">
              <a:latin typeface="+mn-lt"/>
            </a:endParaRPr>
          </a:p>
        </p:txBody>
      </p:sp>
      <p:pic>
        <p:nvPicPr>
          <p:cNvPr id="1028" name="Picture 4" descr="Photo &amp; Art Print Three crosses on Calvary oil painting symbolic of the ...">
            <a:extLst>
              <a:ext uri="{FF2B5EF4-FFF2-40B4-BE49-F238E27FC236}">
                <a16:creationId xmlns:a16="http://schemas.microsoft.com/office/drawing/2014/main" id="{ED681E19-D45D-FAB0-56E2-E7B2C99ED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457" y="-17"/>
            <a:ext cx="2106386" cy="105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rrection Of Jesus Wallpapers - Wallpaper Cave">
            <a:extLst>
              <a:ext uri="{FF2B5EF4-FFF2-40B4-BE49-F238E27FC236}">
                <a16:creationId xmlns:a16="http://schemas.microsoft.com/office/drawing/2014/main" id="{2B4FC8E4-2C68-0E24-DFAC-822231CD3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168" y="1621964"/>
            <a:ext cx="2074790" cy="291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W THE KINGDOM OF GOD OPERATES 1 - HeavensGate">
            <a:extLst>
              <a:ext uri="{FF2B5EF4-FFF2-40B4-BE49-F238E27FC236}">
                <a16:creationId xmlns:a16="http://schemas.microsoft.com/office/drawing/2014/main" id="{D781605D-D34D-2C90-E1F8-EB0BD61E2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778" y="5153790"/>
            <a:ext cx="2074789" cy="108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83AA16-4A2E-03A4-3B23-ADF80660338A}"/>
              </a:ext>
            </a:extLst>
          </p:cNvPr>
          <p:cNvSpPr txBox="1"/>
          <p:nvPr/>
        </p:nvSpPr>
        <p:spPr>
          <a:xfrm>
            <a:off x="4756728" y="1009634"/>
            <a:ext cx="165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Christ crucified</a:t>
            </a:r>
          </a:p>
          <a:p>
            <a:pPr algn="ctr"/>
            <a:r>
              <a:rPr lang="en-US" sz="1600" dirty="0"/>
              <a:t>Gal 2:20, Gal 6:14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CFC1AC-2448-7B14-BD6F-59A2538DCC8D}"/>
              </a:ext>
            </a:extLst>
          </p:cNvPr>
          <p:cNvSpPr txBox="1"/>
          <p:nvPr/>
        </p:nvSpPr>
        <p:spPr>
          <a:xfrm>
            <a:off x="4765090" y="6251056"/>
            <a:ext cx="1721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Saints with Christ </a:t>
            </a:r>
          </a:p>
          <a:p>
            <a:pPr algn="ctr"/>
            <a:r>
              <a:rPr lang="en-US" sz="1600" dirty="0"/>
              <a:t>Rev 4-5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E1A4D2-C26B-29F5-00E6-71F61DE7B827}"/>
              </a:ext>
            </a:extLst>
          </p:cNvPr>
          <p:cNvSpPr txBox="1"/>
          <p:nvPr/>
        </p:nvSpPr>
        <p:spPr>
          <a:xfrm>
            <a:off x="4577352" y="4519784"/>
            <a:ext cx="2046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Christ risen </a:t>
            </a:r>
          </a:p>
          <a:p>
            <a:pPr algn="ctr"/>
            <a:r>
              <a:rPr lang="en-US" sz="1600" dirty="0"/>
              <a:t>on the 3</a:t>
            </a:r>
            <a:r>
              <a:rPr lang="en-US" sz="1600" baseline="30000" dirty="0"/>
              <a:t>rd</a:t>
            </a:r>
            <a:r>
              <a:rPr lang="en-US" sz="1600" dirty="0"/>
              <a:t> day</a:t>
            </a:r>
          </a:p>
        </p:txBody>
      </p:sp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74800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2 Peter (4),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Next Sunday: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New: use index cards to present Sunday School questions</a:t>
            </a: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answer for all.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March 12-18.  2 Kings 9:14 to 11:12 (Mon-Sat) &amp; Psalm 72 (Sunday)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83491" y="3297139"/>
            <a:ext cx="3356620" cy="17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7ea62328-f9cb-43bf-99db-6009b3f2bb1b"/>
    <ds:schemaRef ds:uri="f98cc253-feff-40fd-b75e-dde241986d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61675</TotalTime>
  <Words>602</Words>
  <Application>Microsoft Office PowerPoint</Application>
  <PresentationFormat>Widescreen</PresentationFormat>
  <Paragraphs>79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1622</cp:revision>
  <cp:lastPrinted>2025-05-11T02:30:33Z</cp:lastPrinted>
  <dcterms:created xsi:type="dcterms:W3CDTF">2013-07-15T20:26:40Z</dcterms:created>
  <dcterms:modified xsi:type="dcterms:W3CDTF">2025-05-11T02:30:57Z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