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9"/>
  </p:notesMasterIdLst>
  <p:sldIdLst>
    <p:sldId id="376" r:id="rId5"/>
    <p:sldId id="382" r:id="rId6"/>
    <p:sldId id="385" r:id="rId7"/>
    <p:sldId id="383" r:id="rId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5FC53-3C78-4CAF-8CCE-CCBAB4B7848F}" v="9" dt="2026-01-28T02:14:08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9" autoAdjust="0"/>
    <p:restoredTop sz="94660"/>
  </p:normalViewPr>
  <p:slideViewPr>
    <p:cSldViewPr snapToGrid="0">
      <p:cViewPr varScale="1">
        <p:scale>
          <a:sx n="49" d="100"/>
          <a:sy n="49" d="100"/>
        </p:scale>
        <p:origin x="394" y="65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addSld delSld modSld">
      <pc:chgData name="Bill Heath" userId="e5502471a9019beb" providerId="LiveId" clId="{813D262F-908F-4E50-9894-E380FCA4CA07}" dt="2026-01-28T04:14:28.047" v="3031" actId="20577"/>
      <pc:docMkLst>
        <pc:docMk/>
      </pc:docMkLst>
      <pc:sldChg chg="modSp mod">
        <pc:chgData name="Bill Heath" userId="e5502471a9019beb" providerId="LiveId" clId="{813D262F-908F-4E50-9894-E380FCA4CA07}" dt="2026-01-27T10:38:04.772" v="2301" actId="6549"/>
        <pc:sldMkLst>
          <pc:docMk/>
          <pc:sldMk cId="1928839089" sldId="376"/>
        </pc:sldMkLst>
        <pc:spChg chg="mod">
          <ac:chgData name="Bill Heath" userId="e5502471a9019beb" providerId="LiveId" clId="{813D262F-908F-4E50-9894-E380FCA4CA07}" dt="2026-01-27T10:38:04.772" v="2301" actId="6549"/>
          <ac:spMkLst>
            <pc:docMk/>
            <pc:sldMk cId="1928839089" sldId="376"/>
            <ac:spMk id="2" creationId="{68B1BFC7-F1FB-7C24-B2DD-713F88A233D1}"/>
          </ac:spMkLst>
        </pc:spChg>
        <pc:spChg chg="mod">
          <ac:chgData name="Bill Heath" userId="e5502471a9019beb" providerId="LiveId" clId="{813D262F-908F-4E50-9894-E380FCA4CA07}" dt="2026-01-26T12:28:00.150" v="132" actId="20577"/>
          <ac:spMkLst>
            <pc:docMk/>
            <pc:sldMk cId="1928839089" sldId="376"/>
            <ac:spMk id="4" creationId="{DB6C924B-D136-B41C-57F2-9E15057EFBC5}"/>
          </ac:spMkLst>
        </pc:spChg>
        <pc:spChg chg="mod">
          <ac:chgData name="Bill Heath" userId="e5502471a9019beb" providerId="LiveId" clId="{813D262F-908F-4E50-9894-E380FCA4CA07}" dt="2026-01-26T12:28:07.892" v="137" actId="20577"/>
          <ac:spMkLst>
            <pc:docMk/>
            <pc:sldMk cId="1928839089" sldId="376"/>
            <ac:spMk id="9" creationId="{3E5C6185-BA62-417B-B11E-D6CE654AE4F5}"/>
          </ac:spMkLst>
        </pc:spChg>
      </pc:sldChg>
      <pc:sldChg chg="modSp mod">
        <pc:chgData name="Bill Heath" userId="e5502471a9019beb" providerId="LiveId" clId="{813D262F-908F-4E50-9894-E380FCA4CA07}" dt="2026-01-28T04:14:28.047" v="3031" actId="20577"/>
        <pc:sldMkLst>
          <pc:docMk/>
          <pc:sldMk cId="522827454" sldId="382"/>
        </pc:sldMkLst>
        <pc:spChg chg="mod">
          <ac:chgData name="Bill Heath" userId="e5502471a9019beb" providerId="LiveId" clId="{813D262F-908F-4E50-9894-E380FCA4CA07}" dt="2026-01-28T04:14:28.047" v="3031" actId="20577"/>
          <ac:spMkLst>
            <pc:docMk/>
            <pc:sldMk cId="522827454" sldId="382"/>
            <ac:spMk id="7" creationId="{DF900E41-422E-AFD3-6E17-5BA9E42030B1}"/>
          </ac:spMkLst>
        </pc:spChg>
      </pc:sldChg>
      <pc:sldChg chg="modSp mod">
        <pc:chgData name="Bill Heath" userId="e5502471a9019beb" providerId="LiveId" clId="{813D262F-908F-4E50-9894-E380FCA4CA07}" dt="2026-01-26T14:13:37.935" v="1888" actId="20577"/>
        <pc:sldMkLst>
          <pc:docMk/>
          <pc:sldMk cId="3104253408" sldId="383"/>
        </pc:sldMkLst>
        <pc:graphicFrameChg chg="mod modGraphic">
          <ac:chgData name="Bill Heath" userId="e5502471a9019beb" providerId="LiveId" clId="{813D262F-908F-4E50-9894-E380FCA4CA07}" dt="2026-01-26T14:13:37.935" v="1888" actId="20577"/>
          <ac:graphicFrameMkLst>
            <pc:docMk/>
            <pc:sldMk cId="3104253408" sldId="383"/>
            <ac:graphicFrameMk id="4" creationId="{AA7B784E-FE43-507E-5DC4-D693A3D0DBCE}"/>
          </ac:graphicFrameMkLst>
        </pc:graphicFrameChg>
      </pc:sldChg>
      <pc:sldChg chg="modSp add mod">
        <pc:chgData name="Bill Heath" userId="e5502471a9019beb" providerId="LiveId" clId="{813D262F-908F-4E50-9894-E380FCA4CA07}" dt="2026-01-28T02:17:34.695" v="2989" actId="113"/>
        <pc:sldMkLst>
          <pc:docMk/>
          <pc:sldMk cId="364367156" sldId="385"/>
        </pc:sldMkLst>
        <pc:spChg chg="mod">
          <ac:chgData name="Bill Heath" userId="e5502471a9019beb" providerId="LiveId" clId="{813D262F-908F-4E50-9894-E380FCA4CA07}" dt="2026-01-28T02:17:34.695" v="2989" actId="113"/>
          <ac:spMkLst>
            <pc:docMk/>
            <pc:sldMk cId="364367156" sldId="385"/>
            <ac:spMk id="7" creationId="{73DFA90D-0E8F-2CA2-BF05-51F1C1133C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1/27/2026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63431" y="15988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Jan 28, 2026        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553" y="0"/>
            <a:ext cx="9232960" cy="111034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  Straight and Balanced     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The Faith, a noun, G3982, </a:t>
            </a:r>
            <a:r>
              <a:rPr lang="en-US" dirty="0" err="1"/>
              <a:t>pis’</a:t>
            </a:r>
            <a:r>
              <a:rPr lang="en-US" dirty="0"/>
              <a:t>-tis, 244x, Hebrews 11-11x (11:1-3, 6, 38-40, 12:1-4; Romans 15:23, Jude 1:3)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43186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52971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60298" y="1153165"/>
            <a:ext cx="6844639" cy="5632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Old Testament:  True Prophets of the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#13 – Samuel:  Lifelong Shining Faith (Heb 11:32f, 1 Sam)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#14 – Nathan &amp; Gad:  The Comforter’s Faith (Heb 11:32g)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#15 – Man of God &amp; Old Prophet:   Weak Prophets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#16 – Azariah &amp; Hanani:  Two Prophets and Two Effects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#17 – Jehu, a Prophet, &amp; Micaiah:  Little-Known Prophets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#18 – Elijah:  The Past, Present, and Future Prophet of the Faith </a:t>
            </a:r>
            <a:r>
              <a:rPr lang="en-US" sz="1200" dirty="0">
                <a:latin typeface="Gill Sans MT"/>
              </a:rPr>
              <a:t>(Heb 11:35)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#19 – Elisha:  Prophet of Power and Water (Heb 11:35)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#20 – Jonah &amp; Nahum:  God’s Mercy &amp; Judgment on Nineveh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#21 – </a:t>
            </a:r>
            <a:r>
              <a:rPr lang="en-US" b="1" dirty="0">
                <a:latin typeface="Gill Sans MT"/>
              </a:rPr>
              <a:t>Ho</a:t>
            </a:r>
            <a:r>
              <a:rPr lang="en-US" dirty="0">
                <a:latin typeface="Gill Sans MT"/>
              </a:rPr>
              <a:t>sea, </a:t>
            </a:r>
            <a:r>
              <a:rPr lang="en-US" b="1" dirty="0">
                <a:latin typeface="Gill Sans MT"/>
              </a:rPr>
              <a:t>Jo</a:t>
            </a:r>
            <a:r>
              <a:rPr lang="en-US" dirty="0">
                <a:latin typeface="Gill Sans MT"/>
              </a:rPr>
              <a:t>el, &amp; </a:t>
            </a:r>
            <a:r>
              <a:rPr lang="en-US" b="1" dirty="0">
                <a:latin typeface="Gill Sans MT"/>
              </a:rPr>
              <a:t>Am</a:t>
            </a:r>
            <a:r>
              <a:rPr lang="en-US" dirty="0">
                <a:latin typeface="Gill Sans MT"/>
              </a:rPr>
              <a:t>os:  Future Judgments and Blessings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#22 – </a:t>
            </a:r>
            <a:r>
              <a:rPr lang="en-US" b="1" dirty="0">
                <a:latin typeface="Gill Sans MT"/>
              </a:rPr>
              <a:t>O</a:t>
            </a:r>
            <a:r>
              <a:rPr lang="en-US" dirty="0">
                <a:latin typeface="Gill Sans MT"/>
              </a:rPr>
              <a:t>badiah, </a:t>
            </a:r>
            <a:r>
              <a:rPr lang="en-US" b="1" dirty="0">
                <a:latin typeface="Gill Sans MT"/>
              </a:rPr>
              <a:t>J</a:t>
            </a:r>
            <a:r>
              <a:rPr lang="en-US" dirty="0">
                <a:latin typeface="Gill Sans MT"/>
              </a:rPr>
              <a:t>onah, &amp; </a:t>
            </a:r>
            <a:r>
              <a:rPr lang="en-US" b="1" dirty="0">
                <a:latin typeface="Gill Sans MT"/>
              </a:rPr>
              <a:t>M</a:t>
            </a:r>
            <a:r>
              <a:rPr lang="en-US" dirty="0">
                <a:latin typeface="Gill Sans MT"/>
              </a:rPr>
              <a:t>icah:  Fight with Hate,  Anger, &amp; Darkness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#23 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Isaiah:  Prophet of Majesty and Royalty </a:t>
            </a:r>
            <a:r>
              <a:rPr lang="en-US" dirty="0">
                <a:latin typeface="Gill Sans MT"/>
              </a:rPr>
              <a:t> (Heb 11:37)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#24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akkuk, &amp;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haniah:  </a:t>
            </a:r>
            <a:r>
              <a:rPr lang="en-US" dirty="0">
                <a:latin typeface="Gill Sans MT"/>
              </a:rPr>
              <a:t>God the Loving-Holy Judge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#25 – Huldah:  Prophetess of Anomaly &amp; Conformity of</a:t>
            </a:r>
            <a:r>
              <a:rPr lang="en-US" dirty="0">
                <a:latin typeface="Gill Sans MT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the Faith</a:t>
            </a:r>
          </a:p>
          <a:p>
            <a:pPr defTabSz="914400"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#26 </a:t>
            </a:r>
            <a:r>
              <a:rPr lang="en-US" dirty="0">
                <a:latin typeface="Gill Sans MT"/>
              </a:rPr>
              <a:t>– Jeremiah &amp; Lamentations: Speak,  Weep, and Turn unto the LORD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#27 </a:t>
            </a:r>
            <a:r>
              <a:rPr lang="en-US" dirty="0">
                <a:latin typeface="Gill Sans MT"/>
              </a:rPr>
              <a:t>– Ezekiel:  Watchman on a Short Leash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#28 –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Daniel:  Prophet of Self-control and Godliness </a:t>
            </a:r>
          </a:p>
          <a:p>
            <a:pPr defTabSz="914400">
              <a:defRPr/>
            </a:pPr>
            <a:r>
              <a:rPr lang="en-US" dirty="0">
                <a:latin typeface="Gill Sans MT"/>
              </a:rPr>
              <a:t>#29 –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Ha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ggai,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Ze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chariah, &amp;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Ma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lachi:  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</a:t>
            </a:r>
            <a:r>
              <a:rPr lang="en-US" dirty="0">
                <a:latin typeface="Gill Sans MT"/>
              </a:rPr>
              <a:t>30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– Old Testament False Prophets </a:t>
            </a:r>
          </a:p>
          <a:p>
            <a:pPr lvl="0"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#31 – </a:t>
            </a:r>
            <a:r>
              <a:rPr lang="en-US" dirty="0">
                <a:latin typeface="Gill Sans MT"/>
              </a:rPr>
              <a:t>New Testament Prophets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                                 </a:t>
            </a: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2883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900E41-422E-AFD3-6E17-5BA9E42030B1}"/>
              </a:ext>
            </a:extLst>
          </p:cNvPr>
          <p:cNvSpPr txBox="1"/>
          <p:nvPr/>
        </p:nvSpPr>
        <p:spPr>
          <a:xfrm>
            <a:off x="10381" y="0"/>
            <a:ext cx="12181619" cy="6807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Daniel: Prophet of Self-control and Godliness 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Time: 605-536 BC    Place: Babylon 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        </a:t>
            </a: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            </a:t>
            </a: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</a:t>
            </a:r>
          </a:p>
          <a:p>
            <a:r>
              <a:rPr lang="en-US" sz="3200" b="1" u="sng" dirty="0">
                <a:solidFill>
                  <a:schemeClr val="bg1"/>
                </a:solidFill>
              </a:rPr>
              <a:t>Christians learn from Daniel</a:t>
            </a:r>
            <a:r>
              <a:rPr lang="en-US" sz="3200" dirty="0">
                <a:solidFill>
                  <a:schemeClr val="bg1"/>
                </a:solidFill>
              </a:rPr>
              <a:t>						 </a:t>
            </a:r>
            <a:r>
              <a:rPr lang="en-US" sz="3200" u="sng" dirty="0">
                <a:solidFill>
                  <a:schemeClr val="bg1"/>
                </a:solidFill>
              </a:rPr>
              <a:t>Scripture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1.  Control over their body 								1 Corinthians 7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2.  Character undefiled									Ezekiel 14:14, 18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3.  </a:t>
            </a:r>
            <a:r>
              <a:rPr lang="en-US" sz="3200">
                <a:solidFill>
                  <a:schemeClr val="bg1"/>
                </a:solidFill>
              </a:rPr>
              <a:t>Control </a:t>
            </a:r>
            <a:r>
              <a:rPr lang="en-US" sz="3200" dirty="0">
                <a:solidFill>
                  <a:schemeClr val="bg1"/>
                </a:solidFill>
              </a:rPr>
              <a:t>by the Spirit of God				</a:t>
            </a:r>
            <a:r>
              <a:rPr lang="en-US" sz="3200">
                <a:solidFill>
                  <a:schemeClr val="bg1"/>
                </a:solidFill>
              </a:rPr>
              <a:t>		Romans </a:t>
            </a:r>
            <a:r>
              <a:rPr lang="en-US" sz="3200" dirty="0">
                <a:solidFill>
                  <a:schemeClr val="bg1"/>
                </a:solidFill>
              </a:rPr>
              <a:t>8:1-17a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4.  Character of future things 							1 Thes 5:8-11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Application today:  Stand fast in the faith, 1 Cor 16:13-14 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algn="ctr"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Day by day, hour by hour, in 2026 </a:t>
            </a: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697E6E69-10A7-E95B-7E17-156363682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19C53FFC-B9C8-21E9-DCEC-68ED9034BF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44F2A255-DBB8-A7F8-11C4-E1BA7BD5D1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D994943-A3A5-41B2-DE34-AEFF30753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DD66C7BD-43F3-92ED-C793-11154A9AB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25571D-5481-48D1-26FA-569DFFC7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2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D1F19-7043-CDF6-D742-AA0C04BD9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DFA90D-0E8F-2CA2-BF05-51F1C1133CD2}"/>
              </a:ext>
            </a:extLst>
          </p:cNvPr>
          <p:cNvSpPr txBox="1"/>
          <p:nvPr/>
        </p:nvSpPr>
        <p:spPr>
          <a:xfrm>
            <a:off x="0" y="0"/>
            <a:ext cx="12181619" cy="68059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Daniel: Prophet of Self-control &amp; Godliness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(2 Peter 1:5-7, brotherly kindness &amp; charity)</a:t>
            </a: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Time: 605-536 BC    Place: Babylon with 5 Kings, Neb-Cyrus  (Nov-Feb 2022-2023)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        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			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																   12 weeks - 1 CEU, 8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hrs</a:t>
            </a:r>
            <a:endParaRPr lang="en-US" dirty="0">
              <a:solidFill>
                <a:schemeClr val="tx2">
                  <a:lumMod val="10000"/>
                </a:schemeClr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</a:t>
            </a:r>
          </a:p>
          <a:p>
            <a:r>
              <a:rPr lang="en-US" sz="2000" b="1" u="sng" dirty="0">
                <a:solidFill>
                  <a:schemeClr val="bg1"/>
                </a:solidFill>
              </a:rPr>
              <a:t>Christians learn from Daniel</a:t>
            </a:r>
            <a:r>
              <a:rPr lang="en-US" sz="2000" dirty="0">
                <a:solidFill>
                  <a:schemeClr val="bg1"/>
                </a:solidFill>
              </a:rPr>
              <a:t>	 (Romans 15:4)									</a:t>
            </a:r>
            <a:r>
              <a:rPr lang="en-US" sz="2000" u="sng" dirty="0">
                <a:solidFill>
                  <a:schemeClr val="bg1"/>
                </a:solidFill>
              </a:rPr>
              <a:t>Scripture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Control over his body  </a:t>
            </a:r>
            <a:r>
              <a:rPr lang="en-US" sz="2000" dirty="0">
                <a:solidFill>
                  <a:schemeClr val="bg1"/>
                </a:solidFill>
              </a:rPr>
              <a:t>(Eunuch, Mt 19:10-12.  Food &amp; drink)				</a:t>
            </a:r>
            <a:r>
              <a:rPr lang="en-US" sz="2000" b="1" dirty="0">
                <a:solidFill>
                  <a:schemeClr val="bg1"/>
                </a:solidFill>
              </a:rPr>
              <a:t>Daniel 1,  Cor 7, 9:27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sz="2000" b="1" dirty="0">
                <a:solidFill>
                  <a:schemeClr val="bg1"/>
                </a:solidFill>
              </a:rPr>
              <a:t>Character undefiled</a:t>
            </a:r>
            <a:r>
              <a:rPr lang="en-US" sz="2000" dirty="0">
                <a:solidFill>
                  <a:schemeClr val="bg1"/>
                </a:solidFill>
              </a:rPr>
              <a:t>		(prayed 3x a day, Daniel 6:10-28)				Ezekiel 14:14, 18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Like Joseph and Samuel and John the Baptist and Nathaniel and Paul and Peter</a:t>
            </a:r>
          </a:p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Ezekiel 14:14 (KJV)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Though these three men,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Noah (3 sons), Daniel (3 friends) and Job (3 friends)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were in it, they should deliver [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but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] their own souls by their righteousness, saith the Lord GOD. </a:t>
            </a:r>
          </a:p>
          <a:p>
            <a:endParaRPr lang="en-US" sz="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20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Law: 2-3 witnesses. 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Ecc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4:10-12   Two [are] better than one; because they have a good reward for their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labour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en-US" sz="2000" baseline="30000" dirty="0">
                <a:solidFill>
                  <a:schemeClr val="tx2">
                    <a:lumMod val="10000"/>
                  </a:schemeClr>
                </a:solidFill>
              </a:rPr>
              <a:t>10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 For if they fall, the one will lift up his fellow: but woe to him [that is] alone when he falleth; for [he hath] not another to help him up. </a:t>
            </a:r>
            <a:r>
              <a:rPr lang="en-US" sz="2000" baseline="30000" dirty="0">
                <a:solidFill>
                  <a:schemeClr val="tx2">
                    <a:lumMod val="10000"/>
                  </a:schemeClr>
                </a:solidFill>
              </a:rPr>
              <a:t>11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 Again, if two lie together, then they have heat: but how can one be warm [alone]? </a:t>
            </a:r>
            <a:r>
              <a:rPr lang="en-US" sz="2000" baseline="30000" dirty="0">
                <a:solidFill>
                  <a:schemeClr val="tx2">
                    <a:lumMod val="10000"/>
                  </a:schemeClr>
                </a:solidFill>
              </a:rPr>
              <a:t>12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 And if one prevail against him, two shall withstand him; and a threefold cord is not quickly broken.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Also Peter, James John.  Today in your life? </a:t>
            </a: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sz="2000" b="1" dirty="0">
                <a:solidFill>
                  <a:schemeClr val="bg1"/>
                </a:solidFill>
              </a:rPr>
              <a:t>Controlled by the Spirit of God</a:t>
            </a:r>
            <a:r>
              <a:rPr lang="en-US" sz="2000" dirty="0">
                <a:solidFill>
                  <a:schemeClr val="bg1"/>
                </a:solidFill>
              </a:rPr>
              <a:t>											Romans 8:1-17a</a:t>
            </a: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sz="2000" b="1" dirty="0">
                <a:solidFill>
                  <a:schemeClr val="bg1"/>
                </a:solidFill>
              </a:rPr>
              <a:t>Character of future things  </a:t>
            </a:r>
            <a:r>
              <a:rPr lang="en-US" sz="2000" dirty="0">
                <a:solidFill>
                  <a:schemeClr val="bg1"/>
                </a:solidFill>
              </a:rPr>
              <a:t>(Dan 9:24-27, 10:2-3, times of the Gentiles)	1 Thes 5:8-11</a:t>
            </a: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Application today: Stand fast in the faith, 1 Cor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16:13-14  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Day by day, hour by hour, in 2026 </a:t>
            </a: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BC30AF7F-1319-4A44-1123-57942654EC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E7CBFC12-51A6-05EB-2902-2A2E1CC6BE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5BE7954B-C953-8C79-EA1F-1D86D3C6E3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FA1F8802-604D-3AF7-BF24-453FF12A3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93EF8682-95D0-671C-FD34-C663CC31F3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15AF4C-20FD-BFDE-CC55-F92E498D8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CF19-2E4E-B1B3-D32C-DB46D789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5" y="105356"/>
            <a:ext cx="1365813" cy="147960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200" dirty="0"/>
              <a:t>OT True Prophets chart</a:t>
            </a:r>
            <a:br>
              <a:rPr lang="en-US" sz="1200" dirty="0"/>
            </a:br>
            <a:r>
              <a:rPr lang="en-US" sz="1200" dirty="0"/>
              <a:t> in respect to</a:t>
            </a:r>
            <a:br>
              <a:rPr lang="en-US" sz="1200" dirty="0"/>
            </a:br>
            <a:r>
              <a:rPr lang="en-US" sz="1200" dirty="0"/>
              <a:t>Hebrews</a:t>
            </a:r>
            <a:br>
              <a:rPr lang="en-US" sz="1200" dirty="0"/>
            </a:br>
            <a:r>
              <a:rPr lang="en-US" sz="1200" dirty="0"/>
              <a:t> 11:1-3, 11:6,</a:t>
            </a:r>
            <a:br>
              <a:rPr lang="en-US" sz="1200" dirty="0"/>
            </a:br>
            <a:r>
              <a:rPr lang="en-US" sz="1200" dirty="0"/>
              <a:t>11:32-40, 12:1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B784E-FE43-507E-5DC4-D693A3D0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644842"/>
              </p:ext>
            </p:extLst>
          </p:nvPr>
        </p:nvGraphicFramePr>
        <p:xfrm>
          <a:off x="1583498" y="-12367"/>
          <a:ext cx="10600584" cy="68480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Samuel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/1 Sam 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after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Sam 22:25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1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Nathan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Sam 7. 12.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 -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-seed of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Solomon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No/Psalms 50, 73-83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Far/Tribulation and 1000-year reign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6-20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731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Ahijah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11:29-39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Near/Jeroboam’s reign-son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 14:1-26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12:22-24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Rehoboam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Rehoboam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      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Iddo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9:29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 - 1 </a:t>
                      </a:r>
                      <a:r>
                        <a:rPr lang="en-US" sz="900" baseline="30000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Seer for Jeroboam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Records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/King Josiah by name, c. 300 yrs., 13:2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Heal hand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Judah, 2 Ki 23:15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old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man of God, lion and donkey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Liar-like Lot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8587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Azariah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15:1-7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w/Ethiopia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54475"/>
                  </a:ext>
                </a:extLst>
              </a:tr>
              <a:tr h="16785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16:7-10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w/Israel-Syria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4965"/>
                  </a:ext>
                </a:extLst>
              </a:tr>
              <a:tr h="10943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16:1-13,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Baasha-3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2 Chr 19:1-4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2223"/>
                  </a:ext>
                </a:extLst>
              </a:tr>
              <a:tr h="9553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Prophet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20:13-36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Near/Syria/man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7629"/>
                  </a:ext>
                </a:extLst>
              </a:tr>
              <a:tr h="126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22:1-28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Near/400 to 1, 2 Chr  18:1-27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Lying spirit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17-2 Ki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Omri, Ahab – 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 ½ years  draught, 450 to 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B5/C3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Gentile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6094"/>
                  </a:ext>
                </a:extLst>
              </a:tr>
              <a:tr h="12037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Elisha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 3-13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Joram, Jehu – 8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None/gentile general, Lu 4:27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B11/C5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Jezebel-death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7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Eliezer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Chronicles 20:37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Jehosophat -4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Near/alliance with Ahaziah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Fleet destroyed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7387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Jo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11-15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Joash -11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0226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Jonah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No/Jonah 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Jehoash - 11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 days – repent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 by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Angry-carnal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9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14-15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45 yrs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Assyria 722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1975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15-18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40 yrs, Far/2700+ yrs (7x)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Gomer/3 children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3989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Oded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28:6-15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Ahaz-12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victory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Yes/rejection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Jotham-Hezekiah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Assyria &amp; Babylon, Far  Jesus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5:2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N-S 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that day 25%, hear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20742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Yes/sawn in half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Uzziah-Hezekiah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and Far/more than other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3/time-185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Majesty, Royalty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21140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Nah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um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No/Nahum 1-3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Hezekiah-13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Near/30 -50 years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Israel, 722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i="0" baseline="0" dirty="0">
                          <a:solidFill>
                            <a:schemeClr val="bg1"/>
                          </a:solidFill>
                        </a:rPr>
                        <a:t>Hab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akkuk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 Babylon-Nebuchadnezzar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Trial to Triumph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21078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Zep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Near-Babylon/Far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of 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Trib &amp; 1000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28559"/>
                  </a:ext>
                </a:extLst>
              </a:tr>
              <a:tr h="8309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Huldah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22:11-20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Near/13 years, Josiah’s grave 2 Ki 23:27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Chr 34:18-28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Yes/no wife, pit,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etc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Near-Babylon, 586 BC/70-year captivity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Babylon  586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No/not </a:t>
                      </a:r>
                      <a:r>
                        <a:rPr lang="en-US" sz="900" baseline="0">
                          <a:solidFill>
                            <a:schemeClr val="bg1"/>
                          </a:solidFill>
                        </a:rPr>
                        <a:t>from people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Near, 586 BC/Far , 37-39 ,40-48 1000 yr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 signs, 8 parables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6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Daniel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Yes/furnace &amp; lions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to Cyrus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Near/Far, 1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and 2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coming, Times of Gentiles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Prophecy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D, 3 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Control &amp; Godliness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06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Obadiah</a:t>
                      </a:r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Edom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ggai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Zerubbabel-Gov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chariah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1943"/>
                  </a:ext>
                </a:extLst>
              </a:tr>
              <a:tr h="11770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lachi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816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C2EF9-5610-D3D2-6B31-24DB0C650054}"/>
              </a:ext>
            </a:extLst>
          </p:cNvPr>
          <p:cNvSpPr txBox="1">
            <a:spLocks/>
          </p:cNvSpPr>
          <p:nvPr/>
        </p:nvSpPr>
        <p:spPr>
          <a:xfrm>
            <a:off x="71749" y="1690497"/>
            <a:ext cx="1365813" cy="472304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Before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Enoch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Genesis 5:24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Jude 1:14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Moses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7:1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Deut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34:10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Acts 3:22,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7:37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Miriam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15:20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Deborah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Judges 4:9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During &amp; after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 Samuel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19:18-24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2 Ki 4:38-41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Sons of the prophets-9x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A-5EA2-8490-2B6D-346A6939533D}"/>
              </a:ext>
            </a:extLst>
          </p:cNvPr>
          <p:cNvSpPr txBox="1"/>
          <p:nvPr/>
        </p:nvSpPr>
        <p:spPr>
          <a:xfrm>
            <a:off x="0" y="6433863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</a:t>
            </a:r>
            <a:r>
              <a:rPr lang="en-US" sz="1000" dirty="0">
                <a:solidFill>
                  <a:prstClr val="black"/>
                </a:solidFill>
                <a:latin typeface="Rockwell" panose="02060603020205020403"/>
              </a:rPr>
              <a:t>1 4 Jan 2026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</p:spTree>
    <p:extLst>
      <p:ext uri="{BB962C8B-B14F-4D97-AF65-F5344CB8AC3E}">
        <p14:creationId xmlns:p14="http://schemas.microsoft.com/office/powerpoint/2010/main" val="3104253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325EC8-9F89-4198-8218-91A34E1356D1}">
  <ds:schemaRefs>
    <ds:schemaRef ds:uri="http://www.w3.org/XML/1998/namespace"/>
    <ds:schemaRef ds:uri="http://purl.org/dc/terms/"/>
    <ds:schemaRef ds:uri="http://purl.org/dc/elements/1.1/"/>
    <ds:schemaRef ds:uri="7ea62328-f9cb-43bf-99db-6009b3f2bb1b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98cc253-feff-40fd-b75e-dde241986d3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86334</TotalTime>
  <Words>1809</Words>
  <Application>Microsoft Office PowerPoint</Application>
  <PresentationFormat>Widescreen</PresentationFormat>
  <Paragraphs>505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Bookman Old Style</vt:lpstr>
      <vt:lpstr>Calibri</vt:lpstr>
      <vt:lpstr>Cambria Math</vt:lpstr>
      <vt:lpstr>Gill Sans MT</vt:lpstr>
      <vt:lpstr>Rockwell</vt:lpstr>
      <vt:lpstr>Verdana</vt:lpstr>
      <vt:lpstr>Damask</vt:lpstr>
      <vt:lpstr>PowerPoint Presentation</vt:lpstr>
      <vt:lpstr>PowerPoint Presentation</vt:lpstr>
      <vt:lpstr>PowerPoint Presentation</vt:lpstr>
      <vt:lpstr>OT True Prophets chart  in respect to Hebrews  11:1-3, 11:6, 11:32-40, 12:1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1653</cp:revision>
  <cp:lastPrinted>2026-01-28T02:19:02Z</cp:lastPrinted>
  <dcterms:created xsi:type="dcterms:W3CDTF">2013-07-15T20:26:40Z</dcterms:created>
  <dcterms:modified xsi:type="dcterms:W3CDTF">2026-01-28T04:14:33Z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