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7" r:id="rId1"/>
  </p:sldMasterIdLst>
  <p:notesMasterIdLst>
    <p:notesMasterId r:id="rId11"/>
  </p:notesMasterIdLst>
  <p:sldIdLst>
    <p:sldId id="386" r:id="rId2"/>
    <p:sldId id="394" r:id="rId3"/>
    <p:sldId id="263" r:id="rId4"/>
    <p:sldId id="393" r:id="rId5"/>
    <p:sldId id="388" r:id="rId6"/>
    <p:sldId id="391" r:id="rId7"/>
    <p:sldId id="392" r:id="rId8"/>
    <p:sldId id="364" r:id="rId9"/>
    <p:sldId id="374" r:id="rId10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E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9DA1F-9C06-46A4-8A99-BC0A7DC41F13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12C6F-2770-4703-98DB-2275B640C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12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Fellowship Church by Bill Heath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AD51A55-303F-4D54-AB99-832332D3BB80}" type="datetime1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Notes:  Core Scriptures to profit the souls of women with God's design, purpose, and beauty.  Genesis 1:27, Proverbs 31, Matthew 19:4, Romans 16:1-16, Ephesians 5:22-33, 1 Peter 3:1-7</a:t>
            </a:r>
          </a:p>
        </p:txBody>
      </p:sp>
    </p:spTree>
    <p:extLst>
      <p:ext uri="{BB962C8B-B14F-4D97-AF65-F5344CB8AC3E}">
        <p14:creationId xmlns:p14="http://schemas.microsoft.com/office/powerpoint/2010/main" val="2741437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49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829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921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0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324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33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69808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332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2801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498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280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495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98606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511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846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8523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2607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5639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570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26861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492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07298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78639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0934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584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934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704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BA870-14B9-28B7-6D13-FFDEE95F5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A85325-2625-7A1A-FB98-664FEAC76B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9BB42-805C-4004-5264-C8463B60F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991262-D0CD-367E-745F-548C4DB08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DEF5A-14D2-2BF0-51B8-E56DBA9A7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00431A-ABAC-6317-3F08-D2147E604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847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58" r:id="rId1"/>
    <p:sldLayoutId id="2147484159" r:id="rId2"/>
    <p:sldLayoutId id="2147484160" r:id="rId3"/>
    <p:sldLayoutId id="2147484161" r:id="rId4"/>
    <p:sldLayoutId id="2147484162" r:id="rId5"/>
    <p:sldLayoutId id="2147484163" r:id="rId6"/>
    <p:sldLayoutId id="2147484164" r:id="rId7"/>
    <p:sldLayoutId id="2147484165" r:id="rId8"/>
    <p:sldLayoutId id="2147484166" r:id="rId9"/>
    <p:sldLayoutId id="2147484167" r:id="rId10"/>
    <p:sldLayoutId id="2147484168" r:id="rId11"/>
    <p:sldLayoutId id="2147484169" r:id="rId12"/>
    <p:sldLayoutId id="2147484170" r:id="rId13"/>
    <p:sldLayoutId id="2147484171" r:id="rId14"/>
    <p:sldLayoutId id="2147484172" r:id="rId15"/>
    <p:sldLayoutId id="2147484173" r:id="rId16"/>
    <p:sldLayoutId id="2147484174" r:id="rId17"/>
    <p:sldLayoutId id="2147484175" r:id="rId18"/>
    <p:sldLayoutId id="2147484176" r:id="rId19"/>
    <p:sldLayoutId id="2147484177" r:id="rId20"/>
    <p:sldLayoutId id="2147484178" r:id="rId21"/>
    <p:sldLayoutId id="2147484179" r:id="rId22"/>
    <p:sldLayoutId id="2147484180" r:id="rId23"/>
    <p:sldLayoutId id="2147484181" r:id="rId24"/>
    <p:sldLayoutId id="2147484182" r:id="rId25"/>
    <p:sldLayoutId id="2147484183" r:id="rId26"/>
    <p:sldLayoutId id="2147484184" r:id="rId27"/>
    <p:sldLayoutId id="2147484185" r:id="rId2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17EC542-77A4-DBFE-9F4B-95A692030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8061AD08-3329-70E2-87DA-1E88263CCE76}"/>
              </a:ext>
            </a:extLst>
          </p:cNvPr>
          <p:cNvSpPr/>
          <p:nvPr/>
        </p:nvSpPr>
        <p:spPr>
          <a:xfrm rot="10800000">
            <a:off x="4917991" y="1828799"/>
            <a:ext cx="2686458" cy="7420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7680096-15D8-F626-1C77-BBF8C0988DF7}"/>
              </a:ext>
            </a:extLst>
          </p:cNvPr>
          <p:cNvSpPr/>
          <p:nvPr/>
        </p:nvSpPr>
        <p:spPr>
          <a:xfrm rot="13676559">
            <a:off x="1961905" y="4060703"/>
            <a:ext cx="2688145" cy="106986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D2C0C8-38D6-0FBA-B115-7CE3D0825D58}"/>
              </a:ext>
            </a:extLst>
          </p:cNvPr>
          <p:cNvSpPr txBox="1"/>
          <p:nvPr/>
        </p:nvSpPr>
        <p:spPr>
          <a:xfrm>
            <a:off x="4193586" y="4327642"/>
            <a:ext cx="3928815" cy="18181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buNone/>
            </a:pP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  <a:r>
              <a:rPr lang="en-US" sz="2400" b="1" u="sng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rd</a:t>
            </a: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Stand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0" marR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(protection in Christ)</a:t>
            </a:r>
          </a:p>
          <a:p>
            <a:pPr marL="0" marR="0" algn="ctr">
              <a:lnSpc>
                <a:spcPct val="150000"/>
              </a:lnSpc>
              <a:buNone/>
            </a:pPr>
            <a:endParaRPr lang="en-US" sz="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Ephesians 6:10-17 </a:t>
            </a:r>
            <a:endParaRPr lang="en-US" sz="105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E32D2F-197A-E90C-949E-05EBEEE48926}"/>
              </a:ext>
            </a:extLst>
          </p:cNvPr>
          <p:cNvSpPr txBox="1"/>
          <p:nvPr/>
        </p:nvSpPr>
        <p:spPr>
          <a:xfrm>
            <a:off x="927939" y="1725191"/>
            <a:ext cx="4108340" cy="1818126"/>
          </a:xfrm>
          <a:prstGeom prst="rect">
            <a:avLst/>
          </a:prstGeom>
          <a:solidFill>
            <a:srgbClr val="C0E399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n-US" sz="2400" b="1" u="sng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</a:t>
            </a: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Sit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(position in God)</a:t>
            </a:r>
          </a:p>
          <a:p>
            <a:pPr algn="ctr">
              <a:lnSpc>
                <a:spcPct val="150000"/>
              </a:lnSpc>
            </a:pPr>
            <a:endParaRPr lang="en-US" sz="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Eph 1:1-3:21, 6:18-20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46BAFA-F23E-57C4-C794-E126C4408B70}"/>
              </a:ext>
            </a:extLst>
          </p:cNvPr>
          <p:cNvSpPr txBox="1"/>
          <p:nvPr/>
        </p:nvSpPr>
        <p:spPr>
          <a:xfrm>
            <a:off x="7492871" y="1725191"/>
            <a:ext cx="3766571" cy="1818126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r>
              <a:rPr lang="en-US" sz="2400" b="1" u="sng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nd</a:t>
            </a: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Walk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(practice in self)</a:t>
            </a:r>
          </a:p>
          <a:p>
            <a:pPr algn="ctr">
              <a:lnSpc>
                <a:spcPct val="150000"/>
              </a:lnSpc>
            </a:pPr>
            <a:endParaRPr lang="en-US" sz="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Eph 4:1-6:9, 6:21-24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E267B0-672D-0016-B526-B0FDDACEE050}"/>
              </a:ext>
            </a:extLst>
          </p:cNvPr>
          <p:cNvSpPr txBox="1"/>
          <p:nvPr/>
        </p:nvSpPr>
        <p:spPr>
          <a:xfrm>
            <a:off x="0" y="38776"/>
            <a:ext cx="12191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Prepare to put on</a:t>
            </a:r>
            <a:r>
              <a:rPr lang="en-US" sz="3200" b="1" dirty="0"/>
              <a:t> (Sit-Walk), </a:t>
            </a:r>
            <a:r>
              <a:rPr lang="en-US" sz="3200" b="1" u="sng" dirty="0"/>
              <a:t>Put on</a:t>
            </a:r>
            <a:r>
              <a:rPr lang="en-US" sz="3200" b="1" dirty="0"/>
              <a:t> (Stand), and </a:t>
            </a:r>
            <a:r>
              <a:rPr lang="en-US" sz="3200" b="1" u="sng" dirty="0"/>
              <a:t>Keep on</a:t>
            </a:r>
            <a:r>
              <a:rPr lang="en-US" sz="3200" b="1" dirty="0"/>
              <a:t> (Sit-Walk) </a:t>
            </a:r>
          </a:p>
          <a:p>
            <a:pPr algn="ctr"/>
            <a:r>
              <a:rPr lang="en-US" sz="3200" b="1" dirty="0"/>
              <a:t>the Whole  Armor of God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A4CFDF15-9FC7-9609-CC85-8CE5A0FECB6A}"/>
              </a:ext>
            </a:extLst>
          </p:cNvPr>
          <p:cNvSpPr/>
          <p:nvPr/>
        </p:nvSpPr>
        <p:spPr>
          <a:xfrm>
            <a:off x="4992426" y="1984063"/>
            <a:ext cx="1913192" cy="484632"/>
          </a:xfrm>
          <a:prstGeom prst="rightArrow">
            <a:avLst/>
          </a:prstGeom>
          <a:solidFill>
            <a:srgbClr val="C0E399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7DB2CEE-2CA7-CAB9-F56F-8BA9505CDDA5}"/>
              </a:ext>
            </a:extLst>
          </p:cNvPr>
          <p:cNvSpPr/>
          <p:nvPr/>
        </p:nvSpPr>
        <p:spPr>
          <a:xfrm rot="10800000">
            <a:off x="5613734" y="2798789"/>
            <a:ext cx="1913192" cy="484632"/>
          </a:xfrm>
          <a:prstGeom prst="rightArrow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A5D33344-4C6A-9AEF-42DE-7C89E2B4D80F}"/>
              </a:ext>
            </a:extLst>
          </p:cNvPr>
          <p:cNvSpPr/>
          <p:nvPr/>
        </p:nvSpPr>
        <p:spPr>
          <a:xfrm rot="13643311">
            <a:off x="2596832" y="4245390"/>
            <a:ext cx="1349080" cy="473205"/>
          </a:xfrm>
          <a:prstGeom prst="rightArrow">
            <a:avLst/>
          </a:prstGeom>
          <a:solidFill>
            <a:schemeClr val="tx1"/>
          </a:solidFill>
          <a:ln w="79375">
            <a:solidFill>
              <a:srgbClr val="C0E39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B41BDC2-C642-4D0E-2DC6-FFCB80723221}"/>
              </a:ext>
            </a:extLst>
          </p:cNvPr>
          <p:cNvSpPr/>
          <p:nvPr/>
        </p:nvSpPr>
        <p:spPr>
          <a:xfrm rot="7955624">
            <a:off x="8364034" y="4212619"/>
            <a:ext cx="1411845" cy="484632"/>
          </a:xfrm>
          <a:prstGeom prst="rightArrow">
            <a:avLst/>
          </a:prstGeom>
          <a:solidFill>
            <a:schemeClr val="tx1"/>
          </a:solidFill>
          <a:ln w="7937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04F1F8B-485E-6BB3-F83F-DBC13153A8E0}"/>
              </a:ext>
            </a:extLst>
          </p:cNvPr>
          <p:cNvSpPr/>
          <p:nvPr/>
        </p:nvSpPr>
        <p:spPr>
          <a:xfrm rot="10800000">
            <a:off x="3414409" y="3012065"/>
            <a:ext cx="1621865" cy="531249"/>
          </a:xfrm>
          <a:prstGeom prst="ellipse">
            <a:avLst/>
          </a:prstGeom>
          <a:noFill/>
          <a:ln w="476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0C6495D-6303-C7B7-7003-B6671D69CE77}"/>
              </a:ext>
            </a:extLst>
          </p:cNvPr>
          <p:cNvSpPr/>
          <p:nvPr/>
        </p:nvSpPr>
        <p:spPr>
          <a:xfrm rot="10800000">
            <a:off x="9726104" y="3012065"/>
            <a:ext cx="1533335" cy="531250"/>
          </a:xfrm>
          <a:prstGeom prst="ellipse">
            <a:avLst/>
          </a:prstGeom>
          <a:noFill/>
          <a:ln w="4762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4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18F68B-03D7-2845-AE90-795032D7C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video game cover with a couple of people in armor&#10;&#10;AI-generated content may be incorrect.">
            <a:extLst>
              <a:ext uri="{FF2B5EF4-FFF2-40B4-BE49-F238E27FC236}">
                <a16:creationId xmlns:a16="http://schemas.microsoft.com/office/drawing/2014/main" id="{E915C5A6-CD7F-C844-C3EF-E8270A12B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88"/>
          <a:stretch/>
        </p:blipFill>
        <p:spPr>
          <a:xfrm>
            <a:off x="9346324" y="319452"/>
            <a:ext cx="2494221" cy="2516714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5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6E226B-E042-F291-D15E-A66894D03948}"/>
              </a:ext>
            </a:extLst>
          </p:cNvPr>
          <p:cNvSpPr txBox="1"/>
          <p:nvPr/>
        </p:nvSpPr>
        <p:spPr>
          <a:xfrm>
            <a:off x="351455" y="808787"/>
            <a:ext cx="116477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Keep on</a:t>
            </a:r>
            <a:r>
              <a:rPr kumimoji="0" lang="en-US" sz="3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 the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Whole Armor of God.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ova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ova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ova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Sit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 posture.  6:18 to all saints, 6:19-20 Paul’s request.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ova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ova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ova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Walk</a:t>
            </a:r>
            <a:r>
              <a:rPr kumimoji="0" lang="en-US" sz="3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posture.  6:21-23 to the Ephesians, 6:24 to all saints.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solidFill>
                <a:prstClr val="white"/>
              </a:solidFill>
              <a:latin typeface="Arial Nova Light"/>
            </a:endParaRPr>
          </a:p>
        </p:txBody>
      </p:sp>
    </p:spTree>
    <p:extLst>
      <p:ext uri="{BB962C8B-B14F-4D97-AF65-F5344CB8AC3E}">
        <p14:creationId xmlns:p14="http://schemas.microsoft.com/office/powerpoint/2010/main" val="3977307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E7F623B-A042-9FDE-6A4B-E5B77E2E0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364912"/>
              </p:ext>
            </p:extLst>
          </p:nvPr>
        </p:nvGraphicFramePr>
        <p:xfrm>
          <a:off x="243523" y="188225"/>
          <a:ext cx="8642381" cy="64904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247">
                  <a:extLst>
                    <a:ext uri="{9D8B030D-6E8A-4147-A177-3AD203B41FA5}">
                      <a16:colId xmlns:a16="http://schemas.microsoft.com/office/drawing/2014/main" val="2901341975"/>
                    </a:ext>
                  </a:extLst>
                </a:gridCol>
                <a:gridCol w="1994396">
                  <a:extLst>
                    <a:ext uri="{9D8B030D-6E8A-4147-A177-3AD203B41FA5}">
                      <a16:colId xmlns:a16="http://schemas.microsoft.com/office/drawing/2014/main" val="1177253991"/>
                    </a:ext>
                  </a:extLst>
                </a:gridCol>
                <a:gridCol w="1595522">
                  <a:extLst>
                    <a:ext uri="{9D8B030D-6E8A-4147-A177-3AD203B41FA5}">
                      <a16:colId xmlns:a16="http://schemas.microsoft.com/office/drawing/2014/main" val="1914704074"/>
                    </a:ext>
                  </a:extLst>
                </a:gridCol>
                <a:gridCol w="1396072">
                  <a:extLst>
                    <a:ext uri="{9D8B030D-6E8A-4147-A177-3AD203B41FA5}">
                      <a16:colId xmlns:a16="http://schemas.microsoft.com/office/drawing/2014/main" val="3974064116"/>
                    </a:ext>
                  </a:extLst>
                </a:gridCol>
                <a:gridCol w="1138968">
                  <a:extLst>
                    <a:ext uri="{9D8B030D-6E8A-4147-A177-3AD203B41FA5}">
                      <a16:colId xmlns:a16="http://schemas.microsoft.com/office/drawing/2014/main" val="3417775710"/>
                    </a:ext>
                  </a:extLst>
                </a:gridCol>
                <a:gridCol w="257104">
                  <a:extLst>
                    <a:ext uri="{9D8B030D-6E8A-4147-A177-3AD203B41FA5}">
                      <a16:colId xmlns:a16="http://schemas.microsoft.com/office/drawing/2014/main" val="3458565680"/>
                    </a:ext>
                  </a:extLst>
                </a:gridCol>
                <a:gridCol w="1396072">
                  <a:extLst>
                    <a:ext uri="{9D8B030D-6E8A-4147-A177-3AD203B41FA5}">
                      <a16:colId xmlns:a16="http://schemas.microsoft.com/office/drawing/2014/main" val="681630838"/>
                    </a:ext>
                  </a:extLst>
                </a:gridCol>
              </a:tblGrid>
              <a:tr h="856804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 Ephesians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Nouns &amp; Pronouns for the Father, Son, &amp; Spirit</a:t>
                      </a: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53523"/>
                  </a:ext>
                </a:extLst>
              </a:tr>
              <a:tr h="764411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  Posture    </a:t>
                      </a: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Father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/God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Son         /Christ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holy Spirit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extLst>
                  <a:ext uri="{0D108BD9-81ED-4DB2-BD59-A6C34878D82A}">
                    <a16:rowId xmlns:a16="http://schemas.microsoft.com/office/drawing/2014/main" val="2582685564"/>
                  </a:ext>
                </a:extLst>
              </a:tr>
              <a:tr h="71884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1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027882"/>
                  </a:ext>
                </a:extLst>
              </a:tr>
              <a:tr h="496204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Sit </a:t>
                      </a:r>
                      <a:r>
                        <a:rPr lang="en-US" sz="2400" dirty="0">
                          <a:effectLst/>
                        </a:rPr>
                        <a:t>              sub-total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55x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49x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    9x or 60%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099888"/>
                  </a:ext>
                </a:extLst>
              </a:tr>
              <a:tr h="906848">
                <a:tc gridSpan="7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Position            Father is more central than the Son.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(doctrine)         God’s Spirit is the most frequent.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250214"/>
                  </a:ext>
                </a:extLst>
              </a:tr>
              <a:tr h="484515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Walk</a:t>
                      </a:r>
                      <a:r>
                        <a:rPr lang="en-US" sz="2400" dirty="0">
                          <a:effectLst/>
                        </a:rPr>
                        <a:t>           sub-total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16x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50x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  5x or 33%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4660"/>
                  </a:ext>
                </a:extLst>
              </a:tr>
              <a:tr h="505081">
                <a:tc gridSpan="7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Practice       Son is 3x more central than the Father.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085177"/>
                  </a:ext>
                </a:extLst>
              </a:tr>
              <a:tr h="47531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Stand</a:t>
                      </a:r>
                      <a:r>
                        <a:rPr lang="en-US" sz="2400" dirty="0">
                          <a:effectLst/>
                        </a:rPr>
                        <a:t>         sub-total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3x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1x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  1x or 7%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266551"/>
                  </a:ext>
                </a:extLst>
              </a:tr>
              <a:tr h="895738">
                <a:tc gridSpan="7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Protection       The Father is 3x more central than the Son.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(in Christ)        The Spirit is with the word of God (66 </a:t>
                      </a:r>
                      <a:r>
                        <a:rPr lang="en-US" sz="2400">
                          <a:effectLst/>
                        </a:rPr>
                        <a:t>books).</a:t>
                      </a:r>
                      <a:endParaRPr lang="en-US" sz="1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937847"/>
                  </a:ext>
                </a:extLst>
              </a:tr>
              <a:tr h="518008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1000" dirty="0">
                          <a:effectLst/>
                        </a:rPr>
                        <a:t>Jn 19:30, Eph 1:10, 4:22-24, Col 2:9-15 </a:t>
                      </a:r>
                      <a:r>
                        <a:rPr lang="en-US" sz="2400" dirty="0">
                          <a:effectLst/>
                          <a:latin typeface="+mn-lt"/>
                          <a:ea typeface="Cambria Math" panose="02040503050406030204" pitchFamily="18" charset="0"/>
                        </a:rPr>
                        <a:t>Total</a:t>
                      </a: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0" dirty="0">
                          <a:effectLst/>
                        </a:rPr>
                        <a:t> 74x +</a:t>
                      </a:r>
                      <a:endParaRPr lang="en-US" sz="2400" b="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100x +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15x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= 189x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extLst>
                  <a:ext uri="{0D108BD9-81ED-4DB2-BD59-A6C34878D82A}">
                    <a16:rowId xmlns:a16="http://schemas.microsoft.com/office/drawing/2014/main" val="2365244876"/>
                  </a:ext>
                </a:extLst>
              </a:tr>
              <a:tr h="5156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Percent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0" dirty="0">
                          <a:effectLst/>
                        </a:rPr>
                        <a:t>39%</a:t>
                      </a:r>
                      <a:endParaRPr lang="en-US" sz="2400" b="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effectLst/>
                        </a:rPr>
                        <a:t>53%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8%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 100%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extLst>
                  <a:ext uri="{0D108BD9-81ED-4DB2-BD59-A6C34878D82A}">
                    <a16:rowId xmlns:a16="http://schemas.microsoft.com/office/drawing/2014/main" val="178543772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B599FD5-3AC7-6C7E-B229-6AF1DB90FE94}"/>
              </a:ext>
            </a:extLst>
          </p:cNvPr>
          <p:cNvSpPr txBox="1"/>
          <p:nvPr/>
        </p:nvSpPr>
        <p:spPr>
          <a:xfrm>
            <a:off x="9236580" y="188225"/>
            <a:ext cx="2731004" cy="6555641"/>
          </a:xfrm>
          <a:prstGeom prst="rect">
            <a:avLst/>
          </a:prstGeom>
          <a:noFill/>
          <a:ln w="25400">
            <a:solidFill>
              <a:srgbClr val="C0E399"/>
            </a:solidFill>
          </a:ln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Many to One </a:t>
            </a:r>
          </a:p>
          <a:p>
            <a:r>
              <a:rPr lang="en-US" sz="2800" dirty="0"/>
              <a:t>     Concept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Objective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Inductive </a:t>
            </a:r>
          </a:p>
          <a:p>
            <a:r>
              <a:rPr lang="en-US" sz="2800" dirty="0"/>
              <a:t>     Reasoning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Crosswalk &amp;</a:t>
            </a:r>
          </a:p>
          <a:p>
            <a:pPr algn="ctr"/>
            <a:r>
              <a:rPr lang="en-US" sz="2800" dirty="0"/>
              <a:t>Concordance</a:t>
            </a:r>
          </a:p>
          <a:p>
            <a:pPr algn="ctr"/>
            <a:r>
              <a:rPr lang="en-US" sz="2800" dirty="0"/>
              <a:t>between </a:t>
            </a:r>
          </a:p>
          <a:p>
            <a:pPr algn="ctr"/>
            <a:r>
              <a:rPr lang="en-US" sz="2800" dirty="0"/>
              <a:t>Sit-Walk</a:t>
            </a:r>
          </a:p>
          <a:p>
            <a:pPr algn="ctr"/>
            <a:r>
              <a:rPr lang="en-US" sz="2800" dirty="0"/>
              <a:t>&amp; </a:t>
            </a:r>
          </a:p>
          <a:p>
            <a:pPr algn="ctr"/>
            <a:r>
              <a:rPr lang="en-US" sz="2800" dirty="0"/>
              <a:t>Stand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824</a:t>
            </a:r>
          </a:p>
          <a:p>
            <a:pPr algn="ctr"/>
            <a:r>
              <a:rPr lang="en-US" sz="2800" dirty="0"/>
              <a:t>words</a:t>
            </a:r>
          </a:p>
        </p:txBody>
      </p:sp>
    </p:spTree>
    <p:extLst>
      <p:ext uri="{BB962C8B-B14F-4D97-AF65-F5344CB8AC3E}">
        <p14:creationId xmlns:p14="http://schemas.microsoft.com/office/powerpoint/2010/main" val="2359713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ACF12A-126A-7EA2-947B-5281B71C4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video game cover with a couple of people in armor&#10;&#10;AI-generated content may be incorrect.">
            <a:extLst>
              <a:ext uri="{FF2B5EF4-FFF2-40B4-BE49-F238E27FC236}">
                <a16:creationId xmlns:a16="http://schemas.microsoft.com/office/drawing/2014/main" id="{F8C22AED-F318-5A0D-FD55-8B7DEF0C08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88"/>
          <a:stretch/>
        </p:blipFill>
        <p:spPr>
          <a:xfrm>
            <a:off x="9881120" y="108941"/>
            <a:ext cx="2171939" cy="219152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5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9DAB38D-F2BF-B405-67E1-399A72BE1658}"/>
              </a:ext>
            </a:extLst>
          </p:cNvPr>
          <p:cNvSpPr txBox="1"/>
          <p:nvPr/>
        </p:nvSpPr>
        <p:spPr>
          <a:xfrm>
            <a:off x="202815" y="0"/>
            <a:ext cx="11850244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                                                      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Keep on</a:t>
            </a:r>
            <a:r>
              <a:rPr kumimoji="0" lang="en-US" sz="2000" b="1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Whole Armor of God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Sit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posture / position in Christ, 6:18-20 (all)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  <a:p>
            <a:pPr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6:18.  </a:t>
            </a:r>
            <a:r>
              <a:rPr lang="en-US" sz="2000" b="1" dirty="0">
                <a:solidFill>
                  <a:prstClr val="white"/>
                </a:solidFill>
                <a:latin typeface="Arial Nova Light"/>
              </a:rPr>
              <a:t>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o all the saints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(3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rd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prayer, 1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st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2 by Paul in Eph 1:15-23 and 3:14-21, </a:t>
            </a:r>
            <a:r>
              <a:rPr lang="en-US" sz="1400" b="1" dirty="0">
                <a:solidFill>
                  <a:prstClr val="white"/>
                </a:solidFill>
              </a:rPr>
              <a:t>all - 4x)  </a:t>
            </a:r>
          </a:p>
          <a:p>
            <a:pPr>
              <a:defRPr/>
            </a:pPr>
            <a:r>
              <a:rPr lang="en-US" sz="2000" baseline="30000" dirty="0">
                <a:solidFill>
                  <a:prstClr val="white"/>
                </a:solidFill>
              </a:rPr>
              <a:t>18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Praying </a:t>
            </a:r>
            <a:r>
              <a:rPr kumimoji="0" lang="en-US" sz="200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always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with </a:t>
            </a:r>
            <a:r>
              <a:rPr kumimoji="0" lang="en-US" sz="200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all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prayer &amp; supplication </a:t>
            </a:r>
            <a:r>
              <a:rPr lang="en-US" sz="2000" dirty="0">
                <a:solidFill>
                  <a:prstClr val="white"/>
                </a:solidFill>
                <a:latin typeface="Arial Nova Light"/>
              </a:rPr>
              <a:t>in the Spirit, </a:t>
            </a:r>
          </a:p>
          <a:p>
            <a:pPr>
              <a:defRPr/>
            </a:pPr>
            <a:r>
              <a:rPr lang="en-US" sz="2000" dirty="0">
                <a:solidFill>
                  <a:prstClr val="white"/>
                </a:solidFill>
                <a:latin typeface="Arial Nova Light"/>
              </a:rPr>
              <a:t>and thereunto with </a:t>
            </a:r>
            <a:r>
              <a:rPr lang="en-US" sz="2000" u="sng" dirty="0">
                <a:solidFill>
                  <a:prstClr val="white"/>
                </a:solidFill>
                <a:latin typeface="Arial Nova Light"/>
              </a:rPr>
              <a:t>all</a:t>
            </a:r>
            <a:r>
              <a:rPr lang="en-US" sz="2000" dirty="0">
                <a:solidFill>
                  <a:prstClr val="white"/>
                </a:solidFill>
                <a:latin typeface="Arial Nova Light"/>
              </a:rPr>
              <a:t> perseverance and supplication for </a:t>
            </a:r>
            <a:r>
              <a:rPr lang="en-US" sz="2000" u="sng" dirty="0">
                <a:solidFill>
                  <a:prstClr val="white"/>
                </a:solidFill>
                <a:latin typeface="Arial Nova Light"/>
              </a:rPr>
              <a:t>all</a:t>
            </a:r>
            <a:r>
              <a:rPr lang="en-US" sz="2000" dirty="0">
                <a:solidFill>
                  <a:prstClr val="white"/>
                </a:solidFill>
                <a:latin typeface="Arial Nova Light"/>
              </a:rPr>
              <a:t> saints; 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  <a:p>
            <a:pPr lvl="0"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  <a:p>
            <a:pPr lvl="0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6:19-20.  Prayer request from Paul from all the saints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(</a:t>
            </a:r>
            <a:r>
              <a:rPr lang="en-US" sz="1400" b="1" dirty="0">
                <a:solidFill>
                  <a:prstClr val="white"/>
                </a:solidFill>
              </a:rPr>
              <a:t>I, me, my - 7x)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</a:t>
            </a:r>
          </a:p>
          <a:p>
            <a:pPr lvl="0">
              <a:defRPr/>
            </a:pPr>
            <a:r>
              <a:rPr kumimoji="0" lang="en-US" sz="200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19 </a:t>
            </a:r>
            <a:r>
              <a:rPr lang="en-US" sz="2000" dirty="0"/>
              <a:t>And for me, that utterance may be given unto me, that I may open my mouth boldly, to make known the mystery of the gospel, </a:t>
            </a:r>
            <a:r>
              <a:rPr lang="en-US" sz="2000" baseline="30000" dirty="0"/>
              <a:t>20</a:t>
            </a:r>
            <a:r>
              <a:rPr lang="en-US" sz="2000" dirty="0"/>
              <a:t> For which I am an ambassador in bonds: that therein I may speak boldly, </a:t>
            </a:r>
          </a:p>
          <a:p>
            <a:pPr lvl="0">
              <a:defRPr/>
            </a:pPr>
            <a:r>
              <a:rPr lang="en-US" sz="2000" dirty="0"/>
              <a:t>as I ought to speak.</a:t>
            </a:r>
            <a:endParaRPr lang="en-US" sz="2000" b="1" dirty="0">
              <a:solidFill>
                <a:prstClr val="white"/>
              </a:solidFill>
              <a:latin typeface="Arial Nova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Walk</a:t>
            </a:r>
            <a:r>
              <a:rPr kumimoji="0" lang="en-US" sz="2000" b="1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posture / practice in Christ, 6:21-24 (one and every, 1:1-2 is the same as the ending </a:t>
            </a:r>
            <a:r>
              <a:rPr lang="en-US" sz="2000" b="1" dirty="0">
                <a:solidFill>
                  <a:prstClr val="white"/>
                </a:solidFill>
                <a:latin typeface="Arial Nova Light"/>
              </a:rPr>
              <a:t>at 6:23-24)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6:21-23.  To the Ephesian brethren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(</a:t>
            </a:r>
            <a:r>
              <a:rPr lang="en-US" sz="1400" b="1" dirty="0">
                <a:solidFill>
                  <a:prstClr val="white"/>
                </a:solidFill>
                <a:latin typeface="Arial Nova Light"/>
              </a:rPr>
              <a:t>know/n-3x, &amp; affairs-2x; ye, you, your - 5x / Tychicus-he, brother, brethren – 4x; I, me, my - 2x; our-1x)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  <a:p>
            <a:pPr lvl="0">
              <a:defRPr/>
            </a:pPr>
            <a:r>
              <a:rPr lang="en-US" sz="2000" baseline="30000" dirty="0"/>
              <a:t>21</a:t>
            </a:r>
            <a:r>
              <a:rPr lang="en-US" sz="2000" dirty="0"/>
              <a:t> But that ye also may know my affairs, [and] how I do, Tychicus, a beloved brother and </a:t>
            </a:r>
            <a:r>
              <a:rPr lang="en-US" sz="2000" u="sng" dirty="0"/>
              <a:t>faithful</a:t>
            </a:r>
            <a:r>
              <a:rPr lang="en-US" sz="2000" dirty="0"/>
              <a:t> minister </a:t>
            </a:r>
          </a:p>
          <a:p>
            <a:pPr lvl="0">
              <a:defRPr/>
            </a:pPr>
            <a:r>
              <a:rPr lang="en-US" sz="2000" u="sng" dirty="0"/>
              <a:t>in the Lord</a:t>
            </a:r>
            <a:r>
              <a:rPr lang="en-US" sz="2000" dirty="0"/>
              <a:t>, shall make known to you all things: </a:t>
            </a:r>
            <a:r>
              <a:rPr lang="en-US" sz="2000" baseline="30000" dirty="0"/>
              <a:t>22</a:t>
            </a:r>
            <a:r>
              <a:rPr lang="en-US" sz="2000" dirty="0"/>
              <a:t> Whom I have sent unto you for the same purpose, </a:t>
            </a:r>
          </a:p>
          <a:p>
            <a:pPr lvl="0">
              <a:defRPr/>
            </a:pPr>
            <a:r>
              <a:rPr lang="en-US" sz="2000" dirty="0"/>
              <a:t>that ye might know our affairs, and [that] he might comfort your hearts.  </a:t>
            </a:r>
          </a:p>
          <a:p>
            <a:pPr lvl="0">
              <a:defRPr/>
            </a:pPr>
            <a:r>
              <a:rPr lang="en-US" sz="2000" baseline="30000" dirty="0"/>
              <a:t>23</a:t>
            </a:r>
            <a:r>
              <a:rPr lang="en-US" sz="2000" dirty="0"/>
              <a:t> </a:t>
            </a:r>
            <a:r>
              <a:rPr lang="en-US" sz="2000" u="sng" dirty="0"/>
              <a:t>Peace</a:t>
            </a:r>
            <a:r>
              <a:rPr lang="en-US" sz="2000" dirty="0"/>
              <a:t> [be] to the brethren, and love with faith, from </a:t>
            </a:r>
            <a:r>
              <a:rPr lang="en-US" sz="2000" u="sng" dirty="0"/>
              <a:t>God the Father</a:t>
            </a:r>
            <a:r>
              <a:rPr lang="en-US" sz="2000" dirty="0"/>
              <a:t> </a:t>
            </a:r>
            <a:r>
              <a:rPr lang="en-US" sz="2000" u="sng" dirty="0"/>
              <a:t>and</a:t>
            </a:r>
            <a:r>
              <a:rPr lang="en-US" sz="2000" dirty="0"/>
              <a:t> </a:t>
            </a:r>
            <a:r>
              <a:rPr lang="en-US" sz="2000" u="sng" dirty="0"/>
              <a:t>the Lord Jesus Christ</a:t>
            </a:r>
            <a:r>
              <a:rPr lang="en-US" sz="2000" dirty="0"/>
              <a:t>.</a:t>
            </a:r>
            <a:endParaRPr lang="en-US" sz="2000" b="1" noProof="0" dirty="0">
              <a:solidFill>
                <a:prstClr val="white"/>
              </a:solidFill>
              <a:latin typeface="Arial Nova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6:24.  To all the saints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(them, our, incorruption =  G681, Darby translation, immortal, opposite of corrupt in Ephesians 4:22)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u="sng" dirty="0">
                <a:solidFill>
                  <a:prstClr val="white"/>
                </a:solidFill>
                <a:latin typeface="Arial Nova Light"/>
              </a:rPr>
              <a:t>Grace</a:t>
            </a:r>
            <a:r>
              <a:rPr lang="en-US" sz="2000" dirty="0">
                <a:solidFill>
                  <a:prstClr val="white"/>
                </a:solidFill>
                <a:latin typeface="Arial Nova Light"/>
              </a:rPr>
              <a:t> to all them that love </a:t>
            </a:r>
            <a:r>
              <a:rPr lang="en-US" sz="2000" u="sng" dirty="0">
                <a:solidFill>
                  <a:prstClr val="white"/>
                </a:solidFill>
                <a:latin typeface="Arial Nova Light"/>
              </a:rPr>
              <a:t>our Lord Jesus Christ</a:t>
            </a:r>
            <a:r>
              <a:rPr lang="en-US" sz="2000" dirty="0">
                <a:solidFill>
                  <a:prstClr val="white"/>
                </a:solidFill>
                <a:latin typeface="Arial Nova Light"/>
              </a:rPr>
              <a:t> in </a:t>
            </a:r>
            <a:r>
              <a:rPr lang="en-US" sz="2000" u="sng" dirty="0">
                <a:solidFill>
                  <a:prstClr val="white"/>
                </a:solidFill>
                <a:latin typeface="Arial Nova Light"/>
              </a:rPr>
              <a:t>incorruption</a:t>
            </a:r>
            <a:r>
              <a:rPr lang="en-US" sz="2000" dirty="0">
                <a:solidFill>
                  <a:prstClr val="white"/>
                </a:solidFill>
                <a:latin typeface="Arial Nova Light"/>
              </a:rPr>
              <a:t>.  Amen.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2391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13A15FE-7BE1-2039-8108-1B4706B11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F08C90-53A1-6689-0000-15270B9B4642}"/>
              </a:ext>
            </a:extLst>
          </p:cNvPr>
          <p:cNvSpPr txBox="1"/>
          <p:nvPr/>
        </p:nvSpPr>
        <p:spPr>
          <a:xfrm>
            <a:off x="0" y="378441"/>
            <a:ext cx="12192000" cy="49366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/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10F06-3A0B-982D-DE9F-9F2633B56E7A}"/>
              </a:ext>
            </a:extLst>
          </p:cNvPr>
          <p:cNvSpPr txBox="1"/>
          <p:nvPr/>
        </p:nvSpPr>
        <p:spPr>
          <a:xfrm>
            <a:off x="0" y="277754"/>
            <a:ext cx="12192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latin typeface="Verdana" panose="020B0604030504040204" pitchFamily="34" charset="0"/>
                <a:ea typeface="Verdana" panose="020B0604030504040204" pitchFamily="34" charset="0"/>
              </a:rPr>
              <a:t>SIT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 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Ephesians 1:1-3:21, 6:18-19     God’s past work “in Christ” &amp; in the saints’ salvation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.   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0091DC2-F4E3-9C7F-51BC-BF6CA5480B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266671"/>
              </p:ext>
            </p:extLst>
          </p:nvPr>
        </p:nvGraphicFramePr>
        <p:xfrm>
          <a:off x="265087" y="957088"/>
          <a:ext cx="11672355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7950">
                  <a:extLst>
                    <a:ext uri="{9D8B030D-6E8A-4147-A177-3AD203B41FA5}">
                      <a16:colId xmlns:a16="http://schemas.microsoft.com/office/drawing/2014/main" val="3446267788"/>
                    </a:ext>
                  </a:extLst>
                </a:gridCol>
                <a:gridCol w="3265714">
                  <a:extLst>
                    <a:ext uri="{9D8B030D-6E8A-4147-A177-3AD203B41FA5}">
                      <a16:colId xmlns:a16="http://schemas.microsoft.com/office/drawing/2014/main" val="2610989656"/>
                    </a:ext>
                  </a:extLst>
                </a:gridCol>
                <a:gridCol w="2789853">
                  <a:extLst>
                    <a:ext uri="{9D8B030D-6E8A-4147-A177-3AD203B41FA5}">
                      <a16:colId xmlns:a16="http://schemas.microsoft.com/office/drawing/2014/main" val="3957769083"/>
                    </a:ext>
                  </a:extLst>
                </a:gridCol>
                <a:gridCol w="2578838">
                  <a:extLst>
                    <a:ext uri="{9D8B030D-6E8A-4147-A177-3AD203B41FA5}">
                      <a16:colId xmlns:a16="http://schemas.microsoft.com/office/drawing/2014/main" val="2541867709"/>
                    </a:ext>
                  </a:extLst>
                </a:gridCol>
              </a:tblGrid>
              <a:tr h="3169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 SIT in Christ (10x)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with ordained access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 bow my knees 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 the Father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349927"/>
                  </a:ext>
                </a:extLst>
              </a:tr>
              <a:tr h="289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chosen                    1:4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enlightened              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nigh (near)         2:1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inner man        3:16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943534"/>
                  </a:ext>
                </a:extLst>
              </a:tr>
              <a:tr h="184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foundation (2x)        1:4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exceeding (3x)          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enmity (2x)        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dwell               3:17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211543"/>
                  </a:ext>
                </a:extLst>
              </a:tr>
              <a:tr h="250263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predestinated (2x)   1:5 </a:t>
                      </a:r>
                      <a:endParaRPr lang="en-US" sz="1800" b="0" dirty="0">
                        <a:highlight>
                          <a:srgbClr val="FFFF00"/>
                        </a:highlight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greatness                 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cross                  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rooted             3:17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438411"/>
                  </a:ext>
                </a:extLst>
              </a:tr>
              <a:tr h="328753"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adoption                  1:5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power (5x) </a:t>
                      </a:r>
                      <a:r>
                        <a:rPr lang="en-US" sz="1400" b="0" dirty="0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</a:t>
                      </a:r>
                      <a:r>
                        <a:rPr lang="en-US" sz="1400" b="0" dirty="0" err="1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dynamis</a:t>
                      </a:r>
                      <a:r>
                        <a:rPr lang="en-US" sz="1400" b="0" dirty="0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    </a:t>
                      </a: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1:19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preached            2:17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grounded         3:17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05315"/>
                  </a:ext>
                </a:extLst>
              </a:tr>
              <a:tr h="320044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praise (3x)              1:6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dominion </a:t>
                      </a:r>
                      <a:r>
                        <a:rPr lang="en-US" sz="1800" b="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         </a:t>
                      </a: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access (2x)         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comprehend     3:18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345353"/>
                  </a:ext>
                </a:extLst>
              </a:tr>
              <a:tr h="261209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glory (8x)                1:6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ordained             2:20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breadth           3:18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918014"/>
                  </a:ext>
                </a:extLst>
              </a:tr>
              <a:tr h="293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rich/es (6x)             1:7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quickened                  2:1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building              2:21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length             3:18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120220"/>
                  </a:ext>
                </a:extLst>
              </a:tr>
              <a:tr h="2845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abounded                1:8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prince </a:t>
                      </a:r>
                      <a:r>
                        <a:rPr lang="en-US" sz="1400" b="0" dirty="0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/under the king/      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depth              3:18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292574"/>
                  </a:ext>
                </a:extLst>
              </a:tr>
              <a:tr h="294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prudence                 1:8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air                             2:2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read                    3:4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height             3:18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1464654"/>
                  </a:ext>
                </a:extLst>
              </a:tr>
              <a:tr h="1858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purpose(d) (4x)       1:9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saved (2x)                 2:5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unsearchable        3:8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443197"/>
                  </a:ext>
                </a:extLst>
              </a:tr>
              <a:tr h="3406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dispensation (2x)   1:10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aliens                       2:12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beginning             3:9</a:t>
                      </a:r>
                      <a:endParaRPr lang="en-US" sz="1800" b="0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perseverance   6:18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7512918"/>
                  </a:ext>
                </a:extLst>
              </a:tr>
              <a:tr h="3006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prayers (5x)          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commonwealth         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eternal               3:11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watching          6:18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8754403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revelation(ed) (3x) 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Israel                       2:12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family </a:t>
                      </a:r>
                      <a:r>
                        <a:rPr lang="en-US" sz="1400" b="0" dirty="0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/spiritual/      </a:t>
                      </a: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utterance         6:19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599717"/>
                  </a:ext>
                </a:extLst>
              </a:tr>
              <a:tr h="23109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Note: 94 of 113 main words are shown above for the sit posture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942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9511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E800F88-CFC3-8F00-49A3-0DCBD2270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605B0E-A3C8-4BD7-E39D-C5578D74D0E8}"/>
              </a:ext>
            </a:extLst>
          </p:cNvPr>
          <p:cNvSpPr txBox="1"/>
          <p:nvPr/>
        </p:nvSpPr>
        <p:spPr>
          <a:xfrm>
            <a:off x="0" y="378441"/>
            <a:ext cx="12192000" cy="47289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4DDEC37-1F52-DFA2-3DFB-9141D5C751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595865"/>
              </p:ext>
            </p:extLst>
          </p:nvPr>
        </p:nvGraphicFramePr>
        <p:xfrm>
          <a:off x="205273" y="747773"/>
          <a:ext cx="11763376" cy="5369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0115">
                  <a:extLst>
                    <a:ext uri="{9D8B030D-6E8A-4147-A177-3AD203B41FA5}">
                      <a16:colId xmlns:a16="http://schemas.microsoft.com/office/drawing/2014/main" val="3446267788"/>
                    </a:ext>
                  </a:extLst>
                </a:gridCol>
                <a:gridCol w="4674636">
                  <a:extLst>
                    <a:ext uri="{9D8B030D-6E8A-4147-A177-3AD203B41FA5}">
                      <a16:colId xmlns:a16="http://schemas.microsoft.com/office/drawing/2014/main" val="3957769083"/>
                    </a:ext>
                  </a:extLst>
                </a:gridCol>
                <a:gridCol w="1530221">
                  <a:extLst>
                    <a:ext uri="{9D8B030D-6E8A-4147-A177-3AD203B41FA5}">
                      <a16:colId xmlns:a16="http://schemas.microsoft.com/office/drawing/2014/main" val="201525197"/>
                    </a:ext>
                  </a:extLst>
                </a:gridCol>
                <a:gridCol w="1378404">
                  <a:extLst>
                    <a:ext uri="{9D8B030D-6E8A-4147-A177-3AD203B41FA5}">
                      <a16:colId xmlns:a16="http://schemas.microsoft.com/office/drawing/2014/main" val="1837375567"/>
                    </a:ext>
                  </a:extLst>
                </a:gridCol>
              </a:tblGrid>
              <a:tr h="316934">
                <a:tc>
                  <a:txBody>
                    <a:bodyPr/>
                    <a:lstStyle/>
                    <a:p>
                      <a:pPr algn="ctr"/>
                      <a:r>
                        <a:rPr lang="en-US" sz="1600" b="1" u="sng" dirty="0">
                          <a:latin typeface="+mn-lt"/>
                        </a:rPr>
                        <a:t>STAND against </a:t>
                      </a:r>
                      <a:r>
                        <a:rPr lang="en-US" sz="1600" b="1" dirty="0">
                          <a:latin typeface="+mn-lt"/>
                        </a:rPr>
                        <a:t>the </a:t>
                      </a:r>
                      <a:r>
                        <a:rPr lang="en-US" sz="1600" b="1" u="sng" dirty="0">
                          <a:latin typeface="+mn-lt"/>
                        </a:rPr>
                        <a:t>devil</a:t>
                      </a:r>
                      <a:r>
                        <a:rPr lang="en-US" sz="1600" b="1" dirty="0">
                          <a:latin typeface="+mn-lt"/>
                        </a:rPr>
                        <a:t> </a:t>
                      </a:r>
                      <a:r>
                        <a:rPr lang="en-US" sz="1400" b="1" dirty="0">
                          <a:latin typeface="+mn-lt"/>
                        </a:rPr>
                        <a:t>and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sng" dirty="0">
                          <a:latin typeface="+mn-lt"/>
                        </a:rPr>
                        <a:t>PUT ON</a:t>
                      </a:r>
                      <a:r>
                        <a:rPr lang="en-US" sz="1600" b="1" u="none" dirty="0">
                          <a:latin typeface="+mn-lt"/>
                        </a:rPr>
                        <a:t> </a:t>
                      </a:r>
                      <a:r>
                        <a:rPr lang="en-US" sz="1600" b="1" dirty="0">
                          <a:latin typeface="+mn-lt"/>
                        </a:rPr>
                        <a:t>the </a:t>
                      </a:r>
                      <a:r>
                        <a:rPr lang="en-US" sz="1600" b="1" u="sng" dirty="0">
                          <a:latin typeface="+mn-lt"/>
                        </a:rPr>
                        <a:t>Whole Armor of GOD 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Ephesians 1-6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Colossians 1-4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349927"/>
                  </a:ext>
                </a:extLst>
              </a:tr>
              <a:tr h="289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Finally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, my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brethren           (1/</a:t>
                      </a:r>
                      <a:r>
                        <a:rPr lang="en-US" sz="1600" b="0" dirty="0">
                          <a:solidFill>
                            <a:srgbClr val="00B050"/>
                          </a:solidFill>
                          <a:latin typeface="+mn-lt"/>
                          <a:ea typeface="Verdana" panose="020B0604030504040204" pitchFamily="34" charset="0"/>
                        </a:rPr>
                        <a:t>**1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) </a:t>
                      </a:r>
                      <a:r>
                        <a:rPr lang="en-US" sz="1600" b="0" dirty="0">
                          <a:solidFill>
                            <a:srgbClr val="00B050"/>
                          </a:solidFill>
                          <a:latin typeface="+mn-lt"/>
                          <a:ea typeface="Verdana" panose="020B0604030504040204" pitchFamily="34" charset="0"/>
                        </a:rPr>
                        <a:t>**6:23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/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6:10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sng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whole</a:t>
                      </a:r>
                      <a:r>
                        <a:rPr lang="en-US" sz="1200" u="sng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200" b="1" u="sng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body</a:t>
                      </a:r>
                      <a:r>
                        <a:rPr lang="en-US" sz="1200" b="1" u="none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fitly joined together and </a:t>
                      </a:r>
                      <a:r>
                        <a:rPr lang="en-US" sz="1200" b="1" u="sng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compacted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, every joint      </a:t>
                      </a: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(4:16</a:t>
                      </a:r>
                      <a:r>
                        <a:rPr lang="en-US" sz="1200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All the faithful, 1:1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</a:rPr>
                        <a:t>Local evil, 2:1-18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9435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be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strong In the Lord 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&amp;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 in the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power </a:t>
                      </a: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/</a:t>
                      </a:r>
                      <a:r>
                        <a:rPr lang="en-US" sz="1200" b="0" dirty="0" err="1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kratos</a:t>
                      </a: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/ 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  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6:10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Wherefore</a:t>
                      </a:r>
                      <a:r>
                        <a:rPr lang="en-US" sz="1050" b="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take unto you 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the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whole armor of God   6:13</a:t>
                      </a:r>
                      <a:endParaRPr lang="en-US" sz="1200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sng" dirty="0">
                          <a:solidFill>
                            <a:schemeClr val="accent4"/>
                          </a:solidFill>
                          <a:latin typeface="+mn-lt"/>
                        </a:rPr>
                        <a:t>Sit</a:t>
                      </a:r>
                      <a:r>
                        <a:rPr lang="en-US" sz="1600" b="0" dirty="0">
                          <a:solidFill>
                            <a:schemeClr val="accent4"/>
                          </a:solidFill>
                          <a:latin typeface="+mn-lt"/>
                        </a:rPr>
                        <a:t>: 1-3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none" dirty="0">
                          <a:solidFill>
                            <a:schemeClr val="accent4"/>
                          </a:solidFill>
                          <a:latin typeface="+mn-lt"/>
                        </a:rPr>
                        <a:t>1:3-12, </a:t>
                      </a:r>
                      <a:r>
                        <a:rPr lang="en-US" sz="1600" b="0" dirty="0">
                          <a:solidFill>
                            <a:schemeClr val="accent4"/>
                          </a:solidFill>
                          <a:latin typeface="+mn-lt"/>
                        </a:rPr>
                        <a:t>3:1-4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211543"/>
                  </a:ext>
                </a:extLst>
              </a:tr>
              <a:tr h="3094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of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His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might              </a:t>
                      </a:r>
                      <a:r>
                        <a:rPr lang="en-US" sz="1200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/strength, G2479/  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1:19 / 6:10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that ye may be able to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withstand 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in the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evil day        6:13</a:t>
                      </a:r>
                      <a:endParaRPr lang="en-US" sz="1600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</a:rPr>
                        <a:t>Head-body 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</a:rPr>
                        <a:t>Head-body 2:19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438411"/>
                  </a:ext>
                </a:extLst>
              </a:tr>
              <a:tr h="3287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</a:rPr>
                        <a:t>Put on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the whole armor of God                 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</a:rPr>
                        <a:t>and having done </a:t>
                      </a:r>
                      <a:r>
                        <a:rPr lang="en-US" sz="1600" b="1" u="sng" dirty="0">
                          <a:latin typeface="+mn-lt"/>
                        </a:rPr>
                        <a:t>all,</a:t>
                      </a:r>
                      <a:r>
                        <a:rPr lang="en-US" sz="1600" b="0" dirty="0">
                          <a:latin typeface="+mn-lt"/>
                        </a:rPr>
                        <a:t> to stand                             </a:t>
                      </a:r>
                      <a:r>
                        <a:rPr lang="en-US" sz="1600" dirty="0">
                          <a:latin typeface="+mn-lt"/>
                        </a:rPr>
                        <a:t>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sng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Walk</a:t>
                      </a:r>
                      <a:r>
                        <a:rPr lang="en-US" sz="1600" b="0" u="none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:  </a:t>
                      </a:r>
                      <a:r>
                        <a:rPr lang="en-US" sz="1200" b="0" u="none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4:1-6:9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Put off </a:t>
                      </a: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</a:rPr>
                        <a:t>3:5-7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05315"/>
                  </a:ext>
                </a:extLst>
              </a:tr>
              <a:tr h="3200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</a:rPr>
                        <a:t>that ye may be able to                               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Stand therefore,                                                 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Put off  </a:t>
                      </a: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accent4"/>
                          </a:solidFill>
                          <a:latin typeface="+mn-lt"/>
                        </a:rPr>
                        <a:t>Put off </a:t>
                      </a: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</a:rPr>
                        <a:t>3:8-11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345353"/>
                  </a:ext>
                </a:extLst>
              </a:tr>
              <a:tr h="293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highlight>
                            <a:srgbClr val="FFFF00"/>
                          </a:highlight>
                          <a:latin typeface="+mn-lt"/>
                        </a:rPr>
                        <a:t>stand</a:t>
                      </a:r>
                      <a:r>
                        <a:rPr lang="en-US" sz="1600" b="0" dirty="0">
                          <a:highlight>
                            <a:srgbClr val="FFFF00"/>
                          </a:highlight>
                          <a:latin typeface="+mn-lt"/>
                        </a:rPr>
                        <a:t> </a:t>
                      </a:r>
                      <a:r>
                        <a:rPr lang="en-US" sz="1600" b="1" dirty="0">
                          <a:highlight>
                            <a:srgbClr val="FFFF00"/>
                          </a:highlight>
                          <a:latin typeface="+mn-lt"/>
                        </a:rPr>
                        <a:t>(4x)      </a:t>
                      </a:r>
                      <a:r>
                        <a:rPr lang="en-US" sz="1600" b="0" dirty="0">
                          <a:highlight>
                            <a:srgbClr val="FFFF00"/>
                          </a:highlight>
                          <a:latin typeface="+mn-lt"/>
                        </a:rPr>
                        <a:t>6:13, 6:14 (2x)  </a:t>
                      </a:r>
                      <a:r>
                        <a:rPr lang="en-US" sz="1400" b="0" dirty="0">
                          <a:highlight>
                            <a:srgbClr val="FFFF00"/>
                          </a:highlight>
                          <a:latin typeface="+mn-lt"/>
                        </a:rPr>
                        <a:t>                     </a:t>
                      </a:r>
                      <a:r>
                        <a:rPr lang="en-US" sz="1600" b="0" dirty="0">
                          <a:highlight>
                            <a:srgbClr val="FFFF00"/>
                          </a:highlight>
                          <a:latin typeface="+mn-lt"/>
                        </a:rPr>
                        <a:t>6:11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+mn-lt"/>
                        </a:rPr>
                        <a:t>1</a:t>
                      </a:r>
                      <a:r>
                        <a:rPr lang="en-US" sz="1600" baseline="30000" dirty="0">
                          <a:latin typeface="+mn-lt"/>
                        </a:rPr>
                        <a:t>st</a:t>
                      </a:r>
                      <a:r>
                        <a:rPr lang="en-US" sz="1600" dirty="0">
                          <a:latin typeface="+mn-lt"/>
                        </a:rPr>
                        <a:t> </a:t>
                      </a:r>
                      <a:r>
                        <a:rPr lang="en-US" sz="1400" u="sng" dirty="0">
                          <a:latin typeface="+mn-lt"/>
                        </a:rPr>
                        <a:t>having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200" dirty="0">
                          <a:latin typeface="+mn-lt"/>
                        </a:rPr>
                        <a:t>your </a:t>
                      </a:r>
                      <a:r>
                        <a:rPr lang="en-US" sz="1600" dirty="0">
                          <a:highlight>
                            <a:srgbClr val="FFFF00"/>
                          </a:highlight>
                          <a:latin typeface="+mn-lt"/>
                        </a:rPr>
                        <a:t>LOINS</a:t>
                      </a:r>
                      <a:r>
                        <a:rPr lang="en-US" sz="1600" dirty="0">
                          <a:latin typeface="+mn-lt"/>
                        </a:rPr>
                        <a:t> </a:t>
                      </a:r>
                      <a:r>
                        <a:rPr lang="en-US" sz="1200" dirty="0">
                          <a:latin typeface="+mn-lt"/>
                        </a:rPr>
                        <a:t>girt about with the </a:t>
                      </a:r>
                      <a:r>
                        <a:rPr lang="en-US" sz="1600" dirty="0">
                          <a:latin typeface="+mn-lt"/>
                        </a:rPr>
                        <a:t>TRUTH </a:t>
                      </a:r>
                      <a:r>
                        <a:rPr lang="en-US" sz="1200" dirty="0">
                          <a:latin typeface="+mn-lt"/>
                        </a:rPr>
                        <a:t>and </a:t>
                      </a:r>
                      <a:r>
                        <a:rPr lang="en-US" sz="1600" dirty="0">
                          <a:latin typeface="+mn-lt"/>
                        </a:rPr>
                        <a:t>  6:14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accent4"/>
                          </a:solidFill>
                          <a:latin typeface="+mn-lt"/>
                        </a:rPr>
                        <a:t>Put on  </a:t>
                      </a:r>
                      <a:r>
                        <a:rPr lang="en-US" sz="1200" dirty="0">
                          <a:solidFill>
                            <a:schemeClr val="accent4"/>
                          </a:solidFill>
                          <a:latin typeface="+mn-lt"/>
                        </a:rPr>
                        <a:t>4:24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accent4"/>
                          </a:solidFill>
                          <a:latin typeface="+mn-lt"/>
                        </a:rPr>
                        <a:t>Put on </a:t>
                      </a:r>
                      <a:r>
                        <a:rPr lang="en-US" sz="1200" dirty="0">
                          <a:solidFill>
                            <a:schemeClr val="accent4"/>
                          </a:solidFill>
                          <a:latin typeface="+mn-lt"/>
                        </a:rPr>
                        <a:t>3:12-13</a:t>
                      </a:r>
                      <a:endParaRPr lang="en-US" sz="1200" b="0" dirty="0">
                        <a:solidFill>
                          <a:schemeClr val="accent4"/>
                        </a:solidFill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120220"/>
                  </a:ext>
                </a:extLst>
              </a:tr>
              <a:tr h="2845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highlight>
                            <a:srgbClr val="FFFF00"/>
                          </a:highlight>
                          <a:latin typeface="+mn-lt"/>
                        </a:rPr>
                        <a:t>against (6x)    </a:t>
                      </a:r>
                      <a:r>
                        <a:rPr lang="en-US" sz="1600" b="0" dirty="0">
                          <a:highlight>
                            <a:srgbClr val="FFFF00"/>
                          </a:highlight>
                          <a:latin typeface="+mn-lt"/>
                        </a:rPr>
                        <a:t>6:12, 6:13 (4x)                   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+mn-lt"/>
                        </a:rPr>
                        <a:t>2</a:t>
                      </a:r>
                      <a:r>
                        <a:rPr lang="en-US" sz="1600" baseline="30000" dirty="0">
                          <a:latin typeface="+mn-lt"/>
                        </a:rPr>
                        <a:t>nd</a:t>
                      </a:r>
                      <a:r>
                        <a:rPr lang="en-US" sz="1600" dirty="0">
                          <a:latin typeface="+mn-lt"/>
                        </a:rPr>
                        <a:t> </a:t>
                      </a:r>
                      <a:r>
                        <a:rPr lang="en-US" sz="1400" u="sng" dirty="0">
                          <a:latin typeface="+mn-lt"/>
                        </a:rPr>
                        <a:t>having</a:t>
                      </a:r>
                      <a:r>
                        <a:rPr lang="en-US" sz="1200" dirty="0">
                          <a:latin typeface="+mn-lt"/>
                        </a:rPr>
                        <a:t> on the </a:t>
                      </a:r>
                      <a:r>
                        <a:rPr lang="en-US" sz="1400" dirty="0">
                          <a:highlight>
                            <a:srgbClr val="FFFF00"/>
                          </a:highlight>
                          <a:latin typeface="+mn-lt"/>
                        </a:rPr>
                        <a:t>BREASTPLATE</a:t>
                      </a:r>
                      <a:r>
                        <a:rPr lang="en-US" sz="1600" dirty="0">
                          <a:latin typeface="+mn-lt"/>
                        </a:rPr>
                        <a:t> </a:t>
                      </a:r>
                      <a:r>
                        <a:rPr lang="en-US" sz="1200" dirty="0">
                          <a:latin typeface="+mn-lt"/>
                        </a:rPr>
                        <a:t>of RIGHTEOUSNESS</a:t>
                      </a:r>
                      <a:r>
                        <a:rPr lang="en-US" sz="1600" dirty="0">
                          <a:latin typeface="+mn-lt"/>
                        </a:rPr>
                        <a:t>   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accent4"/>
                          </a:solidFill>
                          <a:latin typeface="+mn-lt"/>
                        </a:rPr>
                        <a:t>Above </a:t>
                      </a:r>
                      <a:r>
                        <a:rPr lang="en-US" sz="1200" b="1" u="none" dirty="0">
                          <a:solidFill>
                            <a:schemeClr val="accent4"/>
                          </a:solidFill>
                          <a:latin typeface="+mn-lt"/>
                        </a:rPr>
                        <a:t>all</a:t>
                      </a:r>
                      <a:r>
                        <a:rPr lang="en-US" sz="1200" dirty="0">
                          <a:solidFill>
                            <a:schemeClr val="accent4"/>
                          </a:solidFill>
                          <a:latin typeface="+mn-lt"/>
                        </a:rPr>
                        <a:t>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  <a:latin typeface="+mn-lt"/>
                        </a:rPr>
                        <a:t>(5x)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Above</a:t>
                      </a:r>
                      <a:r>
                        <a:rPr lang="en-US" sz="1200" b="1" u="none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 all </a:t>
                      </a: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3:14-17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292574"/>
                  </a:ext>
                </a:extLst>
              </a:tr>
              <a:tr h="294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the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</a:rPr>
                        <a:t>wiles </a:t>
                      </a:r>
                      <a:r>
                        <a:rPr lang="en-US" sz="1200" dirty="0">
                          <a:solidFill>
                            <a:schemeClr val="accent4"/>
                          </a:solidFill>
                          <a:latin typeface="+mn-lt"/>
                        </a:rPr>
                        <a:t>/way, methods &amp; strategy/                            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</a:rPr>
                        <a:t>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r>
                        <a:rPr lang="en-US" sz="1600" b="0" baseline="30000" dirty="0">
                          <a:solidFill>
                            <a:schemeClr val="bg1"/>
                          </a:solidFill>
                          <a:latin typeface="+mn-lt"/>
                        </a:rPr>
                        <a:t>rd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900" b="0" u="sng" dirty="0">
                          <a:solidFill>
                            <a:schemeClr val="bg1"/>
                          </a:solidFill>
                          <a:latin typeface="+mn-lt"/>
                        </a:rPr>
                        <a:t>and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0" u="sng" dirty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FEET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shod</a:t>
                      </a: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 with the </a:t>
                      </a:r>
                      <a:r>
                        <a:rPr lang="en-US" sz="1600" b="0" u="sng" dirty="0">
                          <a:solidFill>
                            <a:schemeClr val="bg1"/>
                          </a:solidFill>
                          <a:latin typeface="+mn-lt"/>
                        </a:rPr>
                        <a:t>preparation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                  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6:15</a:t>
                      </a:r>
                      <a:endParaRPr lang="en-US" sz="12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Wives 5:22-24, 33b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latin typeface="+mn-lt"/>
                        </a:rPr>
                        <a:t>Wives 3:18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1464654"/>
                  </a:ext>
                </a:extLst>
              </a:tr>
              <a:tr h="1858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of the </a:t>
                      </a:r>
                      <a:r>
                        <a:rPr lang="en-US" sz="1600" dirty="0">
                          <a:latin typeface="+mn-lt"/>
                        </a:rPr>
                        <a:t>devil (1/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latin typeface="+mn-lt"/>
                        </a:rPr>
                        <a:t>**1</a:t>
                      </a:r>
                      <a:r>
                        <a:rPr lang="en-US" sz="1600" dirty="0">
                          <a:latin typeface="+mn-lt"/>
                        </a:rPr>
                        <a:t>)</a:t>
                      </a:r>
                      <a:r>
                        <a:rPr lang="en-US" sz="1200" dirty="0">
                          <a:latin typeface="+mn-lt"/>
                        </a:rPr>
                        <a:t>                                                      </a:t>
                      </a:r>
                      <a:r>
                        <a:rPr lang="en-US" sz="1600" dirty="0">
                          <a:latin typeface="+mn-lt"/>
                        </a:rPr>
                        <a:t>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        of the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GOSPEL</a:t>
                      </a: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1050" b="0" dirty="0">
                          <a:solidFill>
                            <a:schemeClr val="bg1"/>
                          </a:solidFill>
                          <a:latin typeface="+mn-lt"/>
                        </a:rPr>
                        <a:t>of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PEACE                                  6:15</a:t>
                      </a:r>
                      <a:endParaRPr lang="en-US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</a:rPr>
                        <a:t>Husband :25-33a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</a:rPr>
                        <a:t>Husbands 3:19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443197"/>
                  </a:ext>
                </a:extLst>
              </a:tr>
              <a:tr h="3406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for we </a:t>
                      </a:r>
                      <a:r>
                        <a:rPr lang="en-US" sz="1600" dirty="0">
                          <a:latin typeface="+mn-lt"/>
                        </a:rPr>
                        <a:t>wrestle </a:t>
                      </a:r>
                      <a:r>
                        <a:rPr lang="en-US" sz="1200" dirty="0">
                          <a:latin typeface="+mn-lt"/>
                        </a:rPr>
                        <a:t>not against 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flesh &amp; blood                     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</a:rPr>
                        <a:t>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r>
                        <a:rPr lang="en-US" sz="1600" b="0" baseline="30000" dirty="0">
                          <a:solidFill>
                            <a:schemeClr val="bg1"/>
                          </a:solidFill>
                          <a:latin typeface="+mn-lt"/>
                        </a:rPr>
                        <a:t>th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ABOVE </a:t>
                      </a:r>
                      <a:r>
                        <a:rPr lang="en-US" sz="1400" b="1" u="sng" dirty="0">
                          <a:solidFill>
                            <a:schemeClr val="bg1"/>
                          </a:solidFill>
                          <a:latin typeface="+mn-lt"/>
                        </a:rPr>
                        <a:t>ALL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,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 taking the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SHIELD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of [the]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FAITH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       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6:16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Children 6:1-3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4"/>
                          </a:solidFill>
                          <a:latin typeface="+mn-lt"/>
                          <a:ea typeface="Verdana" panose="020B0604030504040204" pitchFamily="34" charset="0"/>
                        </a:rPr>
                        <a:t>Children 3:20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7512918"/>
                  </a:ext>
                </a:extLst>
              </a:tr>
              <a:tr h="3006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but against</a:t>
                      </a:r>
                      <a:r>
                        <a:rPr lang="en-US" sz="1600" b="0" dirty="0">
                          <a:latin typeface="+mn-lt"/>
                        </a:rPr>
                        <a:t> principalities (1/</a:t>
                      </a:r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+mn-lt"/>
                        </a:rPr>
                        <a:t>*1</a:t>
                      </a:r>
                      <a:r>
                        <a:rPr lang="en-US" sz="1600" b="0" dirty="0">
                          <a:latin typeface="+mn-lt"/>
                        </a:rPr>
                        <a:t>)                     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</a:rPr>
                        <a:t>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wherewith ye shall be able to </a:t>
                      </a:r>
                      <a:r>
                        <a:rPr lang="en-US" sz="1600" dirty="0"/>
                        <a:t>QUENCH </a:t>
                      </a:r>
                      <a:r>
                        <a:rPr lang="en-US" sz="1200" dirty="0">
                          <a:solidFill>
                            <a:schemeClr val="accent4"/>
                          </a:solidFill>
                        </a:rPr>
                        <a:t>/4:30, grieve Spirit/</a:t>
                      </a:r>
                      <a:endParaRPr lang="en-US" sz="120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</a:rPr>
                        <a:t>Father 6:4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</a:rPr>
                        <a:t>Fathers 3:21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978402"/>
                  </a:ext>
                </a:extLst>
              </a:tr>
              <a:tr h="300649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+mn-lt"/>
                        </a:rPr>
                        <a:t>against</a:t>
                      </a:r>
                      <a:r>
                        <a:rPr lang="en-US" sz="1600" b="1" dirty="0">
                          <a:latin typeface="+mn-lt"/>
                        </a:rPr>
                        <a:t> </a:t>
                      </a:r>
                      <a:r>
                        <a:rPr lang="en-US" sz="1600" b="0" dirty="0">
                          <a:latin typeface="+mn-lt"/>
                        </a:rPr>
                        <a:t>powers (1/</a:t>
                      </a:r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+mn-lt"/>
                        </a:rPr>
                        <a:t>*3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),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(</a:t>
                      </a:r>
                      <a:r>
                        <a:rPr lang="en-US" sz="1600" b="0" dirty="0" err="1">
                          <a:solidFill>
                            <a:schemeClr val="bg1"/>
                          </a:solidFill>
                          <a:latin typeface="+mn-lt"/>
                        </a:rPr>
                        <a:t>exousía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)</a:t>
                      </a:r>
                      <a:r>
                        <a:rPr lang="en-US" sz="1600" b="0" dirty="0">
                          <a:latin typeface="+mn-lt"/>
                        </a:rPr>
                        <a:t>                  6:12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          </a:t>
                      </a:r>
                      <a:r>
                        <a:rPr lang="en-US" sz="1600" b="1" u="sng" dirty="0"/>
                        <a:t>ALL</a:t>
                      </a:r>
                      <a:r>
                        <a:rPr lang="en-US" sz="1600" dirty="0"/>
                        <a:t> the FIERY DARTS of the </a:t>
                      </a:r>
                      <a:r>
                        <a:rPr lang="en-US" sz="1600" b="0" dirty="0"/>
                        <a:t>WICKED</a:t>
                      </a:r>
                      <a:r>
                        <a:rPr lang="en-US" sz="1200" dirty="0"/>
                        <a:t>.         </a:t>
                      </a:r>
                      <a:r>
                        <a:rPr lang="en-US" sz="1600" dirty="0"/>
                        <a:t>6:16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</a:rPr>
                        <a:t>Servants 6:5-8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</a:rPr>
                        <a:t>Servants 3:22-25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8754403"/>
                  </a:ext>
                </a:extLst>
              </a:tr>
              <a:tr h="297094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Against the</a:t>
                      </a:r>
                      <a:r>
                        <a:rPr lang="en-US" sz="1600" dirty="0">
                          <a:latin typeface="+mn-lt"/>
                        </a:rPr>
                        <a:t> rulers</a:t>
                      </a:r>
                      <a:r>
                        <a:rPr lang="en-US" sz="1200" dirty="0">
                          <a:latin typeface="+mn-lt"/>
                        </a:rPr>
                        <a:t> of the </a:t>
                      </a:r>
                      <a:r>
                        <a:rPr lang="en-US" sz="1600" dirty="0">
                          <a:latin typeface="+mn-lt"/>
                        </a:rPr>
                        <a:t>darkness (1/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latin typeface="+mn-lt"/>
                        </a:rPr>
                        <a:t>**2</a:t>
                      </a:r>
                      <a:r>
                        <a:rPr lang="en-US" sz="1600" dirty="0">
                          <a:latin typeface="+mn-lt"/>
                        </a:rPr>
                        <a:t>)        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+mn-lt"/>
                        </a:rPr>
                        <a:t>5</a:t>
                      </a:r>
                      <a:r>
                        <a:rPr lang="en-US" sz="1600" baseline="30000" dirty="0">
                          <a:latin typeface="+mn-lt"/>
                        </a:rPr>
                        <a:t>th</a:t>
                      </a:r>
                      <a:r>
                        <a:rPr lang="en-US" sz="1600" dirty="0">
                          <a:latin typeface="+mn-lt"/>
                        </a:rPr>
                        <a:t> </a:t>
                      </a:r>
                      <a:r>
                        <a:rPr lang="en-US" sz="1200" u="sng" dirty="0">
                          <a:latin typeface="+mn-lt"/>
                        </a:rPr>
                        <a:t>and</a:t>
                      </a:r>
                      <a:r>
                        <a:rPr lang="en-US" sz="1200" dirty="0">
                          <a:latin typeface="+mn-lt"/>
                        </a:rPr>
                        <a:t> take the </a:t>
                      </a:r>
                      <a:r>
                        <a:rPr lang="en-US" sz="1600" dirty="0">
                          <a:highlight>
                            <a:srgbClr val="FFFF00"/>
                          </a:highlight>
                          <a:latin typeface="+mn-lt"/>
                        </a:rPr>
                        <a:t>HELMET</a:t>
                      </a:r>
                      <a:r>
                        <a:rPr lang="en-US" sz="1600" dirty="0">
                          <a:latin typeface="+mn-lt"/>
                        </a:rPr>
                        <a:t> </a:t>
                      </a:r>
                      <a:r>
                        <a:rPr lang="en-US" sz="1400" dirty="0">
                          <a:latin typeface="+mn-lt"/>
                        </a:rPr>
                        <a:t>of SALVATION </a:t>
                      </a:r>
                      <a:r>
                        <a:rPr lang="en-US" sz="1200" dirty="0">
                          <a:solidFill>
                            <a:schemeClr val="accent4"/>
                          </a:solidFill>
                          <a:latin typeface="+mn-lt"/>
                        </a:rPr>
                        <a:t>/mind/               </a:t>
                      </a:r>
                      <a:r>
                        <a:rPr lang="en-US" sz="1600" dirty="0">
                          <a:latin typeface="+mn-lt"/>
                        </a:rPr>
                        <a:t>6:17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</a:rPr>
                        <a:t>Masters 6:9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accent4"/>
                          </a:solidFill>
                          <a:latin typeface="+mn-lt"/>
                        </a:rPr>
                        <a:t>Masters 4:1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9473111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of this </a:t>
                      </a:r>
                      <a:r>
                        <a:rPr lang="en-US" sz="1600" dirty="0">
                          <a:latin typeface="+mn-lt"/>
                        </a:rPr>
                        <a:t>world (1/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+mn-lt"/>
                        </a:rPr>
                        <a:t>*6</a:t>
                      </a:r>
                      <a:r>
                        <a:rPr lang="en-US" sz="1600" dirty="0">
                          <a:latin typeface="+mn-lt"/>
                        </a:rPr>
                        <a:t>)                                       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  <a:r>
                        <a:rPr lang="en-US" sz="1600" b="0" baseline="30000" dirty="0">
                          <a:solidFill>
                            <a:schemeClr val="bg1"/>
                          </a:solidFill>
                          <a:latin typeface="+mn-lt"/>
                        </a:rPr>
                        <a:t>th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u="sng" dirty="0">
                          <a:solidFill>
                            <a:schemeClr val="bg1"/>
                          </a:solidFill>
                          <a:latin typeface="+mn-lt"/>
                        </a:rPr>
                        <a:t>and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the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SWORD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of the SPIRIT                      6:17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4"/>
                          </a:solidFill>
                          <a:latin typeface="+mn-lt"/>
                        </a:rPr>
                        <a:t>Ministry 6:18-24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4"/>
                          </a:solidFill>
                          <a:latin typeface="+mn-lt"/>
                        </a:rPr>
                        <a:t>Ministry 4:2-18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9423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against</a:t>
                      </a:r>
                      <a:r>
                        <a:rPr lang="en-US" sz="1600" dirty="0">
                          <a:latin typeface="+mn-lt"/>
                        </a:rPr>
                        <a:t> spiritual </a:t>
                      </a:r>
                      <a:r>
                        <a:rPr lang="en-US" sz="1600" b="0" dirty="0">
                          <a:latin typeface="+mn-lt"/>
                        </a:rPr>
                        <a:t>wickedness </a:t>
                      </a:r>
                      <a:r>
                        <a:rPr lang="en-US" sz="1200" dirty="0">
                          <a:latin typeface="+mn-lt"/>
                        </a:rPr>
                        <a:t>in</a:t>
                      </a:r>
                      <a:r>
                        <a:rPr lang="en-US" sz="1600" dirty="0">
                          <a:latin typeface="+mn-lt"/>
                        </a:rPr>
                        <a:t> high (1/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latin typeface="+mn-lt"/>
                        </a:rPr>
                        <a:t>**1</a:t>
                      </a:r>
                      <a:r>
                        <a:rPr lang="en-US" sz="1600" dirty="0">
                          <a:latin typeface="+mn-lt"/>
                        </a:rPr>
                        <a:t>)</a:t>
                      </a:r>
                      <a:r>
                        <a:rPr lang="en-US" sz="1200" dirty="0">
                          <a:latin typeface="+mn-lt"/>
                        </a:rPr>
                        <a:t>  </a:t>
                      </a:r>
                      <a:r>
                        <a:rPr lang="en-US" sz="1600" dirty="0">
                          <a:latin typeface="+mn-lt"/>
                        </a:rPr>
                        <a:t>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     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which is the Word of God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(specific Scripture)   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6:17</a:t>
                      </a:r>
                      <a:endParaRPr lang="en-US" sz="120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u="sng" dirty="0">
                          <a:solidFill>
                            <a:schemeClr val="accent4"/>
                          </a:solidFill>
                          <a:latin typeface="+mn-lt"/>
                        </a:rPr>
                        <a:t>Stand</a:t>
                      </a:r>
                      <a:r>
                        <a:rPr lang="en-US" sz="1600" dirty="0">
                          <a:solidFill>
                            <a:schemeClr val="accent4"/>
                          </a:solidFill>
                          <a:latin typeface="+mn-lt"/>
                        </a:rPr>
                        <a:t>:  </a:t>
                      </a:r>
                      <a:r>
                        <a:rPr lang="en-US" sz="1200" dirty="0">
                          <a:solidFill>
                            <a:schemeClr val="accent4"/>
                          </a:solidFill>
                          <a:latin typeface="+mn-lt"/>
                        </a:rPr>
                        <a:t>6:10-17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4"/>
                          </a:solidFill>
                          <a:latin typeface="+mn-lt"/>
                        </a:rPr>
                        <a:t>1:13-16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491596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DCDC5DF-FC6C-B64D-60AC-F6BA7AE32B02}"/>
              </a:ext>
            </a:extLst>
          </p:cNvPr>
          <p:cNvSpPr txBox="1"/>
          <p:nvPr/>
        </p:nvSpPr>
        <p:spPr>
          <a:xfrm>
            <a:off x="4327152" y="6296739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Crosswalk:  *sit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/ </a:t>
            </a:r>
            <a:r>
              <a:rPr lang="en-US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**walk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72B125-8FDC-6D39-789A-D9CA43F44825}"/>
              </a:ext>
            </a:extLst>
          </p:cNvPr>
          <p:cNvSpPr txBox="1"/>
          <p:nvPr/>
        </p:nvSpPr>
        <p:spPr>
          <a:xfrm>
            <a:off x="223351" y="104212"/>
            <a:ext cx="749248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Ephesians 6:10-17        </a:t>
            </a:r>
            <a:r>
              <a:rPr lang="en-US" b="1" u="sng" dirty="0">
                <a:latin typeface="Verdana" panose="020B0604030504040204" pitchFamily="34" charset="0"/>
                <a:ea typeface="Verdana" panose="020B0604030504040204" pitchFamily="34" charset="0"/>
              </a:rPr>
              <a:t>I STAND in Christ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b="1" u="sng" dirty="0">
                <a:latin typeface="Verdana" panose="020B0604030504040204" pitchFamily="34" charset="0"/>
                <a:ea typeface="Verdana" panose="020B0604030504040204" pitchFamily="34" charset="0"/>
              </a:rPr>
              <a:t>for protection</a:t>
            </a:r>
            <a:endParaRPr lang="en-US" u="sng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437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9B516A2-268B-9313-8281-9E5BDF8EC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97A019-A658-6926-43A6-B5C1F63D5E2C}"/>
              </a:ext>
            </a:extLst>
          </p:cNvPr>
          <p:cNvSpPr txBox="1"/>
          <p:nvPr/>
        </p:nvSpPr>
        <p:spPr>
          <a:xfrm>
            <a:off x="37708" y="640927"/>
            <a:ext cx="12131126" cy="50982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                        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2CB48E-E033-4900-6435-97763AF1ED1C}"/>
              </a:ext>
            </a:extLst>
          </p:cNvPr>
          <p:cNvSpPr txBox="1"/>
          <p:nvPr/>
        </p:nvSpPr>
        <p:spPr>
          <a:xfrm>
            <a:off x="0" y="174267"/>
            <a:ext cx="962880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Ephesians 4:1-6:9, 6:20-24    </a:t>
            </a:r>
            <a:r>
              <a:rPr lang="en-US" b="1" u="sng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 WALK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in practice with self and mankind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0A60397-FAEA-C3DA-B860-CBB9D6CECA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794132"/>
              </p:ext>
            </p:extLst>
          </p:nvPr>
        </p:nvGraphicFramePr>
        <p:xfrm>
          <a:off x="71492" y="1220146"/>
          <a:ext cx="5967424" cy="5034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0969">
                  <a:extLst>
                    <a:ext uri="{9D8B030D-6E8A-4147-A177-3AD203B41FA5}">
                      <a16:colId xmlns:a16="http://schemas.microsoft.com/office/drawing/2014/main" val="2610989656"/>
                    </a:ext>
                  </a:extLst>
                </a:gridCol>
                <a:gridCol w="1904383">
                  <a:extLst>
                    <a:ext uri="{9D8B030D-6E8A-4147-A177-3AD203B41FA5}">
                      <a16:colId xmlns:a16="http://schemas.microsoft.com/office/drawing/2014/main" val="3957769083"/>
                    </a:ext>
                  </a:extLst>
                </a:gridCol>
                <a:gridCol w="2092072">
                  <a:extLst>
                    <a:ext uri="{9D8B030D-6E8A-4147-A177-3AD203B41FA5}">
                      <a16:colId xmlns:a16="http://schemas.microsoft.com/office/drawing/2014/main" val="2541867709"/>
                    </a:ext>
                  </a:extLst>
                </a:gridCol>
              </a:tblGrid>
              <a:tr h="2547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dirty="0">
                          <a:solidFill>
                            <a:schemeClr val="bg1"/>
                          </a:solidFill>
                        </a:rPr>
                        <a:t>Put off </a:t>
                      </a:r>
                      <a:r>
                        <a:rPr lang="en-US" sz="1600" u="none" dirty="0">
                          <a:solidFill>
                            <a:schemeClr val="bg1"/>
                          </a:solidFill>
                        </a:rPr>
                        <a:t>old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with no i</a:t>
                      </a:r>
                      <a:r>
                        <a:rPr lang="en-US" sz="1600" u="none" dirty="0">
                          <a:solidFill>
                            <a:schemeClr val="bg1"/>
                          </a:solidFill>
                        </a:rPr>
                        <a:t>nheritance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in the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Devil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(1 /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**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1). 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349927"/>
                  </a:ext>
                </a:extLst>
              </a:tr>
              <a:tr h="289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no more </a:t>
                      </a:r>
                      <a:r>
                        <a:rPr lang="en-US" sz="1600" dirty="0"/>
                        <a:t>tossed</a:t>
                      </a:r>
                      <a:r>
                        <a:rPr lang="en-US" sz="1200" dirty="0"/>
                        <a:t>     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/ch 4/</a:t>
                      </a:r>
                      <a:endParaRPr lang="en-US" sz="16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sin </a:t>
                      </a:r>
                      <a:r>
                        <a:rPr lang="en-US" sz="1200" dirty="0"/>
                        <a:t>not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reprove them </a:t>
                      </a:r>
                      <a:r>
                        <a:rPr lang="en-US" sz="1200" dirty="0"/>
                        <a:t>(2x)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943534"/>
                  </a:ext>
                </a:extLst>
              </a:tr>
              <a:tr h="184705">
                <a:tc>
                  <a:txBody>
                    <a:bodyPr/>
                    <a:lstStyle/>
                    <a:p>
                      <a:r>
                        <a:rPr lang="en-US" sz="1200" dirty="0"/>
                        <a:t>no more </a:t>
                      </a:r>
                      <a:r>
                        <a:rPr lang="en-US" sz="1600" dirty="0"/>
                        <a:t>carried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steal </a:t>
                      </a:r>
                      <a:r>
                        <a:rPr lang="en-US" sz="1200" dirty="0"/>
                        <a:t>no more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idolator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211543"/>
                  </a:ext>
                </a:extLst>
              </a:tr>
              <a:tr h="309470">
                <a:tc>
                  <a:txBody>
                    <a:bodyPr/>
                    <a:lstStyle/>
                    <a:p>
                      <a:r>
                        <a:rPr lang="en-US" sz="1200" dirty="0"/>
                        <a:t>no more </a:t>
                      </a:r>
                      <a:r>
                        <a:rPr lang="en-US" sz="1600" dirty="0"/>
                        <a:t>cunning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 </a:t>
                      </a:r>
                      <a:r>
                        <a:rPr lang="en-US" sz="1600" dirty="0"/>
                        <a:t>corrupt </a:t>
                      </a:r>
                      <a:r>
                        <a:rPr lang="en-US" sz="1200" dirty="0"/>
                        <a:t>talk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vain </a:t>
                      </a:r>
                      <a:r>
                        <a:rPr lang="en-US" sz="1200" dirty="0"/>
                        <a:t>words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438411"/>
                  </a:ext>
                </a:extLst>
              </a:tr>
              <a:tr h="328753">
                <a:tc>
                  <a:txBody>
                    <a:bodyPr/>
                    <a:lstStyle/>
                    <a:p>
                      <a:r>
                        <a:rPr lang="en-US" sz="1600" b="0" dirty="0"/>
                        <a:t>deceive(</a:t>
                      </a:r>
                      <a:r>
                        <a:rPr lang="en-US" sz="1600" b="0" dirty="0" err="1"/>
                        <a:t>ful</a:t>
                      </a:r>
                      <a:r>
                        <a:rPr lang="en-US" sz="1600" b="0" dirty="0"/>
                        <a:t>)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grieve </a:t>
                      </a:r>
                      <a:r>
                        <a:rPr lang="en-US" sz="1200" dirty="0"/>
                        <a:t>not holy Spirit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unfruitful </a:t>
                      </a:r>
                      <a:r>
                        <a:rPr lang="en-US" sz="1200" dirty="0"/>
                        <a:t>works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05315"/>
                  </a:ext>
                </a:extLst>
              </a:tr>
              <a:tr h="320044">
                <a:tc>
                  <a:txBody>
                    <a:bodyPr/>
                    <a:lstStyle/>
                    <a:p>
                      <a:r>
                        <a:rPr lang="en-US" sz="1600" dirty="0"/>
                        <a:t>darkened/ness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bitterness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shame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345353"/>
                  </a:ext>
                </a:extLst>
              </a:tr>
              <a:tr h="261209">
                <a:tc>
                  <a:txBody>
                    <a:bodyPr/>
                    <a:lstStyle/>
                    <a:p>
                      <a:r>
                        <a:rPr lang="en-US" sz="1600" dirty="0"/>
                        <a:t>alienated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clamor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awake </a:t>
                      </a:r>
                      <a:r>
                        <a:rPr lang="en-US" sz="1200" dirty="0"/>
                        <a:t>you that</a:t>
                      </a:r>
                      <a:r>
                        <a:rPr lang="en-US" sz="1600" dirty="0"/>
                        <a:t> sleeps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918014"/>
                  </a:ext>
                </a:extLst>
              </a:tr>
              <a:tr h="293297">
                <a:tc>
                  <a:txBody>
                    <a:bodyPr/>
                    <a:lstStyle/>
                    <a:p>
                      <a:r>
                        <a:rPr lang="en-US" sz="1600" dirty="0"/>
                        <a:t>ignorance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evil (2/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**1, wicked</a:t>
                      </a:r>
                      <a:r>
                        <a:rPr lang="en-US" sz="1600" dirty="0"/>
                        <a:t>) </a:t>
                      </a: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unwise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120220"/>
                  </a:ext>
                </a:extLst>
              </a:tr>
              <a:tr h="282814">
                <a:tc>
                  <a:txBody>
                    <a:bodyPr/>
                    <a:lstStyle/>
                    <a:p>
                      <a:r>
                        <a:rPr lang="en-US" sz="1600" dirty="0"/>
                        <a:t>blindness-</a:t>
                      </a:r>
                      <a:r>
                        <a:rPr lang="en-US" sz="1200" dirty="0"/>
                        <a:t>heart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</a:rPr>
                        <a:t>be no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drunk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292574"/>
                  </a:ext>
                </a:extLst>
              </a:tr>
              <a:tr h="294541">
                <a:tc>
                  <a:txBody>
                    <a:bodyPr/>
                    <a:lstStyle/>
                    <a:p>
                      <a:r>
                        <a:rPr lang="en-US" sz="1600" dirty="0"/>
                        <a:t>lasciviousness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fornication</a:t>
                      </a:r>
                      <a:r>
                        <a:rPr lang="en-US" sz="1400" b="0" dirty="0"/>
                        <a:t>     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/ch 5-6/</a:t>
                      </a:r>
                      <a:endParaRPr lang="en-US" sz="16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no</a:t>
                      </a:r>
                      <a:r>
                        <a:rPr lang="en-US" sz="1400" dirty="0"/>
                        <a:t> </a:t>
                      </a:r>
                      <a:r>
                        <a:rPr lang="en-US" sz="1600" dirty="0"/>
                        <a:t>spot    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/husband-wife/</a:t>
                      </a:r>
                      <a:endParaRPr lang="en-US" sz="16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464654"/>
                  </a:ext>
                </a:extLst>
              </a:tr>
              <a:tr h="218545">
                <a:tc>
                  <a:txBody>
                    <a:bodyPr/>
                    <a:lstStyle/>
                    <a:p>
                      <a:r>
                        <a:rPr lang="en-US" sz="1600" dirty="0"/>
                        <a:t>unclean/ness (3x)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covetous/ness(2x)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  <a:r>
                        <a:rPr lang="en-US" sz="1400" dirty="0"/>
                        <a:t> </a:t>
                      </a:r>
                      <a:r>
                        <a:rPr lang="en-US" sz="1600" dirty="0"/>
                        <a:t>wrinkle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443197"/>
                  </a:ext>
                </a:extLst>
              </a:tr>
              <a:tr h="340639">
                <a:tc>
                  <a:txBody>
                    <a:bodyPr/>
                    <a:lstStyle/>
                    <a:p>
                      <a:r>
                        <a:rPr lang="en-US" sz="1600" dirty="0"/>
                        <a:t>greediness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filthiness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without</a:t>
                      </a:r>
                      <a:r>
                        <a:rPr lang="en-US" sz="1600" dirty="0"/>
                        <a:t> blemish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512918"/>
                  </a:ext>
                </a:extLst>
              </a:tr>
              <a:tr h="3006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put away </a:t>
                      </a:r>
                      <a:r>
                        <a:rPr lang="en-US" sz="1600" dirty="0"/>
                        <a:t>lying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fool/</a:t>
                      </a:r>
                      <a:r>
                        <a:rPr lang="en-US" sz="1600" dirty="0" err="1"/>
                        <a:t>ish</a:t>
                      </a:r>
                      <a:r>
                        <a:rPr lang="en-US" sz="1600" dirty="0"/>
                        <a:t>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provoke </a:t>
                      </a:r>
                      <a:r>
                        <a:rPr lang="en-US" sz="1000" dirty="0"/>
                        <a:t>not </a:t>
                      </a:r>
                      <a:r>
                        <a:rPr lang="en-US" sz="1000" b="1" dirty="0">
                          <a:solidFill>
                            <a:schemeClr val="accent4"/>
                          </a:solidFill>
                        </a:rPr>
                        <a:t>/fathers-children/</a:t>
                      </a:r>
                      <a:endParaRPr lang="en-US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754403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anger(</a:t>
                      </a:r>
                      <a:r>
                        <a:rPr lang="en-US" sz="1600" dirty="0" err="1"/>
                        <a:t>ry</a:t>
                      </a:r>
                      <a:r>
                        <a:rPr lang="en-US" sz="1600" dirty="0"/>
                        <a:t>)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jesting,</a:t>
                      </a:r>
                      <a:r>
                        <a:rPr lang="en-US" sz="1400" dirty="0"/>
                        <a:t> </a:t>
                      </a:r>
                      <a:r>
                        <a:rPr lang="en-US" sz="1200" dirty="0"/>
                        <a:t>not</a:t>
                      </a:r>
                      <a:r>
                        <a:rPr lang="en-US" sz="1400" dirty="0"/>
                        <a:t> </a:t>
                      </a:r>
                      <a:r>
                        <a:rPr lang="en-US" sz="1200" dirty="0"/>
                        <a:t>convenient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service </a:t>
                      </a:r>
                      <a:r>
                        <a:rPr lang="en-US" sz="1200" dirty="0"/>
                        <a:t>not to me  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/work/</a:t>
                      </a:r>
                      <a:endParaRPr lang="en-US" sz="16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99717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wrath (4/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*1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whoremonger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not </a:t>
                      </a:r>
                      <a:r>
                        <a:rPr lang="en-US" sz="1600" dirty="0"/>
                        <a:t>threatening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9423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904E379-8FDF-B066-F1AC-B2CFE438A657}"/>
              </a:ext>
            </a:extLst>
          </p:cNvPr>
          <p:cNvSpPr txBox="1"/>
          <p:nvPr/>
        </p:nvSpPr>
        <p:spPr>
          <a:xfrm>
            <a:off x="18853" y="775335"/>
            <a:ext cx="11991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b="1" u="sng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Old Man</a:t>
            </a:r>
            <a:r>
              <a:rPr lang="en-US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details in columns 1-3  (53 words)             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New Man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details in columns 4-6  (142 words)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23F1E9-C5C9-B57A-F229-871B3155106A}"/>
              </a:ext>
            </a:extLst>
          </p:cNvPr>
          <p:cNvCxnSpPr>
            <a:cxnSpLocks/>
          </p:cNvCxnSpPr>
          <p:nvPr/>
        </p:nvCxnSpPr>
        <p:spPr>
          <a:xfrm>
            <a:off x="6094902" y="766004"/>
            <a:ext cx="1098" cy="604541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AED4200-AF30-CE59-EC9A-D95EA8144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225265"/>
              </p:ext>
            </p:extLst>
          </p:nvPr>
        </p:nvGraphicFramePr>
        <p:xfrm>
          <a:off x="6166628" y="1220146"/>
          <a:ext cx="5974212" cy="5034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4391">
                  <a:extLst>
                    <a:ext uri="{9D8B030D-6E8A-4147-A177-3AD203B41FA5}">
                      <a16:colId xmlns:a16="http://schemas.microsoft.com/office/drawing/2014/main" val="1422961701"/>
                    </a:ext>
                  </a:extLst>
                </a:gridCol>
                <a:gridCol w="2127380">
                  <a:extLst>
                    <a:ext uri="{9D8B030D-6E8A-4147-A177-3AD203B41FA5}">
                      <a16:colId xmlns:a16="http://schemas.microsoft.com/office/drawing/2014/main" val="4044311672"/>
                    </a:ext>
                  </a:extLst>
                </a:gridCol>
                <a:gridCol w="2082441">
                  <a:extLst>
                    <a:ext uri="{9D8B030D-6E8A-4147-A177-3AD203B41FA5}">
                      <a16:colId xmlns:a16="http://schemas.microsoft.com/office/drawing/2014/main" val="4188072944"/>
                    </a:ext>
                  </a:extLst>
                </a:gridCol>
              </a:tblGrid>
              <a:tr h="2547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**</a:t>
                      </a:r>
                      <a:r>
                        <a:rPr lang="en-US" sz="1600" b="1" u="sng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Put on </a:t>
                      </a:r>
                      <a:r>
                        <a:rPr lang="en-US" sz="1600" b="1" u="none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new</a:t>
                      </a:r>
                      <a:endParaRPr lang="en-US" sz="1600" u="non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dirty="0">
                          <a:solidFill>
                            <a:schemeClr val="bg1"/>
                          </a:solidFill>
                        </a:rPr>
                        <a:t>with an inheritance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in Christ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796571"/>
                  </a:ext>
                </a:extLst>
              </a:tr>
              <a:tr h="289564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Walk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(6 /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*2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) 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/ch 4/</a:t>
                      </a:r>
                      <a:endParaRPr lang="en-US" sz="16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give/gave (7/</a:t>
                      </a:r>
                      <a:r>
                        <a:rPr lang="en-US" sz="1600" b="0" dirty="0">
                          <a:solidFill>
                            <a:srgbClr val="FF0000"/>
                          </a:solidFill>
                        </a:rPr>
                        <a:t>*6</a:t>
                      </a:r>
                      <a:r>
                        <a:rPr lang="en-US" sz="1600" b="0" dirty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no</a:t>
                      </a:r>
                      <a:r>
                        <a:rPr lang="en-US" sz="1600" dirty="0"/>
                        <a:t> fellowship </a:t>
                      </a:r>
                      <a:r>
                        <a:rPr lang="en-US" sz="1200" dirty="0"/>
                        <a:t>w/darkness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491425"/>
                  </a:ext>
                </a:extLst>
              </a:tr>
              <a:tr h="184705">
                <a:tc>
                  <a:txBody>
                    <a:bodyPr/>
                    <a:lstStyle/>
                    <a:p>
                      <a:r>
                        <a:rPr lang="en-US" sz="1600" b="1" dirty="0"/>
                        <a:t>speak (10x)</a:t>
                      </a:r>
                      <a:endParaRPr lang="en-US" sz="16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gift (2/</a:t>
                      </a:r>
                      <a:r>
                        <a:rPr lang="en-US" sz="1600" b="0" dirty="0">
                          <a:solidFill>
                            <a:srgbClr val="FF0000"/>
                          </a:solidFill>
                        </a:rPr>
                        <a:t>*2</a:t>
                      </a:r>
                      <a:r>
                        <a:rPr lang="en-US" sz="1600" b="0" dirty="0"/>
                        <a:t>) saints (2/</a:t>
                      </a:r>
                      <a:r>
                        <a:rPr lang="en-US" sz="1600" b="0" dirty="0">
                          <a:solidFill>
                            <a:srgbClr val="FF0000"/>
                          </a:solidFill>
                        </a:rPr>
                        <a:t>*7</a:t>
                      </a:r>
                      <a:r>
                        <a:rPr lang="en-US" sz="1600" b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walk </a:t>
                      </a:r>
                      <a:r>
                        <a:rPr lang="en-US" sz="1600"/>
                        <a:t>circumspectly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276647"/>
                  </a:ext>
                </a:extLst>
              </a:tr>
              <a:tr h="309470">
                <a:tc>
                  <a:txBody>
                    <a:bodyPr/>
                    <a:lstStyle/>
                    <a:p>
                      <a:r>
                        <a:rPr lang="en-US" sz="1600" b="0" dirty="0"/>
                        <a:t>beseech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grows/grow up (</a:t>
                      </a:r>
                      <a:r>
                        <a:rPr lang="en-US" sz="1600" b="0" dirty="0">
                          <a:solidFill>
                            <a:srgbClr val="FF0000"/>
                          </a:solidFill>
                        </a:rPr>
                        <a:t>*1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en-US" sz="1600" b="0" dirty="0"/>
                        <a:t>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redeem </a:t>
                      </a:r>
                      <a:r>
                        <a:rPr lang="en-US" sz="1200"/>
                        <a:t>time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721521"/>
                  </a:ext>
                </a:extLst>
              </a:tr>
              <a:tr h="328753">
                <a:tc>
                  <a:txBody>
                    <a:bodyPr/>
                    <a:lstStyle/>
                    <a:p>
                      <a:r>
                        <a:rPr lang="en-US" sz="1200" b="0" dirty="0"/>
                        <a:t>walk </a:t>
                      </a:r>
                      <a:r>
                        <a:rPr lang="en-US" sz="1600" b="0" dirty="0"/>
                        <a:t>worthy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Head-body</a:t>
                      </a:r>
                      <a:r>
                        <a:rPr lang="en-US" sz="1600" b="0" dirty="0"/>
                        <a:t> (&gt;&gt;2/</a:t>
                      </a:r>
                      <a:r>
                        <a:rPr lang="en-US" sz="1600" b="0" dirty="0">
                          <a:solidFill>
                            <a:srgbClr val="FF0000"/>
                          </a:solidFill>
                        </a:rPr>
                        <a:t>*1&gt;</a:t>
                      </a:r>
                      <a:r>
                        <a:rPr lang="en-US" sz="1600" b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singing-</a:t>
                      </a:r>
                      <a:r>
                        <a:rPr lang="en-US" sz="1200"/>
                        <a:t>heart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912195"/>
                  </a:ext>
                </a:extLst>
              </a:tr>
              <a:tr h="320044">
                <a:tc>
                  <a:txBody>
                    <a:bodyPr/>
                    <a:lstStyle/>
                    <a:p>
                      <a:r>
                        <a:rPr lang="en-US" sz="1600" b="0" dirty="0"/>
                        <a:t>calling (2/</a:t>
                      </a:r>
                      <a:r>
                        <a:rPr lang="en-US" sz="1600" b="0" dirty="0">
                          <a:solidFill>
                            <a:srgbClr val="FF0000"/>
                          </a:solidFill>
                        </a:rPr>
                        <a:t>*2</a:t>
                      </a:r>
                      <a:r>
                        <a:rPr lang="en-US" sz="1600" b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children (6/</a:t>
                      </a:r>
                      <a:r>
                        <a:rPr lang="en-US" sz="1600" b="0" dirty="0">
                          <a:solidFill>
                            <a:srgbClr val="FF0000"/>
                          </a:solidFill>
                        </a:rPr>
                        <a:t>*3</a:t>
                      </a:r>
                      <a:r>
                        <a:rPr lang="en-US" sz="1600" b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heart/s (5/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*1</a:t>
                      </a:r>
                      <a:r>
                        <a:rPr lang="en-US" sz="1600" dirty="0"/>
                        <a:t>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37815"/>
                  </a:ext>
                </a:extLst>
              </a:tr>
              <a:tr h="261209">
                <a:tc>
                  <a:txBody>
                    <a:bodyPr/>
                    <a:lstStyle/>
                    <a:p>
                      <a:r>
                        <a:rPr lang="en-US" sz="1600" b="0" dirty="0"/>
                        <a:t>called (2/</a:t>
                      </a:r>
                      <a:r>
                        <a:rPr lang="en-US" sz="1600" b="0" dirty="0">
                          <a:solidFill>
                            <a:srgbClr val="FF0000"/>
                          </a:solidFill>
                        </a:rPr>
                        <a:t>*2</a:t>
                      </a:r>
                      <a:r>
                        <a:rPr lang="en-US" sz="1600" b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edifying (3x) </a:t>
                      </a:r>
                      <a:r>
                        <a:rPr lang="en-US" sz="1100" b="0" dirty="0"/>
                        <a:t>renewed</a:t>
                      </a:r>
                      <a:r>
                        <a:rPr lang="en-US" sz="1200" b="0" dirty="0"/>
                        <a:t> </a:t>
                      </a:r>
                      <a:r>
                        <a:rPr lang="en-US" sz="1600" b="0" dirty="0"/>
                        <a:t>mind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submit (2x)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304715"/>
                  </a:ext>
                </a:extLst>
              </a:tr>
              <a:tr h="293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lowliness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righteousness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fear (2x)    trembling</a:t>
                      </a:r>
                      <a:endParaRPr lang="en-US" sz="12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395489"/>
                  </a:ext>
                </a:extLst>
              </a:tr>
              <a:tr h="282814">
                <a:tc>
                  <a:txBody>
                    <a:bodyPr/>
                    <a:lstStyle/>
                    <a:p>
                      <a:r>
                        <a:rPr lang="en-US" sz="1600" b="0" dirty="0"/>
                        <a:t>meekness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holiness, church </a:t>
                      </a:r>
                      <a:r>
                        <a:rPr lang="en-US" sz="1400" dirty="0"/>
                        <a:t>(6/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*3</a:t>
                      </a:r>
                      <a:r>
                        <a:rPr lang="en-US" sz="1400" dirty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sanctify &amp; cleanse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136898"/>
                  </a:ext>
                </a:extLst>
              </a:tr>
              <a:tr h="294541">
                <a:tc>
                  <a:txBody>
                    <a:bodyPr/>
                    <a:lstStyle/>
                    <a:p>
                      <a:r>
                        <a:rPr lang="en-US" sz="1600" b="0" dirty="0"/>
                        <a:t>longsuffering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truth (2x) labor-work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nourish &amp; cherish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228201"/>
                  </a:ext>
                </a:extLst>
              </a:tr>
              <a:tr h="2185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love (13/</a:t>
                      </a:r>
                      <a:r>
                        <a:rPr lang="en-US" sz="1600" b="0" dirty="0">
                          <a:solidFill>
                            <a:srgbClr val="FF0000"/>
                          </a:solidFill>
                        </a:rPr>
                        <a:t>*6</a:t>
                      </a:r>
                      <a:r>
                        <a:rPr lang="en-US" sz="1100" b="0" dirty="0">
                          <a:solidFill>
                            <a:schemeClr val="accent6"/>
                          </a:solidFill>
                        </a:rPr>
                        <a:t>)</a:t>
                      </a:r>
                      <a:endParaRPr lang="en-US" sz="1600" b="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tenderhearted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reverence   </a:t>
                      </a:r>
                      <a:r>
                        <a:rPr lang="en-US" sz="1600" dirty="0"/>
                        <a:t>obey (2x)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404399"/>
                  </a:ext>
                </a:extLst>
              </a:tr>
              <a:tr h="340639">
                <a:tc>
                  <a:txBody>
                    <a:bodyPr/>
                    <a:lstStyle/>
                    <a:p>
                      <a:r>
                        <a:rPr lang="en-US" sz="1600" dirty="0"/>
                        <a:t>forbearing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followers </a:t>
                      </a:r>
                      <a:r>
                        <a:rPr lang="en-US" sz="1200" dirty="0"/>
                        <a:t>of God  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/ch 5-6/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honor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256017"/>
                  </a:ext>
                </a:extLst>
              </a:tr>
              <a:tr h="300649">
                <a:tc>
                  <a:txBody>
                    <a:bodyPr/>
                    <a:lstStyle/>
                    <a:p>
                      <a:r>
                        <a:rPr lang="en-US" sz="1600" dirty="0"/>
                        <a:t>endeavoring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/>
                        <a:t>sweetsmelling</a:t>
                      </a:r>
                      <a:r>
                        <a:rPr lang="en-US" sz="1600" b="0" dirty="0"/>
                        <a:t> </a:t>
                      </a:r>
                      <a:r>
                        <a:rPr lang="en-US" sz="1200" b="0" dirty="0" err="1"/>
                        <a:t>savour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brother(ren) (1/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**1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996186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r>
                        <a:rPr lang="en-US" sz="1400" dirty="0"/>
                        <a:t>unity</a:t>
                      </a:r>
                      <a:r>
                        <a:rPr lang="en-US" sz="1200" dirty="0"/>
                        <a:t> (2x), </a:t>
                      </a:r>
                      <a:r>
                        <a:rPr lang="en-US" sz="1400" dirty="0"/>
                        <a:t>peace</a:t>
                      </a:r>
                      <a:r>
                        <a:rPr lang="en-US" sz="1200" dirty="0"/>
                        <a:t> (3x)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thanks (2/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*1</a:t>
                      </a:r>
                      <a:r>
                        <a:rPr lang="en-US" sz="1600" dirty="0"/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speak (2x)     comfort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269970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one </a:t>
                      </a:r>
                      <a:r>
                        <a:rPr lang="en-US" sz="1600" dirty="0"/>
                        <a:t>(15/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*5</a:t>
                      </a:r>
                      <a:r>
                        <a:rPr lang="en-US" sz="1600" dirty="0"/>
                        <a:t>)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light (5x) </a:t>
                      </a:r>
                      <a:r>
                        <a:rPr lang="en-US" sz="1600" dirty="0"/>
                        <a:t>good (5/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*3</a:t>
                      </a:r>
                      <a:r>
                        <a:rPr lang="en-US" sz="1600" dirty="0"/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sincerity         amen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03239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5971B24A-03CE-5F19-C159-4C598D4C9733}"/>
              </a:ext>
            </a:extLst>
          </p:cNvPr>
          <p:cNvSpPr txBox="1"/>
          <p:nvPr/>
        </p:nvSpPr>
        <p:spPr>
          <a:xfrm>
            <a:off x="1002751" y="6359648"/>
            <a:ext cx="4245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Old Man:    </a:t>
            </a:r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*sit 1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/ </a:t>
            </a:r>
            <a:r>
              <a:rPr lang="en-US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**stand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5EFDEA-6E88-1BB1-78CE-91F55A450552}"/>
              </a:ext>
            </a:extLst>
          </p:cNvPr>
          <p:cNvSpPr txBox="1"/>
          <p:nvPr/>
        </p:nvSpPr>
        <p:spPr>
          <a:xfrm>
            <a:off x="7140804" y="6359648"/>
            <a:ext cx="4289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New Man: </a:t>
            </a:r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*sit 45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/ </a:t>
            </a:r>
            <a:r>
              <a:rPr lang="en-US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**stand 2</a:t>
            </a:r>
          </a:p>
        </p:txBody>
      </p:sp>
    </p:spTree>
    <p:extLst>
      <p:ext uri="{BB962C8B-B14F-4D97-AF65-F5344CB8AC3E}">
        <p14:creationId xmlns:p14="http://schemas.microsoft.com/office/powerpoint/2010/main" val="1803589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E5C6185-BA62-417B-B11E-D6CE654AE4F5}"/>
              </a:ext>
            </a:extLst>
          </p:cNvPr>
          <p:cNvSpPr txBox="1"/>
          <p:nvPr/>
        </p:nvSpPr>
        <p:spPr>
          <a:xfrm>
            <a:off x="3038361" y="5967644"/>
            <a:ext cx="66579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Fellowship Church,  Sunday School,  September 20, 2026</a:t>
            </a:r>
          </a:p>
          <a:p>
            <a:pPr algn="ctr"/>
            <a:r>
              <a:rPr lang="en-US" sz="2000" dirty="0"/>
              <a:t>by brother Bill Heath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B6C924B-D136-B41C-57F2-9E15057EFB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421" y="87649"/>
            <a:ext cx="3604545" cy="577129"/>
          </a:xfrm>
        </p:spPr>
        <p:txBody>
          <a:bodyPr>
            <a:normAutofit fontScale="85000" lnSpcReduction="10000"/>
          </a:bodyPr>
          <a:lstStyle/>
          <a:p>
            <a:r>
              <a:rPr lang="en-US" sz="3600" dirty="0"/>
              <a:t>Straight &amp; Balanced</a:t>
            </a:r>
            <a:endParaRPr lang="en-US" sz="2000" dirty="0"/>
          </a:p>
        </p:txBody>
      </p:sp>
      <p:pic>
        <p:nvPicPr>
          <p:cNvPr id="4098" name="Picture 2" descr="Image result for balance">
            <a:extLst>
              <a:ext uri="{FF2B5EF4-FFF2-40B4-BE49-F238E27FC236}">
                <a16:creationId xmlns:a16="http://schemas.microsoft.com/office/drawing/2014/main" id="{94A68CC1-A35B-E44A-258F-98BB866DD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247" y="2005184"/>
            <a:ext cx="2130894" cy="264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lumbline Bible">
            <a:extLst>
              <a:ext uri="{FF2B5EF4-FFF2-40B4-BE49-F238E27FC236}">
                <a16:creationId xmlns:a16="http://schemas.microsoft.com/office/drawing/2014/main" id="{9EEDE0C2-EE51-FBC3-E1C7-6D92032E0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91" y="2114550"/>
            <a:ext cx="2628899" cy="262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B1BFC7-F1FB-7C24-B2DD-713F88A233D1}"/>
              </a:ext>
            </a:extLst>
          </p:cNvPr>
          <p:cNvSpPr txBox="1"/>
          <p:nvPr/>
        </p:nvSpPr>
        <p:spPr>
          <a:xfrm>
            <a:off x="3446868" y="742666"/>
            <a:ext cx="5896946" cy="515468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5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Spiritual Warfare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(13 of 15)</a:t>
            </a:r>
          </a:p>
          <a:p>
            <a:r>
              <a:rPr lang="en-US" sz="1050" u="sng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1. A Father’s Love (John 4:43-53)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2. Our God Squad (12 COs that love me)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3. Great Freedom in Warfare (John 8:32)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4. Men of Purity, Power, &amp; Praise in Warfare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5. I AM the Light of the World (John 8-9)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6. Quit You Like Men (Proverbs 31)</a:t>
            </a:r>
          </a:p>
          <a:p>
            <a:pPr>
              <a:lnSpc>
                <a:spcPct val="150000"/>
              </a:lnSpc>
            </a:pPr>
            <a:endParaRPr lang="en-US" sz="5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b="1" u="sng" dirty="0">
                <a:latin typeface="Verdana" panose="020B0604030504040204" pitchFamily="34" charset="0"/>
                <a:ea typeface="Verdana" panose="020B0604030504040204" pitchFamily="34" charset="0"/>
              </a:rPr>
              <a:t>Ephesians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7-11. </a:t>
            </a:r>
            <a:r>
              <a:rPr lang="en-US" sz="1600" u="sng" dirty="0">
                <a:latin typeface="Verdana" panose="020B0604030504040204" pitchFamily="34" charset="0"/>
                <a:ea typeface="Verdana" panose="020B0604030504040204" pitchFamily="34" charset="0"/>
              </a:rPr>
              <a:t>Prepare to put on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the armor (Eph 1:1-6:9)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12. </a:t>
            </a:r>
            <a:r>
              <a:rPr lang="en-US" sz="1600" u="sng" dirty="0">
                <a:latin typeface="Verdana" panose="020B0604030504040204" pitchFamily="34" charset="0"/>
                <a:ea typeface="Verdana" panose="020B0604030504040204" pitchFamily="34" charset="0"/>
              </a:rPr>
              <a:t>Put on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the armor of God (Eph 6:10-17)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13. </a:t>
            </a:r>
            <a:r>
              <a:rPr lang="en-US" sz="1600" u="sng" dirty="0">
                <a:latin typeface="Verdana" panose="020B0604030504040204" pitchFamily="34" charset="0"/>
                <a:ea typeface="Verdana" panose="020B0604030504040204" pitchFamily="34" charset="0"/>
              </a:rPr>
              <a:t>Keep on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the armor of God (Eph 6:18-24)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14. The church at Ephesus (Acts)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15. The church of Ephesus (Revelation)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289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F89AC5C-1AED-57C7-92AE-03AB94524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746862-79A0-137A-A259-79624F10D956}"/>
              </a:ext>
            </a:extLst>
          </p:cNvPr>
          <p:cNvSpPr txBox="1"/>
          <p:nvPr/>
        </p:nvSpPr>
        <p:spPr>
          <a:xfrm>
            <a:off x="342310" y="1166422"/>
            <a:ext cx="11507379" cy="527490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00" b="1" u="sng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Position:</a:t>
            </a:r>
            <a:r>
              <a:rPr lang="en-US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SIT. </a:t>
            </a:r>
            <a:r>
              <a:rPr lang="en-US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Ephesians 1:1-3:21, 6:18-19</a:t>
            </a:r>
            <a:endParaRPr lang="en-US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Practice:</a:t>
            </a:r>
            <a:r>
              <a:rPr lang="en-US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lang="en-US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WALK. </a:t>
            </a:r>
            <a:r>
              <a:rPr lang="en-US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Eph 4:1-6:9, 6:20-24</a:t>
            </a:r>
          </a:p>
          <a:p>
            <a:pPr>
              <a:lnSpc>
                <a:spcPct val="150000"/>
              </a:lnSpc>
            </a:pPr>
            <a:r>
              <a:rPr lang="en-US" sz="32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Protection:</a:t>
            </a:r>
            <a:r>
              <a:rPr lang="en-US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lang="en-US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STAND.</a:t>
            </a:r>
            <a:r>
              <a:rPr lang="en-US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Ephesians 6:10-17 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</a:t>
            </a:r>
            <a:r>
              <a:rPr lang="en-US" sz="2800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Sep 20.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Ephesians 6:18-19 (Sit), 20-24 (Walk)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</a:t>
            </a:r>
            <a:r>
              <a:rPr lang="en-US" sz="2800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Sep 27, Oct 4.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Link Acts 18:18-19:41 and Acts 20:17-38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</a:t>
            </a:r>
            <a:r>
              <a:rPr lang="en-US" sz="2800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Oct 11.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Link Revelation 2:1-7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</a:t>
            </a:r>
            <a:r>
              <a:rPr lang="en-US" sz="2800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Oct 18, 25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2800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Nov 1.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w/Justin Olsen</a:t>
            </a:r>
          </a:p>
          <a:p>
            <a:pPr>
              <a:lnSpc>
                <a:spcPct val="150000"/>
              </a:lnSpc>
            </a:pPr>
            <a:endParaRPr lang="en-US" sz="11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FE7F91-D132-09BE-D395-C368854ACD1D}"/>
              </a:ext>
            </a:extLst>
          </p:cNvPr>
          <p:cNvSpPr txBox="1"/>
          <p:nvPr/>
        </p:nvSpPr>
        <p:spPr>
          <a:xfrm>
            <a:off x="-1" y="42040"/>
            <a:ext cx="12160899" cy="7314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u="sng" dirty="0">
                <a:latin typeface="Verdana" panose="020B0604030504040204" pitchFamily="34" charset="0"/>
                <a:ea typeface="Verdana" panose="020B0604030504040204" pitchFamily="34" charset="0"/>
              </a:rPr>
              <a:t>Straight &amp; Balanced Sunday School Calendar</a:t>
            </a:r>
            <a:endParaRPr lang="en-US" sz="11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316244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51289</TotalTime>
  <Words>1893</Words>
  <Application>Microsoft Office PowerPoint</Application>
  <PresentationFormat>Widescreen</PresentationFormat>
  <Paragraphs>918</Paragraphs>
  <Slides>9</Slides>
  <Notes>1</Notes>
  <HiddenSlides>6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Arial</vt:lpstr>
      <vt:lpstr>Arial Nova Light</vt:lpstr>
      <vt:lpstr>Calibri</vt:lpstr>
      <vt:lpstr>Verdana</vt:lpstr>
      <vt:lpstr>Wingdings 3</vt:lpstr>
      <vt:lpstr>Dark Gradient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William Heath</cp:lastModifiedBy>
  <cp:revision>1598</cp:revision>
  <cp:lastPrinted>2026-09-20T11:28:06Z</cp:lastPrinted>
  <dcterms:created xsi:type="dcterms:W3CDTF">2013-07-15T20:26:40Z</dcterms:created>
  <dcterms:modified xsi:type="dcterms:W3CDTF">2026-09-20T11:29:01Z</dcterms:modified>
</cp:coreProperties>
</file>