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3" r:id="rId4"/>
  </p:sldMasterIdLst>
  <p:notesMasterIdLst>
    <p:notesMasterId r:id="rId9"/>
  </p:notesMasterIdLst>
  <p:sldIdLst>
    <p:sldId id="376" r:id="rId5"/>
    <p:sldId id="381" r:id="rId6"/>
    <p:sldId id="382" r:id="rId7"/>
    <p:sldId id="370" r:id="rId8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3A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D99DFB-7CD2-40CC-897D-8DC0D500CC43}" v="2" dt="2025-08-27T19:51:56.1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59" autoAdjust="0"/>
    <p:restoredTop sz="94660"/>
  </p:normalViewPr>
  <p:slideViewPr>
    <p:cSldViewPr snapToGrid="0">
      <p:cViewPr>
        <p:scale>
          <a:sx n="72" d="100"/>
          <a:sy n="72" d="100"/>
        </p:scale>
        <p:origin x="36" y="108"/>
      </p:cViewPr>
      <p:guideLst>
        <p:guide orient="horz" pos="21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ll Heath" userId="e5502471a9019beb" providerId="LiveId" clId="{813D262F-908F-4E50-9894-E380FCA4CA07}"/>
    <pc:docChg chg="undo custSel modSld sldOrd">
      <pc:chgData name="Bill Heath" userId="e5502471a9019beb" providerId="LiveId" clId="{813D262F-908F-4E50-9894-E380FCA4CA07}" dt="2025-08-27T19:58:46.788" v="159" actId="20577"/>
      <pc:docMkLst>
        <pc:docMk/>
      </pc:docMkLst>
      <pc:sldChg chg="modSp mod">
        <pc:chgData name="Bill Heath" userId="e5502471a9019beb" providerId="LiveId" clId="{813D262F-908F-4E50-9894-E380FCA4CA07}" dt="2025-08-27T19:55:24.962" v="156" actId="207"/>
        <pc:sldMkLst>
          <pc:docMk/>
          <pc:sldMk cId="3616800964" sldId="370"/>
        </pc:sldMkLst>
        <pc:spChg chg="mod">
          <ac:chgData name="Bill Heath" userId="e5502471a9019beb" providerId="LiveId" clId="{813D262F-908F-4E50-9894-E380FCA4CA07}" dt="2025-08-27T19:55:24.962" v="156" actId="207"/>
          <ac:spMkLst>
            <pc:docMk/>
            <pc:sldMk cId="3616800964" sldId="370"/>
            <ac:spMk id="7" creationId="{DF900E41-422E-AFD3-6E17-5BA9E42030B1}"/>
          </ac:spMkLst>
        </pc:spChg>
      </pc:sldChg>
      <pc:sldChg chg="modSp mod">
        <pc:chgData name="Bill Heath" userId="e5502471a9019beb" providerId="LiveId" clId="{813D262F-908F-4E50-9894-E380FCA4CA07}" dt="2025-08-26T18:27:19.083" v="126" actId="6549"/>
        <pc:sldMkLst>
          <pc:docMk/>
          <pc:sldMk cId="1928839089" sldId="376"/>
        </pc:sldMkLst>
        <pc:spChg chg="mod">
          <ac:chgData name="Bill Heath" userId="e5502471a9019beb" providerId="LiveId" clId="{813D262F-908F-4E50-9894-E380FCA4CA07}" dt="2025-08-26T18:27:19.083" v="126" actId="6549"/>
          <ac:spMkLst>
            <pc:docMk/>
            <pc:sldMk cId="1928839089" sldId="376"/>
            <ac:spMk id="9" creationId="{3E5C6185-BA62-417B-B11E-D6CE654AE4F5}"/>
          </ac:spMkLst>
        </pc:spChg>
      </pc:sldChg>
      <pc:sldChg chg="modSp mod ord">
        <pc:chgData name="Bill Heath" userId="e5502471a9019beb" providerId="LiveId" clId="{813D262F-908F-4E50-9894-E380FCA4CA07}" dt="2025-08-27T19:58:46.788" v="159" actId="20577"/>
        <pc:sldMkLst>
          <pc:docMk/>
          <pc:sldMk cId="1610728333" sldId="381"/>
        </pc:sldMkLst>
        <pc:spChg chg="mod">
          <ac:chgData name="Bill Heath" userId="e5502471a9019beb" providerId="LiveId" clId="{813D262F-908F-4E50-9894-E380FCA4CA07}" dt="2025-08-27T19:58:46.788" v="159" actId="20577"/>
          <ac:spMkLst>
            <pc:docMk/>
            <pc:sldMk cId="1610728333" sldId="381"/>
            <ac:spMk id="5" creationId="{1EED576A-5EA2-8490-2B6D-346A6939533D}"/>
          </ac:spMkLst>
        </pc:spChg>
        <pc:graphicFrameChg chg="mod modGraphic">
          <ac:chgData name="Bill Heath" userId="e5502471a9019beb" providerId="LiveId" clId="{813D262F-908F-4E50-9894-E380FCA4CA07}" dt="2025-08-27T19:52:57.363" v="154" actId="113"/>
          <ac:graphicFrameMkLst>
            <pc:docMk/>
            <pc:sldMk cId="1610728333" sldId="381"/>
            <ac:graphicFrameMk id="4" creationId="{AA7B784E-FE43-507E-5DC4-D693A3D0DBCE}"/>
          </ac:graphicFrameMkLst>
        </pc:graphicFrameChg>
      </pc:sldChg>
    </pc:docChg>
  </pc:docChgLst>
  <pc:docChgLst>
    <pc:chgData name="Bill Heath" userId="e5502471a9019beb" providerId="LiveId" clId="{92D99DFB-7CD2-40CC-897D-8DC0D500CC43}"/>
    <pc:docChg chg="custSel modSld">
      <pc:chgData name="Bill Heath" userId="e5502471a9019beb" providerId="LiveId" clId="{92D99DFB-7CD2-40CC-897D-8DC0D500CC43}" dt="2025-08-13T12:15:15.078" v="188" actId="6549"/>
      <pc:docMkLst>
        <pc:docMk/>
      </pc:docMkLst>
      <pc:sldChg chg="modSp mod">
        <pc:chgData name="Bill Heath" userId="e5502471a9019beb" providerId="LiveId" clId="{92D99DFB-7CD2-40CC-897D-8DC0D500CC43}" dt="2025-08-13T12:14:28.847" v="187" actId="20577"/>
        <pc:sldMkLst>
          <pc:docMk/>
          <pc:sldMk cId="3616800964" sldId="370"/>
        </pc:sldMkLst>
        <pc:spChg chg="mod">
          <ac:chgData name="Bill Heath" userId="e5502471a9019beb" providerId="LiveId" clId="{92D99DFB-7CD2-40CC-897D-8DC0D500CC43}" dt="2025-08-13T12:11:04.338" v="182" actId="6549"/>
          <ac:spMkLst>
            <pc:docMk/>
            <pc:sldMk cId="3616800964" sldId="370"/>
            <ac:spMk id="3" creationId="{2B0FD5DB-FDD8-85C2-8228-D492EF8ABA92}"/>
          </ac:spMkLst>
        </pc:spChg>
        <pc:spChg chg="mod">
          <ac:chgData name="Bill Heath" userId="e5502471a9019beb" providerId="LiveId" clId="{92D99DFB-7CD2-40CC-897D-8DC0D500CC43}" dt="2025-08-13T12:14:28.847" v="187" actId="20577"/>
          <ac:spMkLst>
            <pc:docMk/>
            <pc:sldMk cId="3616800964" sldId="370"/>
            <ac:spMk id="7" creationId="{DF900E41-422E-AFD3-6E17-5BA9E42030B1}"/>
          </ac:spMkLst>
        </pc:spChg>
      </pc:sldChg>
      <pc:sldChg chg="modSp mod">
        <pc:chgData name="Bill Heath" userId="e5502471a9019beb" providerId="LiveId" clId="{92D99DFB-7CD2-40CC-897D-8DC0D500CC43}" dt="2025-08-13T12:15:15.078" v="188" actId="6549"/>
        <pc:sldMkLst>
          <pc:docMk/>
          <pc:sldMk cId="1928839089" sldId="376"/>
        </pc:sldMkLst>
        <pc:spChg chg="mod">
          <ac:chgData name="Bill Heath" userId="e5502471a9019beb" providerId="LiveId" clId="{92D99DFB-7CD2-40CC-897D-8DC0D500CC43}" dt="2025-08-13T12:15:15.078" v="188" actId="6549"/>
          <ac:spMkLst>
            <pc:docMk/>
            <pc:sldMk cId="1928839089" sldId="376"/>
            <ac:spMk id="9" creationId="{3E5C6185-BA62-417B-B11E-D6CE654AE4F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8163" cy="469900"/>
          </a:xfrm>
          <a:prstGeom prst="rect">
            <a:avLst/>
          </a:prstGeom>
        </p:spPr>
        <p:txBody>
          <a:bodyPr vert="horz" lIns="91417" tIns="45710" rIns="91417" bIns="4571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17" tIns="45710" rIns="91417" bIns="45710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7" tIns="45710" rIns="91417" bIns="4571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17" tIns="45710" rIns="91417" bIns="4571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918576"/>
            <a:ext cx="3078163" cy="469900"/>
          </a:xfrm>
          <a:prstGeom prst="rect">
            <a:avLst/>
          </a:prstGeom>
        </p:spPr>
        <p:txBody>
          <a:bodyPr vert="horz" lIns="91417" tIns="45710" rIns="91417" bIns="4571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6" y="8918576"/>
            <a:ext cx="3078163" cy="469900"/>
          </a:xfrm>
          <a:prstGeom prst="rect">
            <a:avLst/>
          </a:prstGeom>
        </p:spPr>
        <p:txBody>
          <a:bodyPr vert="horz" lIns="91417" tIns="45710" rIns="91417" bIns="45710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defTabSz="914346"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914346">
              <a:defRPr/>
            </a:pPr>
            <a:fld id="{1AD51A55-303F-4D54-AB99-832332D3BB80}" type="datetime1">
              <a:rPr lang="en-US">
                <a:solidFill>
                  <a:prstClr val="black"/>
                </a:solidFill>
                <a:latin typeface="Calibri" panose="020F0502020204030204"/>
              </a:rPr>
              <a:pPr defTabSz="914346">
                <a:defRPr/>
              </a:pPr>
              <a:t>8/27/2025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defTabSz="914346"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259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8/27/2025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381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8/27/2025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626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8/27/2025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76972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8/27/2025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4979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8/27/2025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6868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8/27/2025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9779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8134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23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633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63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854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97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888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205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464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8/27/2025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85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8/27/2025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325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  <p:sldLayoutId id="2147483885" r:id="rId12"/>
    <p:sldLayoutId id="2147483886" r:id="rId13"/>
    <p:sldLayoutId id="2147483887" r:id="rId14"/>
    <p:sldLayoutId id="2147483888" r:id="rId15"/>
    <p:sldLayoutId id="2147483889" r:id="rId16"/>
    <p:sldLayoutId id="2147483890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0" y="0"/>
            <a:ext cx="1209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Fellowship Church,  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August 27, 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2025                                                                                                      B.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71969" y="58816"/>
            <a:ext cx="6818341" cy="1194079"/>
          </a:xfrm>
        </p:spPr>
        <p:txBody>
          <a:bodyPr>
            <a:normAutofit fontScale="62500" lnSpcReduction="20000"/>
          </a:bodyPr>
          <a:lstStyle/>
          <a:p>
            <a:r>
              <a:rPr lang="en-US" sz="3200" dirty="0"/>
              <a:t>Straight and Balanced    </a:t>
            </a:r>
          </a:p>
          <a:p>
            <a:r>
              <a:rPr lang="en-US" sz="1800" dirty="0"/>
              <a:t>(Luke 3:4-6)</a:t>
            </a:r>
          </a:p>
          <a:p>
            <a:r>
              <a:rPr lang="en-US" dirty="0"/>
              <a:t>The Faith, a noun (Hebrews 1:1-3, 11:1-3, 6, 38-40, 12:1-4; Romans 15:23)</a:t>
            </a:r>
          </a:p>
          <a:p>
            <a:endParaRPr lang="en-US" dirty="0"/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1751" y="1320102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288" y="1336670"/>
            <a:ext cx="2425197" cy="2425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485E64-3BDB-27A6-C3D9-F275AD723DA6}"/>
              </a:ext>
            </a:extLst>
          </p:cNvPr>
          <p:cNvSpPr txBox="1"/>
          <p:nvPr/>
        </p:nvSpPr>
        <p:spPr>
          <a:xfrm>
            <a:off x="9763197" y="4323997"/>
            <a:ext cx="242880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20:10, Dan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 12:1</a:t>
            </a:r>
          </a:p>
          <a:p>
            <a:r>
              <a:rPr lang="en-US" sz="2000" dirty="0"/>
              <a:t>1 Cor 3:11-15</a:t>
            </a:r>
          </a:p>
          <a:p>
            <a:r>
              <a:rPr lang="en-US" sz="2000" dirty="0"/>
              <a:t>Philippians 4:5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EEF026-F07A-9A8D-74F7-DB7139A5BCC1}"/>
              </a:ext>
            </a:extLst>
          </p:cNvPr>
          <p:cNvSpPr txBox="1"/>
          <p:nvPr/>
        </p:nvSpPr>
        <p:spPr>
          <a:xfrm>
            <a:off x="83751" y="4159722"/>
            <a:ext cx="278821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Ps 5:8,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Amos 7:7-8, Is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</a:t>
            </a:r>
            <a:r>
              <a:rPr lang="en-US" sz="2000" dirty="0">
                <a:solidFill>
                  <a:srgbClr val="FFFFFF"/>
                </a:solidFill>
                <a:latin typeface="Gill Sans MT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 15:1-4, 2 Tim 3:10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2845671" y="1280191"/>
            <a:ext cx="6844639" cy="535531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Old Testament:  True Prophets of the Faith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#13 – Samuel:  Lifelong Shining Faith (Heb 11:32f, 1 Sam)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#14 – Nathan &amp; Gad:  The Comforter’s Faith (Heb 11:32g)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#15 – Man of God &amp; Old Prophet:   Weak Prophets of the Faith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#16 – Azariah &amp; Hanani:  Two Prophets and Two Effects of Truth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#17 – Jehu, a Prophet, &amp; Micaiah:  Little-Known Prophets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#18 – Elijah:  The Past, Present, and Future Prophet of the Faith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#19 – Elisha:  Prophet of Power and Water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#20 – Jonah &amp; Nahum:  God’s Mercy &amp; Judgment on Nineveh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#21 – </a:t>
            </a:r>
            <a:r>
              <a:rPr lang="en-US" b="1" dirty="0">
                <a:latin typeface="Gill Sans MT"/>
              </a:rPr>
              <a:t>Ho</a:t>
            </a:r>
            <a:r>
              <a:rPr lang="en-US" dirty="0">
                <a:latin typeface="Gill Sans MT"/>
              </a:rPr>
              <a:t>sea, </a:t>
            </a:r>
            <a:r>
              <a:rPr lang="en-US" b="1" dirty="0">
                <a:latin typeface="Gill Sans MT"/>
              </a:rPr>
              <a:t>Jo</a:t>
            </a:r>
            <a:r>
              <a:rPr lang="en-US" dirty="0">
                <a:latin typeface="Gill Sans MT"/>
              </a:rPr>
              <a:t>el, &amp; </a:t>
            </a:r>
            <a:r>
              <a:rPr lang="en-US" b="1" dirty="0">
                <a:latin typeface="Gill Sans MT"/>
              </a:rPr>
              <a:t>Am</a:t>
            </a:r>
            <a:r>
              <a:rPr lang="en-US" dirty="0">
                <a:latin typeface="Gill Sans MT"/>
              </a:rPr>
              <a:t>os:  Future Judgments and Blessings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#22 – </a:t>
            </a:r>
            <a:r>
              <a:rPr lang="en-US" b="1" dirty="0">
                <a:latin typeface="Gill Sans MT"/>
              </a:rPr>
              <a:t>O</a:t>
            </a:r>
            <a:r>
              <a:rPr lang="en-US" dirty="0">
                <a:latin typeface="Gill Sans MT"/>
              </a:rPr>
              <a:t>badiah, </a:t>
            </a:r>
            <a:r>
              <a:rPr lang="en-US" b="1" dirty="0">
                <a:latin typeface="Gill Sans MT"/>
              </a:rPr>
              <a:t>J</a:t>
            </a:r>
            <a:r>
              <a:rPr lang="en-US" dirty="0">
                <a:latin typeface="Gill Sans MT"/>
              </a:rPr>
              <a:t>onah, &amp; </a:t>
            </a:r>
            <a:r>
              <a:rPr lang="en-US" b="1" dirty="0">
                <a:latin typeface="Gill Sans MT"/>
              </a:rPr>
              <a:t>M</a:t>
            </a:r>
            <a:r>
              <a:rPr lang="en-US" dirty="0">
                <a:latin typeface="Gill Sans MT"/>
              </a:rPr>
              <a:t>icah:  Fight with Hate,  Anger, &amp; Darkness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bg1"/>
                </a:solidFill>
                <a:highlight>
                  <a:srgbClr val="FFFF00"/>
                </a:highlight>
                <a:latin typeface="Gill Sans MT"/>
              </a:rPr>
              <a:t>#23 –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FFFF00"/>
                </a:highlight>
                <a:uLnTx/>
                <a:uFillTx/>
                <a:latin typeface="Gill Sans MT"/>
                <a:ea typeface="+mn-ea"/>
                <a:cs typeface="+mn-cs"/>
              </a:rPr>
              <a:t> Isaiah:  Prophet of Majesty and Royalty </a:t>
            </a:r>
            <a:r>
              <a:rPr lang="en-US" dirty="0">
                <a:solidFill>
                  <a:schemeClr val="bg1"/>
                </a:solidFill>
                <a:highlight>
                  <a:srgbClr val="FFFF00"/>
                </a:highlight>
                <a:latin typeface="Gill Sans MT"/>
              </a:rPr>
              <a:t> 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highlight>
                <a:srgbClr val="FFFF00"/>
              </a:highlight>
              <a:uLnTx/>
              <a:uFillTx/>
              <a:latin typeface="Gill Sans MT"/>
              <a:ea typeface="+mn-ea"/>
              <a:cs typeface="+mn-cs"/>
            </a:endParaRPr>
          </a:p>
          <a:p>
            <a:pPr defTabSz="914400"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#24 – 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Nah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um, 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Hab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akkuk, &amp; 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Zep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haniah: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FFFFFF"/>
                </a:solidFill>
                <a:latin typeface="Gill Sans MT"/>
              </a:rPr>
              <a:t>#25 – Jeremiah &amp; Lamentations: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FFFFFF"/>
                </a:solidFill>
                <a:latin typeface="Gill Sans MT"/>
              </a:rPr>
              <a:t>#26 – Ezekiel: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FFFFFF"/>
                </a:solidFill>
                <a:latin typeface="Gill Sans MT"/>
              </a:rPr>
              <a:t>#27 – Daniel:   </a:t>
            </a:r>
          </a:p>
          <a:p>
            <a:pPr defTabSz="914400">
              <a:defRPr/>
            </a:pPr>
            <a:r>
              <a:rPr lang="en-US" dirty="0">
                <a:latin typeface="Gill Sans MT"/>
              </a:rPr>
              <a:t>#28 – </a:t>
            </a:r>
            <a:r>
              <a:rPr lang="en-US" b="1" dirty="0">
                <a:solidFill>
                  <a:srgbClr val="FFFFFF"/>
                </a:solidFill>
                <a:latin typeface="Gill Sans MT"/>
              </a:rPr>
              <a:t>Ha</a:t>
            </a:r>
            <a:r>
              <a:rPr lang="en-US" dirty="0">
                <a:solidFill>
                  <a:srgbClr val="FFFFFF"/>
                </a:solidFill>
                <a:latin typeface="Gill Sans MT"/>
              </a:rPr>
              <a:t>ggai, </a:t>
            </a:r>
            <a:r>
              <a:rPr lang="en-US" b="1" dirty="0">
                <a:solidFill>
                  <a:srgbClr val="FFFFFF"/>
                </a:solidFill>
                <a:latin typeface="Gill Sans MT"/>
              </a:rPr>
              <a:t>Ze</a:t>
            </a:r>
            <a:r>
              <a:rPr lang="en-US" dirty="0">
                <a:solidFill>
                  <a:srgbClr val="FFFFFF"/>
                </a:solidFill>
                <a:latin typeface="Gill Sans MT"/>
              </a:rPr>
              <a:t>chariah, &amp; </a:t>
            </a:r>
            <a:r>
              <a:rPr lang="en-US" b="1" dirty="0">
                <a:solidFill>
                  <a:srgbClr val="FFFFFF"/>
                </a:solidFill>
                <a:latin typeface="Gill Sans MT"/>
              </a:rPr>
              <a:t>Ma</a:t>
            </a:r>
            <a:r>
              <a:rPr lang="en-US" dirty="0">
                <a:solidFill>
                  <a:srgbClr val="FFFFFF"/>
                </a:solidFill>
                <a:latin typeface="Gill Sans MT"/>
              </a:rPr>
              <a:t>lachi:  </a:t>
            </a:r>
            <a:endParaRPr lang="en-US" dirty="0"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/>
                <a:ea typeface="+mn-ea"/>
                <a:cs typeface="+mn-cs"/>
              </a:rPr>
              <a:t>#29 – Old Testament False Prophets </a:t>
            </a:r>
          </a:p>
          <a:p>
            <a:pPr lvl="0" defTabSz="914400"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/>
                <a:ea typeface="+mn-ea"/>
                <a:cs typeface="+mn-cs"/>
              </a:rPr>
              <a:t>#30 – </a:t>
            </a:r>
            <a:r>
              <a:rPr lang="en-US" dirty="0">
                <a:latin typeface="Gill Sans MT"/>
              </a:rPr>
              <a:t>New Testament Prophets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/>
                <a:ea typeface="+mn-ea"/>
                <a:cs typeface="+mn-cs"/>
              </a:rPr>
              <a:t>                                               </a:t>
            </a:r>
            <a:endParaRPr lang="en-US" dirty="0"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1928839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BCF19-2E4E-B1B3-D32C-DB46D7891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25" y="105356"/>
            <a:ext cx="1365813" cy="2244306"/>
          </a:xfrm>
          <a:solidFill>
            <a:srgbClr val="00B050"/>
          </a:solidFill>
        </p:spPr>
        <p:txBody>
          <a:bodyPr>
            <a:noAutofit/>
          </a:bodyPr>
          <a:lstStyle/>
          <a:p>
            <a:r>
              <a:rPr lang="en-US" sz="1600" dirty="0"/>
              <a:t>OT True Prophets chart</a:t>
            </a:r>
            <a:br>
              <a:rPr lang="en-US" sz="1600" dirty="0"/>
            </a:br>
            <a:r>
              <a:rPr lang="en-US" sz="1600" dirty="0"/>
              <a:t> in respect to</a:t>
            </a:r>
            <a:br>
              <a:rPr lang="en-US" sz="1600" dirty="0"/>
            </a:br>
            <a:br>
              <a:rPr lang="en-US" sz="1600" dirty="0"/>
            </a:br>
            <a:r>
              <a:rPr lang="en-US" sz="1600" dirty="0"/>
              <a:t>Hebrews</a:t>
            </a:r>
            <a:br>
              <a:rPr lang="en-US" sz="1600" dirty="0"/>
            </a:br>
            <a:r>
              <a:rPr lang="en-US" sz="1600" dirty="0"/>
              <a:t> </a:t>
            </a:r>
            <a:r>
              <a:rPr lang="en-US" sz="1200" dirty="0"/>
              <a:t>1:1-3, 11:1-3, 11:32-40</a:t>
            </a:r>
            <a:endParaRPr lang="en-US" sz="16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A7B784E-FE43-507E-5DC4-D693A3D0DB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3379260"/>
              </p:ext>
            </p:extLst>
          </p:nvPr>
        </p:nvGraphicFramePr>
        <p:xfrm>
          <a:off x="1629238" y="105355"/>
          <a:ext cx="10373681" cy="6637277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225424">
                  <a:extLst>
                    <a:ext uri="{9D8B030D-6E8A-4147-A177-3AD203B41FA5}">
                      <a16:colId xmlns:a16="http://schemas.microsoft.com/office/drawing/2014/main" val="589848999"/>
                    </a:ext>
                  </a:extLst>
                </a:gridCol>
                <a:gridCol w="837969">
                  <a:extLst>
                    <a:ext uri="{9D8B030D-6E8A-4147-A177-3AD203B41FA5}">
                      <a16:colId xmlns:a16="http://schemas.microsoft.com/office/drawing/2014/main" val="939651213"/>
                    </a:ext>
                  </a:extLst>
                </a:gridCol>
                <a:gridCol w="1301524">
                  <a:extLst>
                    <a:ext uri="{9D8B030D-6E8A-4147-A177-3AD203B41FA5}">
                      <a16:colId xmlns:a16="http://schemas.microsoft.com/office/drawing/2014/main" val="2504805489"/>
                    </a:ext>
                  </a:extLst>
                </a:gridCol>
                <a:gridCol w="1039937">
                  <a:extLst>
                    <a:ext uri="{9D8B030D-6E8A-4147-A177-3AD203B41FA5}">
                      <a16:colId xmlns:a16="http://schemas.microsoft.com/office/drawing/2014/main" val="1165422160"/>
                    </a:ext>
                  </a:extLst>
                </a:gridCol>
                <a:gridCol w="574717">
                  <a:extLst>
                    <a:ext uri="{9D8B030D-6E8A-4147-A177-3AD203B41FA5}">
                      <a16:colId xmlns:a16="http://schemas.microsoft.com/office/drawing/2014/main" val="3007881294"/>
                    </a:ext>
                  </a:extLst>
                </a:gridCol>
                <a:gridCol w="2303188">
                  <a:extLst>
                    <a:ext uri="{9D8B030D-6E8A-4147-A177-3AD203B41FA5}">
                      <a16:colId xmlns:a16="http://schemas.microsoft.com/office/drawing/2014/main" val="3206543794"/>
                    </a:ext>
                  </a:extLst>
                </a:gridCol>
                <a:gridCol w="673768">
                  <a:extLst>
                    <a:ext uri="{9D8B030D-6E8A-4147-A177-3AD203B41FA5}">
                      <a16:colId xmlns:a16="http://schemas.microsoft.com/office/drawing/2014/main" val="589018013"/>
                    </a:ext>
                  </a:extLst>
                </a:gridCol>
                <a:gridCol w="605017">
                  <a:extLst>
                    <a:ext uri="{9D8B030D-6E8A-4147-A177-3AD203B41FA5}">
                      <a16:colId xmlns:a16="http://schemas.microsoft.com/office/drawing/2014/main" val="1871569226"/>
                    </a:ext>
                  </a:extLst>
                </a:gridCol>
                <a:gridCol w="639392">
                  <a:extLst>
                    <a:ext uri="{9D8B030D-6E8A-4147-A177-3AD203B41FA5}">
                      <a16:colId xmlns:a16="http://schemas.microsoft.com/office/drawing/2014/main" val="450574153"/>
                    </a:ext>
                  </a:extLst>
                </a:gridCol>
                <a:gridCol w="674184">
                  <a:extLst>
                    <a:ext uri="{9D8B030D-6E8A-4147-A177-3AD203B41FA5}">
                      <a16:colId xmlns:a16="http://schemas.microsoft.com/office/drawing/2014/main" val="397686635"/>
                    </a:ext>
                  </a:extLst>
                </a:gridCol>
                <a:gridCol w="1085864">
                  <a:extLst>
                    <a:ext uri="{9D8B030D-6E8A-4147-A177-3AD203B41FA5}">
                      <a16:colId xmlns:a16="http://schemas.microsoft.com/office/drawing/2014/main" val="769116399"/>
                    </a:ext>
                  </a:extLst>
                </a:gridCol>
                <a:gridCol w="412697">
                  <a:extLst>
                    <a:ext uri="{9D8B030D-6E8A-4147-A177-3AD203B41FA5}">
                      <a16:colId xmlns:a16="http://schemas.microsoft.com/office/drawing/2014/main" val="4266611883"/>
                    </a:ext>
                  </a:extLst>
                </a:gridCol>
              </a:tblGrid>
              <a:tr h="293366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#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Name/ Scripture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Suffer-Persecute</a:t>
                      </a:r>
                    </a:p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/Scripture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King</a:t>
                      </a:r>
                    </a:p>
                    <a:p>
                      <a:pPr algn="l"/>
                      <a:r>
                        <a:rPr lang="en-US" sz="60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(Saul to Zedekiah)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Public/</a:t>
                      </a:r>
                    </a:p>
                    <a:p>
                      <a:pPr algn="l"/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Prophecy - Near/Far or None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Nation</a:t>
                      </a:r>
                    </a:p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Bless/ Curse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Vision/</a:t>
                      </a:r>
                    </a:p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Dream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Miracle</a:t>
                      </a:r>
                    </a:p>
                    <a:p>
                      <a:pPr algn="l"/>
                      <a:r>
                        <a:rPr lang="en-US" sz="600" baseline="0" dirty="0">
                          <a:solidFill>
                            <a:schemeClr val="bg1"/>
                          </a:solidFill>
                        </a:rPr>
                        <a:t>Prophet or God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Notes</a:t>
                      </a:r>
                    </a:p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Heb</a:t>
                      </a:r>
                    </a:p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 11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1102409"/>
                  </a:ext>
                </a:extLst>
              </a:tr>
              <a:tr h="177528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Samuel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 /1 Sam 1-28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Saul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Near/for Saul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B/C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after death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7887159"/>
                  </a:ext>
                </a:extLst>
              </a:tr>
              <a:tr h="142321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Gad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No/1 Sam 22:25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David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Public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Near/for David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B/C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Book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69144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Nathan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Sam 7. 12.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David - 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</a:t>
                      </a:r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Far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-seed of David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B/C/B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Solomon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34780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Asaph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No/Psalms 50, 73-83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David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Public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Far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67318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 err="1">
                          <a:solidFill>
                            <a:schemeClr val="bg1"/>
                          </a:solidFill>
                        </a:rPr>
                        <a:t>Ahijah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No/1 Ki 11:29-39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Jeroboam - 1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st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Near/Jeroboam’s reign-son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B/C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 Ki 14:1-26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0069062"/>
                  </a:ext>
                </a:extLst>
              </a:tr>
              <a:tr h="19342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Shemaiah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No/1 Ki 12:22-24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Rehoboam - 1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st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Near/for Rehoboam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Book            931 BC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0454416"/>
                  </a:ext>
                </a:extLst>
              </a:tr>
              <a:tr h="120102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 err="1">
                          <a:solidFill>
                            <a:schemeClr val="bg1"/>
                          </a:solidFill>
                        </a:rPr>
                        <a:t>Iddo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Chr 9:29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Jeroboam  - 1 </a:t>
                      </a:r>
                      <a:r>
                        <a:rPr lang="en-US" sz="900" baseline="30000" dirty="0" err="1">
                          <a:solidFill>
                            <a:schemeClr val="bg1"/>
                          </a:solidFill>
                        </a:rPr>
                        <a:t>st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Seer for Jeroboam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 Vision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Records      931 BC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997768"/>
                  </a:ext>
                </a:extLst>
              </a:tr>
              <a:tr h="19342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man of God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No/1 Kings 13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Jeroboam – 1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st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Far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/King Josiah, 270 yrs.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Hand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sick-heal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6336028"/>
                  </a:ext>
                </a:extLst>
              </a:tr>
              <a:tr h="160347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old prophet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No/1 Kings 13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Jeroboam – 1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st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Near/for man of God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Liar-like Lot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9685876"/>
                  </a:ext>
                </a:extLst>
              </a:tr>
              <a:tr h="186867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10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Azariah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Chr 15:1-7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Asa – 3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rd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Public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baseline="0" dirty="0">
                          <a:solidFill>
                            <a:schemeClr val="bg1"/>
                          </a:solidFill>
                        </a:rPr>
                        <a:t>None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war w/</a:t>
                      </a:r>
                      <a:r>
                        <a:rPr lang="en-US" sz="900" baseline="0" dirty="0" err="1">
                          <a:solidFill>
                            <a:schemeClr val="bg1"/>
                          </a:solidFill>
                        </a:rPr>
                        <a:t>Ethopia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4454475"/>
                  </a:ext>
                </a:extLst>
              </a:tr>
              <a:tr h="167858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Hanani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Chr 16:7-10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Asa – 3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rd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baseline="0" dirty="0">
                          <a:solidFill>
                            <a:schemeClr val="bg1"/>
                          </a:solidFill>
                        </a:rPr>
                        <a:t>Near/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war w/Israel-Syria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8594965"/>
                  </a:ext>
                </a:extLst>
              </a:tr>
              <a:tr h="109432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Jehu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No/1 Ki 16:1-13,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Baasha-3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rd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</a:t>
                      </a:r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2 Chr 19:1-4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C/B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Son of Hanani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892223"/>
                  </a:ext>
                </a:extLst>
              </a:tr>
              <a:tr h="95539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Prophet -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No/1 Ki 20:13-36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Ahab-7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th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Near/Syria/man of God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B/B/C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Lion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Son of prophet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127629"/>
                  </a:ext>
                </a:extLst>
              </a:tr>
              <a:tr h="126052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Micaiah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Yes/1 Ki 22:1-28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Ahab-death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Near/400 to 1, 2 Chr  18:1-27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Lying spirit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33a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91720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Elijah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Yes/1 Ki 17-2 Ki 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Omri, Ahab – 7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th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Public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Near/3 ½ years  draught, 450 to 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B5/C3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  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Gentile widow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4726094"/>
                  </a:ext>
                </a:extLst>
              </a:tr>
              <a:tr h="120379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16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Elisha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Ki 3-13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Joram, Jehu – 8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th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,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Public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None/gentile general, Lu 4:27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B11/C5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16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Jezebel-death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49701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Eliezer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Chronicles 20:37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Jehosophat -4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th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Near/alliance with Ahaziah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Fleet destroyed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817387"/>
                  </a:ext>
                </a:extLst>
              </a:tr>
              <a:tr h="145156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Jo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el 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Kings 11-15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Joash ?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Far/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C-B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6102261"/>
                  </a:ext>
                </a:extLst>
              </a:tr>
              <a:tr h="188243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19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Jonah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No/Jonah 1-4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Jehoash ?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Public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Near/40 days – repent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Nineveh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9 by God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Angry-carnal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79825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Am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os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Kings 14-15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Jeroboam II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Public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Near/c 45 yrs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C/B 9:11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5 visions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Exile Assyria 722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7641975"/>
                  </a:ext>
                </a:extLst>
              </a:tr>
              <a:tr h="82438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Ho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sea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Kings 15-18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Jeroboam II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Near/c 40 yrs, Far/2700+ yrs (7x)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C-B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Gomer/3 children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0363989"/>
                  </a:ext>
                </a:extLst>
              </a:tr>
              <a:tr h="103198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Micah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Yes/rejection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Jotham-Hezekiah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Public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 Assyria &amp; Babylon, Far  Jesus 1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st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 5:2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N-S 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C-B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vision(s)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that day 25%, hear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502096"/>
                  </a:ext>
                </a:extLst>
              </a:tr>
              <a:tr h="207427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Isaiah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?/sawn by Manasseh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Uzziah-Hezekiah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Public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 and Far/more than other prophets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C-B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visions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3/time-185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Majesty, Royalty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6121140"/>
                  </a:ext>
                </a:extLst>
              </a:tr>
              <a:tr h="152941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baseline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Nah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um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No/Nahum 1-3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Hezekiah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     ?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Near/30 -50 years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Nineveh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 vision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 Israel, 722 BC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33a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78625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i="0" baseline="0" dirty="0">
                          <a:solidFill>
                            <a:schemeClr val="bg1"/>
                          </a:solidFill>
                        </a:rPr>
                        <a:t>Hab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akkuk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Jehoiakim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Jehoiachin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86307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26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Zep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haniah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Josiah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87285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Huldah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Kings 22:12-20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Josiah-16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th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Near/immediate in Josiah’s life, 2 Ki 23:27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B/C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 Chr 34:20-28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79479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Jeremiah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Yes/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Josiah-Zedekiah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Exile Babylon  586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15261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29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Daniel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Yes/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Josiah-Babylon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37802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30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Ezekiel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Josiah-Babylon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59698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Obadiah</a:t>
                      </a:r>
                      <a:endParaRPr lang="en-US" sz="900" baseline="0" dirty="0">
                        <a:solidFill>
                          <a:schemeClr val="bg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Zedekiah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Edom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5094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Ha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ggai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Zerubbabel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24934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Ze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chariah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Yes/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Zerubbabel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6001943"/>
                  </a:ext>
                </a:extLst>
              </a:tr>
              <a:tr h="117709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Ma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lachi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Zerubbabel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9381621"/>
                  </a:ext>
                </a:extLst>
              </a:tr>
            </a:tbl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6BBC2EF9-5610-D3D2-6B31-24DB0C650054}"/>
              </a:ext>
            </a:extLst>
          </p:cNvPr>
          <p:cNvSpPr txBox="1">
            <a:spLocks/>
          </p:cNvSpPr>
          <p:nvPr/>
        </p:nvSpPr>
        <p:spPr>
          <a:xfrm>
            <a:off x="81025" y="2584577"/>
            <a:ext cx="1365813" cy="3744412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i="0" kern="1200" cap="all">
                <a:solidFill>
                  <a:schemeClr val="tx1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kumimoji="0" lang="en-US" sz="14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OT True Prophets</a:t>
            </a:r>
          </a:p>
          <a:p>
            <a:pPr>
              <a:defRPr/>
            </a:pPr>
            <a:r>
              <a:rPr kumimoji="0" lang="en-US" sz="14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Before Samuel</a:t>
            </a:r>
          </a:p>
          <a:p>
            <a:pPr>
              <a:defRPr/>
            </a:pPr>
            <a:r>
              <a:rPr kumimoji="0" lang="en-US" sz="10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-------------------------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Enoch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  <a:uLnTx/>
              <a:uFillTx/>
              <a:latin typeface="Bookman Old Style" panose="02050604050505020204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Genesis 5:24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Jude 1:14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  <a:uLnTx/>
              <a:uFillTx/>
              <a:latin typeface="Bookman Old Style" panose="02050604050505020204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Moses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  <a:uLnTx/>
              <a:uFillTx/>
              <a:latin typeface="Bookman Old Style" panose="02050604050505020204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Exodus 7:1 </a:t>
            </a:r>
            <a:r>
              <a:rPr kumimoji="0" lang="en-US" sz="1200" b="1" i="0" u="none" strike="noStrike" kern="1200" cap="all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Deut</a:t>
            </a: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 34:10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Acts 3:22,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7:37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dirty="0">
              <a:solidFill>
                <a:prstClr val="white"/>
              </a:solidFill>
              <a:latin typeface="Bookman Old Style" panose="02050604050505020204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Miriam – Ex 15:20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dirty="0">
              <a:solidFill>
                <a:prstClr val="white"/>
              </a:solidFill>
              <a:latin typeface="Bookman Old Style" panose="02050604050505020204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Deborah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  <a:uLnTx/>
              <a:uFillTx/>
              <a:latin typeface="Bookman Old Style" panose="02050604050505020204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prstClr val="white"/>
                </a:solidFill>
                <a:latin typeface="Bookman Old Style" panose="02050604050505020204"/>
              </a:rPr>
              <a:t>Judges 4:9</a:t>
            </a:r>
            <a:endParaRPr kumimoji="0" lang="en-US" sz="12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  <a:uLnTx/>
              <a:uFillTx/>
              <a:latin typeface="Bookman Old Style" panose="02050604050505020204"/>
              <a:ea typeface="+mj-ea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ED576A-5EA2-8490-2B6D-346A6939533D}"/>
              </a:ext>
            </a:extLst>
          </p:cNvPr>
          <p:cNvSpPr txBox="1"/>
          <p:nvPr/>
        </p:nvSpPr>
        <p:spPr>
          <a:xfrm>
            <a:off x="0" y="6433863"/>
            <a:ext cx="14798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Updated</a:t>
            </a: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: 27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Aug 2025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W.H.</a:t>
            </a:r>
          </a:p>
        </p:txBody>
      </p:sp>
    </p:spTree>
    <p:extLst>
      <p:ext uri="{BB962C8B-B14F-4D97-AF65-F5344CB8AC3E}">
        <p14:creationId xmlns:p14="http://schemas.microsoft.com/office/powerpoint/2010/main" val="1610728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18000"/>
                <a:satMod val="160000"/>
                <a:lumMod val="28000"/>
              </a:schemeClr>
              <a:schemeClr val="bg2">
                <a:tint val="95000"/>
                <a:satMod val="160000"/>
                <a:lumMod val="116000"/>
              </a:schemeClr>
            </a:duotone>
          </a:blip>
          <a:stretch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0A1B173-7E6C-D9CB-37E8-324CC0A647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03490FF-BBC5-1434-1B09-D5F7FF0E78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61537"/>
              </p:ext>
            </p:extLst>
          </p:nvPr>
        </p:nvGraphicFramePr>
        <p:xfrm>
          <a:off x="40758" y="22090"/>
          <a:ext cx="12110484" cy="5627768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578229">
                  <a:extLst>
                    <a:ext uri="{9D8B030D-6E8A-4147-A177-3AD203B41FA5}">
                      <a16:colId xmlns:a16="http://schemas.microsoft.com/office/drawing/2014/main" val="2907721583"/>
                    </a:ext>
                  </a:extLst>
                </a:gridCol>
                <a:gridCol w="2766239">
                  <a:extLst>
                    <a:ext uri="{9D8B030D-6E8A-4147-A177-3AD203B41FA5}">
                      <a16:colId xmlns:a16="http://schemas.microsoft.com/office/drawing/2014/main" val="2357027726"/>
                    </a:ext>
                  </a:extLst>
                </a:gridCol>
                <a:gridCol w="2896844">
                  <a:extLst>
                    <a:ext uri="{9D8B030D-6E8A-4147-A177-3AD203B41FA5}">
                      <a16:colId xmlns:a16="http://schemas.microsoft.com/office/drawing/2014/main" val="1425996456"/>
                    </a:ext>
                  </a:extLst>
                </a:gridCol>
                <a:gridCol w="2963180">
                  <a:extLst>
                    <a:ext uri="{9D8B030D-6E8A-4147-A177-3AD203B41FA5}">
                      <a16:colId xmlns:a16="http://schemas.microsoft.com/office/drawing/2014/main" val="3263676771"/>
                    </a:ext>
                  </a:extLst>
                </a:gridCol>
                <a:gridCol w="2905992">
                  <a:extLst>
                    <a:ext uri="{9D8B030D-6E8A-4147-A177-3AD203B41FA5}">
                      <a16:colId xmlns:a16="http://schemas.microsoft.com/office/drawing/2014/main" val="4266901829"/>
                    </a:ext>
                  </a:extLst>
                </a:gridCol>
              </a:tblGrid>
              <a:tr h="4776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buNone/>
                      </a:pPr>
                      <a:r>
                        <a:rPr lang="en-US" sz="1800" b="0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b="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buNone/>
                      </a:pPr>
                      <a:r>
                        <a:rPr lang="en-US" sz="2400" b="0" cap="none" spc="0" dirty="0">
                          <a:solidFill>
                            <a:schemeClr val="tx1"/>
                          </a:solidFill>
                          <a:effectLst/>
                        </a:rPr>
                        <a:t>Bible</a:t>
                      </a:r>
                      <a:endParaRPr lang="en-US" sz="2400" b="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buNone/>
                      </a:pPr>
                      <a:r>
                        <a:rPr lang="en-US" sz="2400" b="0" cap="none" spc="0" dirty="0">
                          <a:solidFill>
                            <a:schemeClr val="tx1"/>
                          </a:solidFill>
                          <a:effectLst/>
                        </a:rPr>
                        <a:t>Isaiah</a:t>
                      </a:r>
                      <a:endParaRPr lang="en-US" sz="2400" b="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7143523"/>
                  </a:ext>
                </a:extLst>
              </a:tr>
              <a:tr h="467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800" cap="none" spc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buNone/>
                      </a:pPr>
                      <a:r>
                        <a:rPr lang="en-US" sz="2000" cap="none" spc="0" dirty="0">
                          <a:solidFill>
                            <a:schemeClr val="tx1"/>
                          </a:solidFill>
                          <a:effectLst/>
                        </a:rPr>
                        <a:t>66 books – 2 divisions</a:t>
                      </a:r>
                      <a:endParaRPr lang="en-US" sz="200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buNone/>
                      </a:pPr>
                      <a:r>
                        <a:rPr lang="en-US" sz="2000" cap="none" spc="0" dirty="0">
                          <a:solidFill>
                            <a:schemeClr val="tx1"/>
                          </a:solidFill>
                          <a:effectLst/>
                        </a:rPr>
                        <a:t>66 chapters – 2 divisions</a:t>
                      </a:r>
                      <a:endParaRPr lang="en-US" sz="200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5849794"/>
                  </a:ext>
                </a:extLst>
              </a:tr>
              <a:tr h="46499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800" cap="none" spc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Old Testament–39 books</a:t>
                      </a:r>
                      <a:endParaRPr lang="en-US" sz="1800" cap="none" spc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New Testament–27 books    </a:t>
                      </a:r>
                      <a:endParaRPr lang="en-US" sz="1800" cap="none" spc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God – 39 chapters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Jesus Christ – 27 chapters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4896988"/>
                  </a:ext>
                </a:extLst>
              </a:tr>
              <a:tr h="476917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2000" b="1" cap="none" spc="0" dirty="0">
                          <a:solidFill>
                            <a:schemeClr val="tx1"/>
                          </a:solidFill>
                          <a:effectLst/>
                        </a:rPr>
                        <a:t>God is Holy</a:t>
                      </a: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2000" b="1" cap="none" spc="0" dirty="0">
                          <a:solidFill>
                            <a:schemeClr val="tx1"/>
                          </a:solidFill>
                          <a:effectLst/>
                        </a:rPr>
                        <a:t>God is Love</a:t>
                      </a:r>
                      <a:endParaRPr lang="en-US" sz="2000" b="1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2000" b="1" cap="none" spc="0" dirty="0">
                          <a:solidFill>
                            <a:schemeClr val="tx1"/>
                          </a:solidFill>
                          <a:effectLst/>
                        </a:rPr>
                        <a:t>God is Holy (darkness)</a:t>
                      </a:r>
                      <a:endParaRPr lang="en-US" sz="2000" b="1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2000" b="1" cap="none" spc="0" dirty="0">
                          <a:solidFill>
                            <a:schemeClr val="tx1"/>
                          </a:solidFill>
                          <a:effectLst/>
                        </a:rPr>
                        <a:t>God is Love (light) </a:t>
                      </a:r>
                      <a:endParaRPr lang="en-US" sz="2000" b="1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575512"/>
                  </a:ext>
                </a:extLst>
              </a:tr>
              <a:tr h="467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Christ Concealed</a:t>
                      </a:r>
                      <a:endParaRPr lang="en-US" sz="1800" cap="none" spc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Christ Revealed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Few Prophecies of Christ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Many Prophecies of Christ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2679191"/>
                  </a:ext>
                </a:extLst>
              </a:tr>
              <a:tr h="467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Sacrifices–Ceremonies</a:t>
                      </a:r>
                      <a:endParaRPr lang="en-US" sz="1800" cap="none" spc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Suffering Servant-Lamb</a:t>
                      </a:r>
                      <a:endParaRPr lang="en-US" sz="1800" cap="none" spc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Sacrifices – Ceremonies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Suffering Servant – Lamb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7721731"/>
                  </a:ext>
                </a:extLst>
              </a:tr>
              <a:tr h="467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Earthly Kings</a:t>
                      </a:r>
                      <a:endParaRPr lang="en-US" sz="1800" cap="none" spc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Glorious King – Throne</a:t>
                      </a:r>
                      <a:endParaRPr lang="en-US" sz="1800" cap="none" spc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Earthly Kings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Glorious King – Throne</a:t>
                      </a:r>
                      <a:endParaRPr lang="en-US" sz="1800" cap="none" spc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7438983"/>
                  </a:ext>
                </a:extLst>
              </a:tr>
              <a:tr h="467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Law – Sin – Judgment</a:t>
                      </a:r>
                      <a:endParaRPr lang="en-US" sz="1800" cap="none" spc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Grace–Comfort–Hope</a:t>
                      </a:r>
                      <a:endParaRPr lang="en-US" sz="1800" cap="none" spc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Law - Sin – Judgment 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Grace - Comfort – Hope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2253638"/>
                  </a:ext>
                </a:extLst>
              </a:tr>
              <a:tr h="467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1800" cap="none" spc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Israel present  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Israel absent 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Historical details present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Historical details absent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937601"/>
                  </a:ext>
                </a:extLst>
              </a:tr>
              <a:tr h="1059744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Note:   Isaiah has 1292 verses.    God did 2 miracles.  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            50 prophesy the 1</a:t>
                      </a:r>
                      <a:r>
                        <a:rPr lang="en-US" sz="1800" cap="none" spc="0" baseline="30000" dirty="0">
                          <a:solidFill>
                            <a:schemeClr val="tx1"/>
                          </a:solidFill>
                          <a:effectLst/>
                        </a:rPr>
                        <a:t>st</a:t>
                      </a: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 coming of Jesus Christ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            300 prophesy the 2</a:t>
                      </a:r>
                      <a:r>
                        <a:rPr lang="en-US" sz="1800" cap="none" spc="0" baseline="30000" dirty="0">
                          <a:solidFill>
                            <a:schemeClr val="tx1"/>
                          </a:solidFill>
                          <a:effectLst/>
                        </a:rPr>
                        <a:t>nd</a:t>
                      </a: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 coming of Jesus Christ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   Isaiah had one wife and two sons, “a remnant will return”      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Isaiah’s life is prominent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endParaRPr lang="en-US" sz="80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600" cap="none" spc="0" dirty="0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  <a:ea typeface="Cambria Math" panose="02040503050406030204" pitchFamily="18" charset="0"/>
                          <a:cs typeface="Wingdings 3" panose="05040102010807070707" pitchFamily="18" charset="2"/>
                        </a:rPr>
                        <a:t>Contemporary of Micah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endParaRPr lang="en-US" sz="1100" cap="none" spc="0" dirty="0">
                        <a:solidFill>
                          <a:schemeClr val="tx1"/>
                        </a:solidFill>
                        <a:effectLst/>
                        <a:latin typeface="Rockwell" panose="02060603020205020403" pitchFamily="18" charset="0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  <a:latin typeface="Rockwell" panose="02060603020205020403" pitchFamily="18" charset="0"/>
                          <a:ea typeface="Cambria Math" panose="02040503050406030204" pitchFamily="18" charset="0"/>
                          <a:cs typeface="Wingdings 3" panose="05040102010807070707" pitchFamily="18" charset="2"/>
                        </a:rPr>
                        <a:t>&amp;  “hastening to the spoil”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Isaiah’s life is absent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Jesus connects Isaiah 1-39 &amp;  40-66 in John 12:38-41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buNone/>
                      </a:pPr>
                      <a:endParaRPr lang="en-US" sz="800" cap="none" spc="0" dirty="0">
                        <a:solidFill>
                          <a:schemeClr val="tx1"/>
                        </a:solidFill>
                        <a:effectLst/>
                        <a:latin typeface="Wingdings 3" panose="05040102010807070707" pitchFamily="18" charset="2"/>
                        <a:ea typeface="Cambria Math" panose="02040503050406030204" pitchFamily="18" charset="0"/>
                        <a:cs typeface="Wingdings 3" panose="05040102010807070707" pitchFamily="18" charset="2"/>
                      </a:endParaRPr>
                    </a:p>
                  </a:txBody>
                  <a:tcPr marL="53366" marR="53366" marT="0" marB="106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981624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27E9CCD1-32C5-8892-EB77-6CC56F96F8AC}"/>
              </a:ext>
            </a:extLst>
          </p:cNvPr>
          <p:cNvSpPr txBox="1"/>
          <p:nvPr/>
        </p:nvSpPr>
        <p:spPr>
          <a:xfrm>
            <a:off x="40758" y="5593552"/>
            <a:ext cx="12110484" cy="1246495"/>
          </a:xfrm>
          <a:prstGeom prst="rect">
            <a:avLst/>
          </a:prstGeom>
          <a:solidFill>
            <a:srgbClr val="002060"/>
          </a:solidFill>
          <a:ln w="317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Contents:  (1-39) 1-5   Isaiah’s times.  6.  Calling.  7-12   Trust God or Assyria.  13-23 Against foreign nations.</a:t>
            </a:r>
          </a:p>
          <a:p>
            <a:endParaRPr lang="en-US" sz="1050" dirty="0"/>
          </a:p>
          <a:p>
            <a:r>
              <a:rPr lang="en-US" dirty="0"/>
              <a:t>24-27 Victory over nations.    28-35 Warning against trusting Egypt.   36-39  Hezekiah and Sennacherib.</a:t>
            </a:r>
          </a:p>
          <a:p>
            <a:endParaRPr lang="en-US" sz="1050" dirty="0"/>
          </a:p>
          <a:p>
            <a:r>
              <a:rPr lang="en-US" dirty="0"/>
              <a:t>(40-66)  40-48 Redemption promised.   49-57 Redemption provided.   58-66 Redemption realized.  </a:t>
            </a:r>
          </a:p>
        </p:txBody>
      </p:sp>
    </p:spTree>
    <p:extLst>
      <p:ext uri="{BB962C8B-B14F-4D97-AF65-F5344CB8AC3E}">
        <p14:creationId xmlns:p14="http://schemas.microsoft.com/office/powerpoint/2010/main" val="2159773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F900E41-422E-AFD3-6E17-5BA9E42030B1}"/>
              </a:ext>
            </a:extLst>
          </p:cNvPr>
          <p:cNvSpPr txBox="1"/>
          <p:nvPr/>
        </p:nvSpPr>
        <p:spPr>
          <a:xfrm>
            <a:off x="20320" y="67330"/>
            <a:ext cx="12151360" cy="6883551"/>
          </a:xfrm>
          <a:prstGeom prst="rect">
            <a:avLst/>
          </a:prstGeom>
          <a:solidFill>
            <a:srgbClr val="FF0000"/>
          </a:solidFill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>
              <a:lnSpc>
                <a:spcPts val="1200"/>
              </a:lnSpc>
            </a:pPr>
            <a:endParaRPr lang="en-US" sz="2000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2000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Isaiah: Prophet of Majesty and Royalty 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     Isaiah in Hebrew is “the LORD is salvation” </a:t>
            </a:r>
          </a:p>
          <a:p>
            <a:pPr marL="0" marR="0">
              <a:lnSpc>
                <a:spcPts val="1200"/>
              </a:lnSpc>
            </a:pPr>
            <a:r>
              <a:rPr lang="en-US" sz="7200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</a:t>
            </a:r>
            <a:r>
              <a:rPr lang="en-US" sz="6000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				</a:t>
            </a:r>
          </a:p>
          <a:p>
            <a:pPr>
              <a:lnSpc>
                <a:spcPts val="1200"/>
              </a:lnSpc>
            </a:pPr>
            <a:r>
              <a:rPr lang="en-US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</a:p>
          <a:p>
            <a:pPr>
              <a:lnSpc>
                <a:spcPts val="1200"/>
              </a:lnSpc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Time:  c. 740-680 BC  Judah’s kings  Uzzah, Jotham, Ahaz, and Hezekiah in the divided kingdom</a:t>
            </a:r>
          </a:p>
          <a:p>
            <a:pPr>
              <a:lnSpc>
                <a:spcPts val="1200"/>
              </a:lnSpc>
            </a:pPr>
            <a:endParaRPr lang="en-US" sz="1400" b="1" u="sng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endParaRPr lang="en-US" sz="2000" b="1" u="sng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2000" b="1" u="sng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Isaiah 1-39, God is Holy “the Holy One of Israel” (25x), “in that day” (42 of 43x)</a:t>
            </a:r>
          </a:p>
          <a:p>
            <a:pPr algn="just">
              <a:lnSpc>
                <a:spcPts val="1200"/>
              </a:lnSpc>
            </a:pPr>
            <a:endParaRPr lang="en-US" sz="1600" i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algn="just">
              <a:lnSpc>
                <a:spcPts val="1200"/>
              </a:lnSpc>
            </a:pPr>
            <a:r>
              <a:rPr lang="en-US" sz="2000" i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1:1-2			God’s children rebel</a:t>
            </a:r>
          </a:p>
          <a:p>
            <a:pPr algn="just">
              <a:lnSpc>
                <a:spcPts val="1200"/>
              </a:lnSpc>
            </a:pPr>
            <a:endParaRPr lang="en-US" sz="2000" i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algn="just">
              <a:lnSpc>
                <a:spcPts val="1200"/>
              </a:lnSpc>
            </a:pPr>
            <a:r>
              <a:rPr lang="en-US" sz="2000" i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6:1-8  			Isaiah’s call &amp; response</a:t>
            </a:r>
          </a:p>
          <a:p>
            <a:pPr>
              <a:lnSpc>
                <a:spcPts val="1200"/>
              </a:lnSpc>
            </a:pPr>
            <a:endParaRPr lang="en-US" sz="2000" i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2000" i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9:6-7			1</a:t>
            </a:r>
            <a:r>
              <a:rPr lang="en-US" sz="2000" i="1" baseline="30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st</a:t>
            </a:r>
            <a:r>
              <a:rPr lang="en-US" sz="2000" i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and 2</a:t>
            </a:r>
            <a:r>
              <a:rPr lang="en-US" sz="2000" i="1" baseline="30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nd</a:t>
            </a:r>
            <a:r>
              <a:rPr lang="en-US" sz="2000" i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coming </a:t>
            </a:r>
          </a:p>
          <a:p>
            <a:pPr>
              <a:lnSpc>
                <a:spcPts val="1200"/>
              </a:lnSpc>
            </a:pPr>
            <a:endParaRPr lang="en-US" sz="2000" i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2000" i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14:11-15     	Lucifer’s fall from heaven</a:t>
            </a:r>
          </a:p>
          <a:p>
            <a:pPr marL="342900" indent="-342900">
              <a:lnSpc>
                <a:spcPts val="1200"/>
              </a:lnSpc>
              <a:buAutoNum type="arabicPlain" startAt="14"/>
            </a:pPr>
            <a:endParaRPr lang="en-US" sz="2000" i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2000" i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28:9-13	    	Precept upon precept</a:t>
            </a:r>
          </a:p>
          <a:p>
            <a:pPr>
              <a:lnSpc>
                <a:spcPts val="1200"/>
              </a:lnSpc>
            </a:pPr>
            <a:endParaRPr lang="en-US" sz="2000" i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2000" i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35:8 (1-10)	Highway of holiness</a:t>
            </a:r>
          </a:p>
          <a:p>
            <a:pPr>
              <a:lnSpc>
                <a:spcPts val="1200"/>
              </a:lnSpc>
            </a:pPr>
            <a:endParaRPr lang="en-US" sz="2000" i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2000" i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39:5-8    		Hezekiah’s reality  </a:t>
            </a:r>
          </a:p>
          <a:p>
            <a:pPr>
              <a:lnSpc>
                <a:spcPts val="1200"/>
              </a:lnSpc>
            </a:pPr>
            <a:endParaRPr lang="en-US" sz="1600" i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endParaRPr lang="en-US" sz="2000" i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2000" b="1" u="sng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Isaiah 40-66, God is Love </a:t>
            </a:r>
          </a:p>
          <a:p>
            <a:pPr>
              <a:lnSpc>
                <a:spcPts val="1200"/>
              </a:lnSpc>
            </a:pPr>
            <a:endParaRPr lang="en-US" sz="1600" i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2000" i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40:1-2			Comfort ye, comfort ye</a:t>
            </a:r>
          </a:p>
          <a:p>
            <a:pPr>
              <a:lnSpc>
                <a:spcPts val="1200"/>
              </a:lnSpc>
            </a:pPr>
            <a:endParaRPr lang="en-US" sz="2000" i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2000" i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53:1-12  		The suffering Messiah</a:t>
            </a:r>
          </a:p>
          <a:p>
            <a:pPr>
              <a:lnSpc>
                <a:spcPts val="1200"/>
              </a:lnSpc>
            </a:pPr>
            <a:endParaRPr lang="en-US" sz="2000" i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2000" i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58:1-12  		God’s chosen fast</a:t>
            </a:r>
          </a:p>
          <a:p>
            <a:pPr>
              <a:lnSpc>
                <a:spcPts val="1200"/>
              </a:lnSpc>
            </a:pPr>
            <a:endParaRPr lang="en-US" sz="2000" i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2000" i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66:15-24		The new heavens &amp; new earth</a:t>
            </a:r>
            <a:endParaRPr lang="en-US" sz="1600" i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endParaRPr lang="en-US" sz="1600" i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endParaRPr lang="en-US" sz="1600" i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endParaRPr lang="en-US" sz="2000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2000" b="1" u="sng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NEW TESTAMENT</a:t>
            </a:r>
            <a:r>
              <a:rPr lang="en-US" sz="2000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:</a:t>
            </a:r>
            <a:r>
              <a:rPr lang="en-US" sz="2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Quotes Isaiah directly 65x.</a:t>
            </a:r>
          </a:p>
          <a:p>
            <a:pPr>
              <a:lnSpc>
                <a:spcPts val="1200"/>
              </a:lnSpc>
            </a:pPr>
            <a:endParaRPr lang="en-US" sz="2000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2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Quotes by name </a:t>
            </a:r>
            <a:r>
              <a:rPr lang="en-US" sz="2000" dirty="0" err="1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Esais</a:t>
            </a:r>
            <a:r>
              <a:rPr lang="en-US" sz="2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20x. By far the most quoted.</a:t>
            </a:r>
            <a:endParaRPr lang="en-US" sz="1200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endParaRPr lang="en-US" sz="1100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endParaRPr lang="en-US" sz="1100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endParaRPr lang="en-US" sz="1400" b="1" u="sng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2000" b="1" u="sng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DECISION</a:t>
            </a:r>
            <a:r>
              <a:rPr lang="en-US" sz="2000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:  Love God </a:t>
            </a:r>
            <a:r>
              <a:rPr lang="en-US" sz="2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(Luke 10:27, Jude 1:20-25)</a:t>
            </a:r>
            <a:endParaRPr lang="en-US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0FD5DB-FDD8-85C2-8228-D492EF8ABA92}"/>
              </a:ext>
            </a:extLst>
          </p:cNvPr>
          <p:cNvSpPr txBox="1"/>
          <p:nvPr/>
        </p:nvSpPr>
        <p:spPr>
          <a:xfrm>
            <a:off x="6797040" y="1596498"/>
            <a:ext cx="5283200" cy="520142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en-US" sz="2000" u="sng" dirty="0">
                <a:solidFill>
                  <a:schemeClr val="bg1"/>
                </a:solidFill>
              </a:rPr>
              <a:t>Jesus is the spirit of prophecy (Rev 19:10)</a:t>
            </a: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Past – creation (Isaiah 14:11-15 &amp; Gen 1-2)</a:t>
            </a:r>
          </a:p>
          <a:p>
            <a:r>
              <a:rPr lang="en-US" sz="2000" dirty="0">
                <a:solidFill>
                  <a:schemeClr val="bg1"/>
                </a:solidFill>
              </a:rPr>
              <a:t>Past – Israel  (Old Covenant with Israel)</a:t>
            </a:r>
            <a:endParaRPr lang="en-US" sz="10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rgbClr val="00B050"/>
                </a:solidFill>
              </a:rPr>
              <a:t>Present – Isaiah’s life (Isaiah 1-5)</a:t>
            </a:r>
          </a:p>
          <a:p>
            <a:r>
              <a:rPr lang="en-US" sz="2000" dirty="0">
                <a:solidFill>
                  <a:srgbClr val="0070C0"/>
                </a:solidFill>
              </a:rPr>
              <a:t>Assyria, 722 BC </a:t>
            </a:r>
          </a:p>
          <a:p>
            <a:r>
              <a:rPr lang="en-US" sz="2000" dirty="0">
                <a:solidFill>
                  <a:srgbClr val="0070C0"/>
                </a:solidFill>
              </a:rPr>
              <a:t>Babylon, 586 BC	</a:t>
            </a:r>
          </a:p>
          <a:p>
            <a:r>
              <a:rPr lang="en-US" sz="2000" dirty="0">
                <a:solidFill>
                  <a:srgbClr val="0070C0"/>
                </a:solidFill>
              </a:rPr>
              <a:t>Persia,  539 BC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Jesus’ 1</a:t>
            </a:r>
            <a:r>
              <a:rPr lang="en-US" sz="2000" b="1" baseline="30000" dirty="0">
                <a:solidFill>
                  <a:schemeClr val="bg1"/>
                </a:solidFill>
              </a:rPr>
              <a:t>st</a:t>
            </a:r>
            <a:r>
              <a:rPr lang="en-US" sz="2000" b="1" dirty="0">
                <a:solidFill>
                  <a:schemeClr val="bg1"/>
                </a:solidFill>
              </a:rPr>
              <a:t> coming – 1 to 33 AD </a:t>
            </a:r>
          </a:p>
          <a:p>
            <a:endParaRPr lang="en-US" sz="800" b="1" dirty="0">
              <a:solidFill>
                <a:schemeClr val="bg1"/>
              </a:solidFill>
            </a:endParaRPr>
          </a:p>
          <a:p>
            <a:r>
              <a:rPr lang="en-US" sz="2000" b="1" dirty="0">
                <a:solidFill>
                  <a:schemeClr val="bg1"/>
                </a:solidFill>
              </a:rPr>
              <a:t>Church, Revelation 1-3 </a:t>
            </a:r>
            <a:r>
              <a:rPr lang="en-US" sz="2000" dirty="0">
                <a:solidFill>
                  <a:schemeClr val="bg1"/>
                </a:solidFill>
              </a:rPr>
              <a:t>(New Testament)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Church rapture, 1-2 Thes, Rev 4-5</a:t>
            </a: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sz="2000" b="1" u="sng" dirty="0">
                <a:solidFill>
                  <a:srgbClr val="FF0000"/>
                </a:solidFill>
              </a:rPr>
              <a:t>Future Israel  (“in that day” 43x)</a:t>
            </a:r>
          </a:p>
          <a:p>
            <a:r>
              <a:rPr lang="en-US" sz="2000" dirty="0">
                <a:solidFill>
                  <a:srgbClr val="FF0000"/>
                </a:solidFill>
              </a:rPr>
              <a:t>Tribulation – Rev 6-18  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Jesus’ 2</a:t>
            </a:r>
            <a:r>
              <a:rPr lang="en-US" sz="2000" b="1" baseline="30000" dirty="0">
                <a:solidFill>
                  <a:srgbClr val="FF0000"/>
                </a:solidFill>
              </a:rPr>
              <a:t>nd</a:t>
            </a:r>
            <a:r>
              <a:rPr lang="en-US" sz="2000" b="1" dirty="0">
                <a:solidFill>
                  <a:srgbClr val="FF0000"/>
                </a:solidFill>
              </a:rPr>
              <a:t> coming  -  Rev 19</a:t>
            </a:r>
          </a:p>
          <a:p>
            <a:r>
              <a:rPr lang="en-US" sz="2000" dirty="0">
                <a:solidFill>
                  <a:srgbClr val="FF0000"/>
                </a:solidFill>
              </a:rPr>
              <a:t>Jesus 1000 yrs – Rev 20  (New Covenant)</a:t>
            </a:r>
          </a:p>
          <a:p>
            <a:endParaRPr lang="en-US" sz="800" dirty="0">
              <a:solidFill>
                <a:srgbClr val="FF0000"/>
              </a:solidFill>
            </a:endParaRPr>
          </a:p>
          <a:p>
            <a:r>
              <a:rPr lang="en-US" sz="2000" b="1" dirty="0">
                <a:solidFill>
                  <a:schemeClr val="bg1"/>
                </a:solidFill>
              </a:rPr>
              <a:t>Eternity – Rev 21-22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78BB8A5-E06F-9EB1-0719-934F9B206874}"/>
              </a:ext>
            </a:extLst>
          </p:cNvPr>
          <p:cNvSpPr txBox="1"/>
          <p:nvPr/>
        </p:nvSpPr>
        <p:spPr>
          <a:xfrm>
            <a:off x="9519920" y="3128516"/>
            <a:ext cx="2133600" cy="646331"/>
          </a:xfrm>
          <a:prstGeom prst="rect">
            <a:avLst/>
          </a:prstGeom>
          <a:noFill/>
          <a:ln w="412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Syria, Lebanon, Iran, Iraq,  Egypt</a:t>
            </a:r>
          </a:p>
        </p:txBody>
      </p:sp>
    </p:spTree>
    <p:extLst>
      <p:ext uri="{BB962C8B-B14F-4D97-AF65-F5344CB8AC3E}">
        <p14:creationId xmlns:p14="http://schemas.microsoft.com/office/powerpoint/2010/main" val="36168009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2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22272E3B-CB80-4A22-9D66-E16027ED0E6E}">
  <we:reference id="wa200005566" version="3.0.0.2" store="en-US" storeType="OMEX"/>
  <we:alternateReferences>
    <we:reference id="wa200005566" version="3.0.0.2" store="wa200005566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7AA0E26-2B78-4EE7-BE01-956B14188E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C4657AF-EFCA-425B-866D-F2B846C840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E325EC8-9F89-4198-8218-91A34E1356D1}">
  <ds:schemaRefs>
    <ds:schemaRef ds:uri="http://purl.org/dc/elements/1.1/"/>
    <ds:schemaRef ds:uri="7ea62328-f9cb-43bf-99db-6009b3f2bb1b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f98cc253-feff-40fd-b75e-dde241986d3d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75614</TotalTime>
  <Words>1626</Words>
  <Application>Microsoft Office PowerPoint</Application>
  <PresentationFormat>Widescreen</PresentationFormat>
  <Paragraphs>492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Bookman Old Style</vt:lpstr>
      <vt:lpstr>Calibri</vt:lpstr>
      <vt:lpstr>Gill Sans MT</vt:lpstr>
      <vt:lpstr>Rockwell</vt:lpstr>
      <vt:lpstr>Verdana</vt:lpstr>
      <vt:lpstr>Wingdings 3</vt:lpstr>
      <vt:lpstr>Damask</vt:lpstr>
      <vt:lpstr>PowerPoint Presentation</vt:lpstr>
      <vt:lpstr>OT True Prophets chart  in respect to  Hebrews  1:1-3, 11:1-3, 11:32-40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Heath</dc:creator>
  <cp:lastModifiedBy>Bill Heath</cp:lastModifiedBy>
  <cp:revision>1621</cp:revision>
  <cp:lastPrinted>2025-08-27T19:56:46Z</cp:lastPrinted>
  <dcterms:created xsi:type="dcterms:W3CDTF">2013-07-15T20:26:40Z</dcterms:created>
  <dcterms:modified xsi:type="dcterms:W3CDTF">2025-08-27T19:58:52Z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