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9" r:id="rId1"/>
  </p:sldMasterIdLst>
  <p:notesMasterIdLst>
    <p:notesMasterId r:id="rId9"/>
  </p:notesMasterIdLst>
  <p:sldIdLst>
    <p:sldId id="364" r:id="rId2"/>
    <p:sldId id="374" r:id="rId3"/>
    <p:sldId id="388" r:id="rId4"/>
    <p:sldId id="389" r:id="rId5"/>
    <p:sldId id="386" r:id="rId6"/>
    <p:sldId id="391" r:id="rId7"/>
    <p:sldId id="263" r:id="rId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5" d="100"/>
          <a:sy n="95" d="100"/>
        </p:scale>
        <p:origin x="206" y="-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9DA1F-9C06-46A4-8A99-BC0A7DC41F13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12C6F-2770-4703-98DB-2275B640C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Fellowship Church by Bill Heath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AD51A55-303F-4D54-AB99-832332D3BB80}" type="datetime1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Notes:  Core Scriptures to profit the souls of women with God's design, purpose, and beauty.  Genesis 1:27, Proverbs 31, Matthew 19:4, Romans 16:1-16, Ephesians 5:22-33, 1 Peter 3:1-7</a:t>
            </a:r>
          </a:p>
        </p:txBody>
      </p:sp>
    </p:spTree>
    <p:extLst>
      <p:ext uri="{BB962C8B-B14F-4D97-AF65-F5344CB8AC3E}">
        <p14:creationId xmlns:p14="http://schemas.microsoft.com/office/powerpoint/2010/main" val="274143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52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158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234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49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89944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5729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688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3091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6164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0743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912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05257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4474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872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47040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3551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7987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517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47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4987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63BC6-FEFA-9970-0305-EDA5D955E2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1C4449-F3BE-C835-73F3-9FBEA825F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A7213-3488-9A5A-AA9F-85574199B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5DB59-2AF0-CF32-ACF8-E3F8E7D93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C2CE7-D74B-53D3-843B-05C421D5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003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E34B7-B284-5D8C-9C3E-286235DE5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49B9CF-DAC1-2BAC-D797-8945616F3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C1C80-270C-AD86-1250-EB6CBBC43E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D9A871-3F66-BEEF-03FD-817209694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AB88E3-241B-6CCE-1413-78E7791FB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DE7EF-8609-9449-5ABC-4096ABC2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10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366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00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22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824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352276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436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544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8/30/2026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7194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  <p:sldLayoutId id="2147483986" r:id="rId17"/>
    <p:sldLayoutId id="2147483987" r:id="rId18"/>
    <p:sldLayoutId id="2147483988" r:id="rId19"/>
    <p:sldLayoutId id="2147483989" r:id="rId20"/>
    <p:sldLayoutId id="2147483990" r:id="rId21"/>
    <p:sldLayoutId id="2147483991" r:id="rId22"/>
    <p:sldLayoutId id="2147483992" r:id="rId23"/>
    <p:sldLayoutId id="2147483993" r:id="rId24"/>
    <p:sldLayoutId id="2147483994" r:id="rId25"/>
    <p:sldLayoutId id="2147483995" r:id="rId26"/>
    <p:sldLayoutId id="2147483996" r:id="rId27"/>
    <p:sldLayoutId id="2147483997" r:id="rId28"/>
    <p:sldLayoutId id="2147483998" r:id="rId2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crobat.adobe.com/id/urn:aaid:sc:VA6C2:62337f6f-b828-4dcc-977f-9bca2246427e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E5C6185-BA62-417B-B11E-D6CE654AE4F5}"/>
              </a:ext>
            </a:extLst>
          </p:cNvPr>
          <p:cNvSpPr txBox="1"/>
          <p:nvPr/>
        </p:nvSpPr>
        <p:spPr>
          <a:xfrm>
            <a:off x="3354985" y="5991090"/>
            <a:ext cx="6024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Fellowship Church,  Sunday School,  August 30, 2026</a:t>
            </a:r>
          </a:p>
          <a:p>
            <a:pPr algn="ctr"/>
            <a:r>
              <a:rPr lang="en-US" sz="2000" dirty="0"/>
              <a:t>by brother Bill Heath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B6C924B-D136-B41C-57F2-9E15057EF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6919" y="136288"/>
            <a:ext cx="5816843" cy="577129"/>
          </a:xfrm>
        </p:spPr>
        <p:txBody>
          <a:bodyPr>
            <a:normAutofit fontScale="85000" lnSpcReduction="10000"/>
          </a:bodyPr>
          <a:lstStyle/>
          <a:p>
            <a:r>
              <a:rPr lang="en-US" sz="3600" dirty="0"/>
              <a:t>Straight &amp; Balanced</a:t>
            </a:r>
            <a:endParaRPr lang="en-US" sz="2000" dirty="0"/>
          </a:p>
        </p:txBody>
      </p:sp>
      <p:pic>
        <p:nvPicPr>
          <p:cNvPr id="4098" name="Picture 2" descr="Image result for balance">
            <a:extLst>
              <a:ext uri="{FF2B5EF4-FFF2-40B4-BE49-F238E27FC236}">
                <a16:creationId xmlns:a16="http://schemas.microsoft.com/office/drawing/2014/main" id="{94A68CC1-A35B-E44A-258F-98BB866D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247" y="2005184"/>
            <a:ext cx="2130894" cy="26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lumbline Bible">
            <a:extLst>
              <a:ext uri="{FF2B5EF4-FFF2-40B4-BE49-F238E27FC236}">
                <a16:creationId xmlns:a16="http://schemas.microsoft.com/office/drawing/2014/main" id="{9EEDE0C2-EE51-FBC3-E1C7-6D92032E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37" y="2114550"/>
            <a:ext cx="2628899" cy="26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1BFC7-F1FB-7C24-B2DD-713F88A233D1}"/>
              </a:ext>
            </a:extLst>
          </p:cNvPr>
          <p:cNvSpPr txBox="1"/>
          <p:nvPr/>
        </p:nvSpPr>
        <p:spPr>
          <a:xfrm>
            <a:off x="3446868" y="873300"/>
            <a:ext cx="5896946" cy="485325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5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Spiritual Warfare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(11 of 16)</a:t>
            </a:r>
          </a:p>
          <a:p>
            <a:r>
              <a:rPr lang="en-US" sz="1050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1. A Father’s Love (John 4:43-53)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2. Our God Squad (12 COs that love me)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3. Great Freedom in Warfare (John 8:32)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4. Men of Purity, Power, &amp; Praise in Warfare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5. I AM the Light of the World (John 8-9)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6. Quit You Like Men (Proverbs 31)</a:t>
            </a:r>
          </a:p>
          <a:p>
            <a:pPr>
              <a:lnSpc>
                <a:spcPct val="150000"/>
              </a:lnSpc>
            </a:pPr>
            <a:endParaRPr lang="en-US" sz="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Ephesians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7. Prep for the Armor of God – chapter 5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8. Put on &amp; keep on the whole armor of God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8228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9AC5C-1AED-57C7-92AE-03AB94524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746862-79A0-137A-A259-79624F10D956}"/>
              </a:ext>
            </a:extLst>
          </p:cNvPr>
          <p:cNvSpPr txBox="1"/>
          <p:nvPr/>
        </p:nvSpPr>
        <p:spPr>
          <a:xfrm>
            <a:off x="466531" y="1016851"/>
            <a:ext cx="11271380" cy="545283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Doctrine:</a:t>
            </a: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SIT. </a:t>
            </a:r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Ephesians 1:1-3:21 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Crosswalk </a:t>
            </a:r>
          </a:p>
          <a:p>
            <a:pPr>
              <a:lnSpc>
                <a:spcPct val="150000"/>
              </a:lnSpc>
            </a:pPr>
            <a:r>
              <a:rPr lang="en-US" sz="32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Practice:</a:t>
            </a:r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WALK. </a:t>
            </a:r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 4:1-6:9,6:18-24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sz="2800" u="sng" dirty="0">
                <a:solidFill>
                  <a:schemeClr val="bg1"/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Aug 30</a:t>
            </a:r>
            <a:r>
              <a:rPr lang="en-US" sz="2800" dirty="0">
                <a:solidFill>
                  <a:schemeClr val="bg1"/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  Ephesians 5:1-6:9 Crosswalk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Sep 6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Founding fathers’ doctrine &amp; practice w/Tom Belote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Sep 13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Ephesians 6:18-24</a:t>
            </a:r>
            <a:endParaRPr lang="en-US" sz="2800" u="sng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_______: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STAND. 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 6:10-17,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Sep 20 &amp; 27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Crosswalk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Oct 4, 11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Link Acts 19, 20:17-38 &amp; Revelation 2:1-7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Oct 18, 25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Nov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1, w/Justin Olsen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FE7F91-D132-09BE-D395-C368854ACD1D}"/>
              </a:ext>
            </a:extLst>
          </p:cNvPr>
          <p:cNvSpPr txBox="1"/>
          <p:nvPr/>
        </p:nvSpPr>
        <p:spPr>
          <a:xfrm>
            <a:off x="-31101" y="42040"/>
            <a:ext cx="12192000" cy="7314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u="sng" dirty="0">
                <a:latin typeface="Verdana" panose="020B0604030504040204" pitchFamily="34" charset="0"/>
                <a:ea typeface="Verdana" panose="020B0604030504040204" pitchFamily="34" charset="0"/>
              </a:rPr>
              <a:t>Straight &amp; Balanced Sunday School Calendar</a:t>
            </a:r>
            <a:endParaRPr lang="en-US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316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A15FE-7BE1-2039-8108-1B4706B11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F08C90-53A1-6689-0000-15270B9B4642}"/>
              </a:ext>
            </a:extLst>
          </p:cNvPr>
          <p:cNvSpPr txBox="1"/>
          <p:nvPr/>
        </p:nvSpPr>
        <p:spPr>
          <a:xfrm>
            <a:off x="0" y="378441"/>
            <a:ext cx="12192000" cy="53521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Doctrine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Ephesians 1:1-3:21. 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words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only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en-US" b="1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Walk</a:t>
            </a:r>
            <a:r>
              <a:rPr lang="en-U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or </a:t>
            </a:r>
            <a:r>
              <a:rPr lang="en-US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</a:t>
            </a:r>
            <a:r>
              <a:rPr lang="en-US" b="1" u="sng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dirty="0"/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510F06-3A0B-982D-DE9F-9F2633B56E7A}"/>
              </a:ext>
            </a:extLst>
          </p:cNvPr>
          <p:cNvSpPr txBox="1"/>
          <p:nvPr/>
        </p:nvSpPr>
        <p:spPr>
          <a:xfrm>
            <a:off x="0" y="37905"/>
            <a:ext cx="12192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 God’s past work “in Christ” &amp; saints.   Apostle Paul’s present posture “in Christ”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dirty="0"/>
              <a:t>W. H. 30 Aug 2026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0091DC2-F4E3-9C7F-51BC-BF6CA5480B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437031"/>
              </p:ext>
            </p:extLst>
          </p:nvPr>
        </p:nvGraphicFramePr>
        <p:xfrm>
          <a:off x="265087" y="902672"/>
          <a:ext cx="11661826" cy="5369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3401">
                  <a:extLst>
                    <a:ext uri="{9D8B030D-6E8A-4147-A177-3AD203B41FA5}">
                      <a16:colId xmlns:a16="http://schemas.microsoft.com/office/drawing/2014/main" val="3446267788"/>
                    </a:ext>
                  </a:extLst>
                </a:gridCol>
                <a:gridCol w="1527384">
                  <a:extLst>
                    <a:ext uri="{9D8B030D-6E8A-4147-A177-3AD203B41FA5}">
                      <a16:colId xmlns:a16="http://schemas.microsoft.com/office/drawing/2014/main" val="3228724475"/>
                    </a:ext>
                  </a:extLst>
                </a:gridCol>
                <a:gridCol w="2852256">
                  <a:extLst>
                    <a:ext uri="{9D8B030D-6E8A-4147-A177-3AD203B41FA5}">
                      <a16:colId xmlns:a16="http://schemas.microsoft.com/office/drawing/2014/main" val="2610989656"/>
                    </a:ext>
                  </a:extLst>
                </a:gridCol>
                <a:gridCol w="2969703">
                  <a:extLst>
                    <a:ext uri="{9D8B030D-6E8A-4147-A177-3AD203B41FA5}">
                      <a16:colId xmlns:a16="http://schemas.microsoft.com/office/drawing/2014/main" val="3957769083"/>
                    </a:ext>
                  </a:extLst>
                </a:gridCol>
                <a:gridCol w="2959082">
                  <a:extLst>
                    <a:ext uri="{9D8B030D-6E8A-4147-A177-3AD203B41FA5}">
                      <a16:colId xmlns:a16="http://schemas.microsoft.com/office/drawing/2014/main" val="2541867709"/>
                    </a:ext>
                  </a:extLst>
                </a:gridCol>
              </a:tblGrid>
              <a:tr h="316934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n-lt"/>
                        </a:rPr>
                        <a:t>In Christ (10x)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I have Ordained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to Bow my Knees - prayer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as a Prisoner of the Mystery.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349927"/>
                  </a:ext>
                </a:extLst>
              </a:tr>
              <a:tr h="28956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saints</a:t>
                      </a:r>
                      <a:r>
                        <a:rPr lang="en-US" sz="1600" b="0" dirty="0"/>
                        <a:t>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</a:rPr>
                        <a:t>(6/*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en-US" sz="1600" b="0" dirty="0"/>
                        <a:t>)  </a:t>
                      </a:r>
                      <a:r>
                        <a:rPr lang="en-US" sz="1400" b="0" dirty="0"/>
                        <a:t>                    </a:t>
                      </a:r>
                      <a:r>
                        <a:rPr lang="en-US" sz="1600" b="0" dirty="0"/>
                        <a:t>      1:1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mystery </a:t>
                      </a:r>
                      <a:r>
                        <a:rPr lang="en-US" sz="1600" b="0" dirty="0">
                          <a:latin typeface="+mn-lt"/>
                        </a:rPr>
                        <a:t>(4/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</a:rPr>
                        <a:t>*2</a:t>
                      </a:r>
                      <a:r>
                        <a:rPr lang="en-US" sz="1600" b="0" dirty="0">
                          <a:latin typeface="+mn-lt"/>
                        </a:rPr>
                        <a:t>)                     1:9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power</a:t>
                      </a:r>
                      <a:r>
                        <a:rPr lang="en-US" sz="1600" b="0" dirty="0">
                          <a:latin typeface="+mn-lt"/>
                        </a:rPr>
                        <a:t>/might</a:t>
                      </a:r>
                      <a:r>
                        <a:rPr lang="en-US" sz="1600" b="1" dirty="0">
                          <a:latin typeface="+mn-lt"/>
                        </a:rPr>
                        <a:t> (5x,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dynamis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) </a:t>
                      </a:r>
                      <a:r>
                        <a:rPr lang="en-US" sz="1600" b="0" dirty="0">
                          <a:latin typeface="+mn-lt"/>
                        </a:rPr>
                        <a:t>1:19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aliens  2:12             Israel   2:12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943534"/>
                  </a:ext>
                </a:extLst>
              </a:tr>
              <a:tr h="18470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faith/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ful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 (5/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*4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**1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)                1:1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</a:rPr>
                        <a:t>purpose(d) (4x)                   1:9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</a:rPr>
                        <a:t>might/y (1/</a:t>
                      </a:r>
                      <a:r>
                        <a:rPr lang="en-US" sz="1600" b="0" dirty="0">
                          <a:solidFill>
                            <a:srgbClr val="00B050"/>
                          </a:solidFill>
                          <a:latin typeface="+mn-lt"/>
                        </a:rPr>
                        <a:t>**1,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strength</a:t>
                      </a:r>
                      <a:r>
                        <a:rPr lang="en-US" sz="1600" b="0" dirty="0">
                          <a:latin typeface="+mn-lt"/>
                        </a:rPr>
                        <a:t>)</a:t>
                      </a:r>
                      <a:r>
                        <a:rPr lang="en-US" sz="1400" b="0" dirty="0">
                          <a:latin typeface="+mn-lt"/>
                        </a:rPr>
                        <a:t>     </a:t>
                      </a:r>
                      <a:r>
                        <a:rPr lang="en-US" sz="1600" b="0" dirty="0">
                          <a:latin typeface="+mn-lt"/>
                        </a:rPr>
                        <a:t>1 :19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nigh (2x)                    2:17, 2:13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211543"/>
                  </a:ext>
                </a:extLst>
              </a:tr>
              <a:tr h="2502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grace (9/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*3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peace (4/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*3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  1:2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dispensation (2x)       3:2, 1:10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power (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1/</a:t>
                      </a:r>
                      <a:r>
                        <a:rPr lang="en-US" sz="1600" b="0" dirty="0">
                          <a:solidFill>
                            <a:srgbClr val="00B050"/>
                          </a:solidFill>
                          <a:latin typeface="+mn-lt"/>
                          <a:ea typeface="Verdana" panose="020B0604030504040204" pitchFamily="34" charset="0"/>
                        </a:rPr>
                        <a:t>**1</a:t>
                      </a:r>
                      <a:r>
                        <a:rPr lang="en-US" sz="16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Verdana" panose="020B0604030504040204" pitchFamily="34" charset="0"/>
                        </a:rPr>
                        <a:t>,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kratos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6:10/1:19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enmity (2x)   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new 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2:15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438411"/>
                  </a:ext>
                </a:extLst>
              </a:tr>
              <a:tr h="32875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all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*6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spiritual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(1/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*1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**1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1:3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fullness/fill/s/ed (5/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*3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)       1:10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dead (3/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      2:1, 1:20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cross                                   2:16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5315"/>
                  </a:ext>
                </a:extLst>
              </a:tr>
              <a:tr h="3200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heaven/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ly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(6/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*2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hell ?(0x)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1:3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time/s (5/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          1:10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far above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all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(1/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4:10/1:21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access (2x)               3:12, 2:18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345353"/>
                  </a:ext>
                </a:extLst>
              </a:tr>
              <a:tr h="26120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chosen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        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1:4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inheritance (4/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dirty="0"/>
                        <a:t>)              1:11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principality/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ies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 (2/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  <a:ea typeface="Verdana" panose="020B0604030504040204" pitchFamily="34" charset="0"/>
                        </a:rPr>
                        <a:t>**1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1:21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prisoner (1/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)                4:1/3:1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918014"/>
                  </a:ext>
                </a:extLst>
              </a:tr>
              <a:tr h="29329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foundation </a:t>
                      </a:r>
                      <a:r>
                        <a:rPr lang="en-US" sz="1600" dirty="0">
                          <a:latin typeface="+mn-lt"/>
                        </a:rPr>
                        <a:t>(2x) </a:t>
                      </a:r>
                      <a:r>
                        <a:rPr lang="en-US" sz="1600" b="1" dirty="0" err="1">
                          <a:latin typeface="+mn-lt"/>
                        </a:rPr>
                        <a:t>bldg</a:t>
                      </a:r>
                      <a:r>
                        <a:rPr lang="en-US" sz="1600" dirty="0">
                          <a:latin typeface="+mn-lt"/>
                        </a:rPr>
                        <a:t>   2:20,1:4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+/- work/s/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manship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 (8/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*5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1:11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power/s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(3/</a:t>
                      </a:r>
                      <a:r>
                        <a:rPr lang="en-US" sz="1600" b="0" dirty="0">
                          <a:solidFill>
                            <a:srgbClr val="00B050"/>
                          </a:solidFill>
                          <a:latin typeface="+mn-lt"/>
                          <a:ea typeface="Verdana" panose="020B0604030504040204" pitchFamily="34" charset="0"/>
                        </a:rPr>
                        <a:t>**1,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exousía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)   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1:21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read 3:4         unsearchable 3:8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120220"/>
                  </a:ext>
                </a:extLst>
              </a:tr>
              <a:tr h="2845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holy (4/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*8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  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1:4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hear/d (3/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*3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         1:13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</a:rPr>
                        <a:t>dominion </a:t>
                      </a:r>
                      <a:r>
                        <a:rPr lang="en-US" sz="900" b="1" dirty="0">
                          <a:solidFill>
                            <a:schemeClr val="accent4"/>
                          </a:solidFill>
                          <a:latin typeface="+mn-lt"/>
                        </a:rPr>
                        <a:t>/in this world &amp; that to come/    </a:t>
                      </a:r>
                      <a:r>
                        <a:rPr lang="en-US" sz="1600" b="0" dirty="0">
                          <a:latin typeface="+mn-lt"/>
                        </a:rPr>
                        <a:t>1:21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beginning 3:9         eternal 3:11</a:t>
                      </a:r>
                      <a:endParaRPr lang="en-US" sz="1600" b="0" dirty="0">
                        <a:solidFill>
                          <a:schemeClr val="accent5"/>
                        </a:solidFill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292574"/>
                  </a:ext>
                </a:extLst>
              </a:tr>
              <a:tr h="294541">
                <a:tc gridSpan="2"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predestinated (2x)     1:11, 1:5 </a:t>
                      </a:r>
                      <a:endParaRPr lang="en-US" sz="1600" dirty="0"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gospel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 (2/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</a:rPr>
                        <a:t>**1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)               1:13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body (3/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*6</a:t>
                      </a:r>
                      <a:r>
                        <a:rPr lang="en-US" sz="1600" dirty="0">
                          <a:latin typeface="+mn-lt"/>
                        </a:rPr>
                        <a:t>)                          1:23 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 family  </a:t>
                      </a:r>
                      <a:r>
                        <a:rPr lang="en-US" sz="900" b="1" dirty="0">
                          <a:solidFill>
                            <a:schemeClr val="accent4"/>
                          </a:solidFill>
                          <a:latin typeface="+mn-lt"/>
                        </a:rPr>
                        <a:t>/spiritual/</a:t>
                      </a: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</a:rPr>
                        <a:t>                       </a:t>
                      </a:r>
                      <a:r>
                        <a:rPr lang="en-US" sz="1600" dirty="0">
                          <a:latin typeface="+mn-lt"/>
                        </a:rPr>
                        <a:t>3:15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464654"/>
                  </a:ext>
                </a:extLst>
              </a:tr>
              <a:tr h="18582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praise (3x),    </a:t>
                      </a:r>
                      <a:endParaRPr lang="en-US" sz="1600" dirty="0"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n-lt"/>
                        </a:rPr>
                        <a:t>   glory (8x) </a:t>
                      </a:r>
                      <a:r>
                        <a:rPr lang="en-US" sz="1600" dirty="0">
                          <a:latin typeface="+mn-lt"/>
                        </a:rPr>
                        <a:t>1:6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sealed (1/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         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4:30/1:13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</a:rPr>
                        <a:t>fulness/filled (2/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</a:rPr>
                        <a:t>*2</a:t>
                      </a:r>
                      <a:r>
                        <a:rPr lang="en-US" sz="1600" b="0" dirty="0">
                          <a:latin typeface="+mn-lt"/>
                        </a:rPr>
                        <a:t>)              1:23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strengthened/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strong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(1/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  <a:ea typeface="Verdana" panose="020B0604030504040204" pitchFamily="34" charset="0"/>
                        </a:rPr>
                        <a:t>**1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3:16</a:t>
                      </a:r>
                      <a:endParaRPr lang="en-US" sz="160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6443197"/>
                  </a:ext>
                </a:extLst>
              </a:tr>
              <a:tr h="34063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blood (2/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</a:rPr>
                        <a:t>**1</a:t>
                      </a:r>
                      <a:r>
                        <a:rPr lang="en-US" sz="1600" dirty="0">
                          <a:latin typeface="+mn-lt"/>
                        </a:rPr>
                        <a:t>)              2:13, 1:7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a typeface="Verdana" panose="020B0604030504040204" pitchFamily="34" charset="0"/>
                        </a:rPr>
                        <a:t>prayers/bow knees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ea typeface="Verdana" panose="020B0604030504040204" pitchFamily="34" charset="0"/>
                        </a:rPr>
                        <a:t>(2/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ea typeface="Verdana" panose="020B0604030504040204" pitchFamily="34" charset="0"/>
                        </a:rPr>
                        <a:t>*3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ea typeface="Verdana" panose="020B0604030504040204" pitchFamily="34" charset="0"/>
                        </a:rPr>
                        <a:t>)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a typeface="Verdana" panose="020B0604030504040204" pitchFamily="34" charset="0"/>
                        </a:rPr>
                        <a:t>1:16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prince </a:t>
                      </a:r>
                      <a:r>
                        <a:rPr lang="en-US" sz="900" b="1" dirty="0">
                          <a:solidFill>
                            <a:schemeClr val="accent4"/>
                          </a:solidFill>
                        </a:rPr>
                        <a:t>/under the king/                                     </a:t>
                      </a:r>
                      <a:r>
                        <a:rPr lang="en-US" sz="1600" dirty="0"/>
                        <a:t>2:2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inner man 3:16          dwell 3:17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512918"/>
                  </a:ext>
                </a:extLst>
              </a:tr>
              <a:tr h="300649">
                <a:tc gridSpan="2">
                  <a:txBody>
                    <a:bodyPr/>
                    <a:lstStyle/>
                    <a:p>
                      <a:r>
                        <a:rPr lang="en-US" sz="1600" b="1" dirty="0"/>
                        <a:t>sins/sin (3/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b="1" dirty="0"/>
                        <a:t>)              </a:t>
                      </a:r>
                      <a:r>
                        <a:rPr lang="en-US" sz="1600" b="0" dirty="0"/>
                        <a:t>4:26/1:7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revelation(ed) (3x)            1:17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- disobedience 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2:2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n-lt"/>
                        </a:rPr>
                        <a:t>rooted &amp; grounded </a:t>
                      </a:r>
                      <a:r>
                        <a:rPr lang="en-US" sz="1600" b="0" dirty="0">
                          <a:latin typeface="+mn-lt"/>
                        </a:rPr>
                        <a:t>(2 </a:t>
                      </a:r>
                      <a:r>
                        <a:rPr lang="en-US" sz="900" b="0" dirty="0">
                          <a:latin typeface="+mn-lt"/>
                        </a:rPr>
                        <a:t>words</a:t>
                      </a:r>
                      <a:r>
                        <a:rPr lang="en-US" sz="1600" b="0" dirty="0">
                          <a:latin typeface="+mn-lt"/>
                        </a:rPr>
                        <a:t>) </a:t>
                      </a:r>
                      <a:r>
                        <a:rPr lang="en-US" sz="1600" dirty="0">
                          <a:latin typeface="+mn-lt"/>
                        </a:rPr>
                        <a:t>3:17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8754403"/>
                  </a:ext>
                </a:extLst>
              </a:tr>
              <a:tr h="23109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forgive 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dirty="0">
                          <a:latin typeface="+mn-lt"/>
                        </a:rPr>
                        <a:t>)    </a:t>
                      </a:r>
                      <a:r>
                        <a:rPr lang="en-US" sz="1400" dirty="0">
                          <a:latin typeface="+mn-lt"/>
                        </a:rPr>
                        <a:t> </a:t>
                      </a:r>
                      <a:r>
                        <a:rPr lang="en-US" sz="1600" b="1" dirty="0">
                          <a:latin typeface="+mn-lt"/>
                        </a:rPr>
                        <a:t>riches (6x) </a:t>
                      </a:r>
                      <a:r>
                        <a:rPr lang="en-US" sz="1600" dirty="0">
                          <a:latin typeface="+mn-lt"/>
                        </a:rPr>
                        <a:t>1:7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understanding (2/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*2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1:18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saved (2x)                      2:8, 2:5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comprehend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ova Light"/>
                          <a:ea typeface="+mn-ea"/>
                          <a:cs typeface="+mn-cs"/>
                        </a:rPr>
                        <a:t>                       3:18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99717"/>
                  </a:ext>
                </a:extLst>
              </a:tr>
              <a:tr h="23109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abounded                            1:8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enlightened                      1:18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ages (3x) 2:7       ordained 2:10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breadth, length (2 </a:t>
                      </a:r>
                      <a:r>
                        <a:rPr lang="en-US" sz="900" dirty="0">
                          <a:latin typeface="+mn-lt"/>
                        </a:rPr>
                        <a:t>words</a:t>
                      </a:r>
                      <a:r>
                        <a:rPr lang="en-US" sz="1600" dirty="0">
                          <a:latin typeface="+mn-lt"/>
                        </a:rPr>
                        <a:t>)       3:18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1942364"/>
                  </a:ext>
                </a:extLst>
              </a:tr>
              <a:tr h="23430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manifold </a:t>
                      </a:r>
                      <a:r>
                        <a:rPr lang="en-US" sz="1600" dirty="0"/>
                        <a:t>wisdom/wise (2/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600" dirty="0"/>
                        <a:t>)     1:8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exceeding (3x) </a:t>
                      </a:r>
                      <a:r>
                        <a:rPr lang="en-US" sz="1600" b="0" dirty="0">
                          <a:latin typeface="+mn-lt"/>
                        </a:rPr>
                        <a:t>greatness </a:t>
                      </a:r>
                      <a:r>
                        <a:rPr lang="en-US" sz="1600" dirty="0">
                          <a:latin typeface="+mn-lt"/>
                        </a:rPr>
                        <a:t>1:19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</a:rPr>
                        <a:t>Gentiles (4/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b="0" dirty="0">
                          <a:latin typeface="+mn-lt"/>
                        </a:rPr>
                        <a:t>)                    2:11</a:t>
                      </a:r>
                      <a:endParaRPr lang="en-US" sz="1600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depth, height (2 </a:t>
                      </a:r>
                      <a:r>
                        <a:rPr lang="en-US" sz="900" dirty="0">
                          <a:latin typeface="+mn-lt"/>
                        </a:rPr>
                        <a:t>words</a:t>
                      </a:r>
                      <a:r>
                        <a:rPr lang="en-US" sz="1600" dirty="0">
                          <a:latin typeface="+mn-lt"/>
                        </a:rPr>
                        <a:t>)          3:18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91596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59FB8A2-C1A7-5BDD-38B7-92CE7937A587}"/>
              </a:ext>
            </a:extLst>
          </p:cNvPr>
          <p:cNvSpPr txBox="1"/>
          <p:nvPr/>
        </p:nvSpPr>
        <p:spPr>
          <a:xfrm>
            <a:off x="147636" y="6376154"/>
            <a:ext cx="1172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Sit words only: 82.                 Crosswalk from Sit to </a:t>
            </a:r>
            <a:r>
              <a:rPr lang="en-US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*Walk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is 69 words and to </a:t>
            </a:r>
            <a:r>
              <a:rPr lang="en-US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**Stand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is 8 words.</a:t>
            </a:r>
          </a:p>
        </p:txBody>
      </p:sp>
    </p:spTree>
    <p:extLst>
      <p:ext uri="{BB962C8B-B14F-4D97-AF65-F5344CB8AC3E}">
        <p14:creationId xmlns:p14="http://schemas.microsoft.com/office/powerpoint/2010/main" val="3249511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3D754-FEC9-C487-C447-48A5037F9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BD0D4F-3D0C-C10A-60F1-BE36242FBF52}"/>
              </a:ext>
            </a:extLst>
          </p:cNvPr>
          <p:cNvSpPr txBox="1"/>
          <p:nvPr/>
        </p:nvSpPr>
        <p:spPr>
          <a:xfrm>
            <a:off x="-19185" y="373190"/>
            <a:ext cx="12192000" cy="55137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Practice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                    Ephesians 4:1-6:9, 6:18-24. 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Walk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words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only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en-US" b="1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or </a:t>
            </a:r>
            <a:r>
              <a:rPr lang="en-US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</a:t>
            </a:r>
            <a:r>
              <a:rPr lang="en-US" b="1" u="sng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DBF084-EC35-9B60-E5F1-72D041D2AC85}"/>
              </a:ext>
            </a:extLst>
          </p:cNvPr>
          <p:cNvSpPr txBox="1"/>
          <p:nvPr/>
        </p:nvSpPr>
        <p:spPr>
          <a:xfrm>
            <a:off x="0" y="-10227"/>
            <a:ext cx="12192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WALK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        God’s present work in Christ.  Apostle Paul’s present posture  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    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W. H. 30 Aug 2026</a:t>
            </a:r>
            <a:endParaRPr lang="en-US" sz="2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F38E88D-5B04-075D-3651-7BA46A11A9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331184"/>
              </p:ext>
            </p:extLst>
          </p:nvPr>
        </p:nvGraphicFramePr>
        <p:xfrm>
          <a:off x="210766" y="1399613"/>
          <a:ext cx="11770467" cy="5308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3687">
                  <a:extLst>
                    <a:ext uri="{9D8B030D-6E8A-4147-A177-3AD203B41FA5}">
                      <a16:colId xmlns:a16="http://schemas.microsoft.com/office/drawing/2014/main" val="3458486599"/>
                    </a:ext>
                  </a:extLst>
                </a:gridCol>
                <a:gridCol w="2145049">
                  <a:extLst>
                    <a:ext uri="{9D8B030D-6E8A-4147-A177-3AD203B41FA5}">
                      <a16:colId xmlns:a16="http://schemas.microsoft.com/office/drawing/2014/main" val="1365169323"/>
                    </a:ext>
                  </a:extLst>
                </a:gridCol>
                <a:gridCol w="1983388">
                  <a:extLst>
                    <a:ext uri="{9D8B030D-6E8A-4147-A177-3AD203B41FA5}">
                      <a16:colId xmlns:a16="http://schemas.microsoft.com/office/drawing/2014/main" val="3446267788"/>
                    </a:ext>
                  </a:extLst>
                </a:gridCol>
                <a:gridCol w="1984311">
                  <a:extLst>
                    <a:ext uri="{9D8B030D-6E8A-4147-A177-3AD203B41FA5}">
                      <a16:colId xmlns:a16="http://schemas.microsoft.com/office/drawing/2014/main" val="2610989656"/>
                    </a:ext>
                  </a:extLst>
                </a:gridCol>
                <a:gridCol w="1869831">
                  <a:extLst>
                    <a:ext uri="{9D8B030D-6E8A-4147-A177-3AD203B41FA5}">
                      <a16:colId xmlns:a16="http://schemas.microsoft.com/office/drawing/2014/main" val="3957769083"/>
                    </a:ext>
                  </a:extLst>
                </a:gridCol>
                <a:gridCol w="2034201">
                  <a:extLst>
                    <a:ext uri="{9D8B030D-6E8A-4147-A177-3AD203B41FA5}">
                      <a16:colId xmlns:a16="http://schemas.microsoft.com/office/drawing/2014/main" val="2541867709"/>
                    </a:ext>
                  </a:extLst>
                </a:gridCol>
              </a:tblGrid>
              <a:tr h="31693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</a:rPr>
                        <a:t>Walk (6 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*2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</a:rPr>
                        <a:t>)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600" dirty="0"/>
                        <a:t>   </a:t>
                      </a:r>
                      <a:r>
                        <a:rPr lang="en-US" sz="1400" dirty="0"/>
                        <a:t>to    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Put on** </a:t>
                      </a:r>
                      <a:r>
                        <a:rPr lang="en-US" sz="16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  <a:r>
                        <a:rPr lang="en-US" sz="1600" b="1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 Man            </a:t>
                      </a:r>
                      <a:endParaRPr lang="en-US" sz="1600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</a:t>
                      </a:r>
                      <a:r>
                        <a:rPr lang="en-US" sz="1600" dirty="0"/>
                        <a:t> Family </a:t>
                      </a:r>
                      <a:r>
                        <a:rPr lang="en-US" sz="1400" dirty="0"/>
                        <a:t>and </a:t>
                      </a:r>
                      <a:r>
                        <a:rPr lang="en-US" sz="1600" dirty="0"/>
                        <a:t>Work.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sng" dirty="0"/>
                        <a:t>Put off</a:t>
                      </a:r>
                      <a:r>
                        <a:rPr lang="en-US" sz="1600" u="none" dirty="0"/>
                        <a:t> </a:t>
                      </a:r>
                      <a:r>
                        <a:rPr lang="en-US" sz="1400" u="none" dirty="0"/>
                        <a:t>the</a:t>
                      </a:r>
                      <a:r>
                        <a:rPr lang="en-US" sz="1600" u="none" dirty="0"/>
                        <a:t> </a:t>
                      </a:r>
                      <a:r>
                        <a:rPr lang="en-US" sz="1600" u="sng" dirty="0"/>
                        <a:t>Old 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with no </a:t>
                      </a:r>
                      <a:r>
                        <a:rPr lang="en-US" sz="1600" u="sng" dirty="0"/>
                        <a:t>Inheritance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in the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Devil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(1 /**1). 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349927"/>
                  </a:ext>
                </a:extLst>
              </a:tr>
              <a:tr h="289564">
                <a:tc>
                  <a:txBody>
                    <a:bodyPr/>
                    <a:lstStyle/>
                    <a:p>
                      <a:r>
                        <a:rPr lang="en-US" sz="1600" b="1" dirty="0">
                          <a:highlight>
                            <a:srgbClr val="FFFF00"/>
                          </a:highlight>
                        </a:rPr>
                        <a:t>speak (10x)</a:t>
                      </a:r>
                      <a:r>
                        <a:rPr lang="en-US" sz="1200" b="1" dirty="0"/>
                        <a:t>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/ch 4/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/>
                        <a:t>give/gave (7/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</a:rPr>
                        <a:t>*6</a:t>
                      </a:r>
                      <a:r>
                        <a:rPr lang="en-US" sz="1400" b="0" dirty="0"/>
                        <a:t>) gift (2/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400" b="0" dirty="0"/>
                        <a:t>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no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 fellowship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w/dark</a:t>
                      </a:r>
                      <a:endParaRPr lang="en-US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no more </a:t>
                      </a:r>
                      <a:r>
                        <a:rPr lang="en-US" sz="1600" dirty="0"/>
                        <a:t>tossed</a:t>
                      </a:r>
                      <a:r>
                        <a:rPr lang="en-US" sz="1200" dirty="0"/>
                        <a:t>   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/ch 4/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sin </a:t>
                      </a:r>
                      <a:r>
                        <a:rPr lang="en-US" sz="1200" dirty="0"/>
                        <a:t>not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idolator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943534"/>
                  </a:ext>
                </a:extLst>
              </a:tr>
              <a:tr h="184705">
                <a:tc>
                  <a:txBody>
                    <a:bodyPr/>
                    <a:lstStyle/>
                    <a:p>
                      <a:r>
                        <a:rPr lang="en-US" sz="1600" b="0" dirty="0"/>
                        <a:t>beseech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highlight>
                            <a:srgbClr val="FFFF00"/>
                          </a:highlight>
                        </a:rPr>
                        <a:t>grow up </a:t>
                      </a:r>
                      <a:r>
                        <a:rPr lang="en-US" sz="1600" b="0" dirty="0"/>
                        <a:t>(1/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reprove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them</a:t>
                      </a:r>
                      <a:r>
                        <a:rPr lang="en-US" sz="1600" dirty="0"/>
                        <a:t>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 more </a:t>
                      </a:r>
                      <a:r>
                        <a:rPr lang="en-US" sz="1600" dirty="0"/>
                        <a:t>carried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steal </a:t>
                      </a:r>
                      <a:r>
                        <a:rPr lang="en-US" sz="1200" dirty="0"/>
                        <a:t>no more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vain </a:t>
                      </a:r>
                      <a:r>
                        <a:rPr lang="en-US" sz="1200" dirty="0"/>
                        <a:t>words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211543"/>
                  </a:ext>
                </a:extLst>
              </a:tr>
              <a:tr h="309470">
                <a:tc>
                  <a:txBody>
                    <a:bodyPr/>
                    <a:lstStyle/>
                    <a:p>
                      <a:r>
                        <a:rPr lang="en-US" sz="1200" b="0" dirty="0"/>
                        <a:t>walk </a:t>
                      </a:r>
                      <a:r>
                        <a:rPr lang="en-US" sz="1600" b="0" dirty="0"/>
                        <a:t>worthy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highlight>
                            <a:srgbClr val="FFFF00"/>
                          </a:highlight>
                        </a:rPr>
                        <a:t>Head-body</a:t>
                      </a:r>
                      <a:r>
                        <a:rPr lang="en-US" sz="1600" b="0" dirty="0">
                          <a:highlight>
                            <a:srgbClr val="FFFF00"/>
                          </a:highlight>
                        </a:rPr>
                        <a:t> (&gt;&gt;2/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*1&gt;</a:t>
                      </a:r>
                      <a:r>
                        <a:rPr lang="en-US" sz="1600" b="0" dirty="0">
                          <a:highlight>
                            <a:srgbClr val="FFFF00"/>
                          </a:highlight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walk </a:t>
                      </a:r>
                      <a:r>
                        <a:rPr lang="en-US" sz="1600"/>
                        <a:t>circumspectly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 more </a:t>
                      </a:r>
                      <a:r>
                        <a:rPr lang="en-US" sz="1600" dirty="0"/>
                        <a:t>cunning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 </a:t>
                      </a:r>
                      <a:r>
                        <a:rPr lang="en-US" sz="1600" dirty="0"/>
                        <a:t>corrupt </a:t>
                      </a:r>
                      <a:r>
                        <a:rPr lang="en-US" sz="1200" dirty="0"/>
                        <a:t>talk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unfruitful </a:t>
                      </a:r>
                      <a:r>
                        <a:rPr lang="en-US" sz="1200" dirty="0"/>
                        <a:t>works</a:t>
                      </a:r>
                      <a:endParaRPr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438411"/>
                  </a:ext>
                </a:extLst>
              </a:tr>
              <a:tr h="328753">
                <a:tc>
                  <a:txBody>
                    <a:bodyPr/>
                    <a:lstStyle/>
                    <a:p>
                      <a:r>
                        <a:rPr lang="en-US" sz="1600" b="0" dirty="0"/>
                        <a:t>calling (2/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children (6/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*3</a:t>
                      </a:r>
                      <a:r>
                        <a:rPr lang="en-US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redeem </a:t>
                      </a:r>
                      <a:r>
                        <a:rPr lang="en-US" sz="1200"/>
                        <a:t>time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deceive(</a:t>
                      </a:r>
                      <a:r>
                        <a:rPr lang="en-US" sz="1600" b="0" dirty="0" err="1"/>
                        <a:t>ful</a:t>
                      </a:r>
                      <a:r>
                        <a:rPr lang="en-US" sz="1600" b="0" dirty="0"/>
                        <a:t>)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grieve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not holy Spirit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shame</a:t>
                      </a:r>
                      <a:endParaRPr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5315"/>
                  </a:ext>
                </a:extLst>
              </a:tr>
              <a:tr h="320044">
                <a:tc>
                  <a:txBody>
                    <a:bodyPr/>
                    <a:lstStyle/>
                    <a:p>
                      <a:r>
                        <a:rPr lang="en-US" sz="1600" b="0" dirty="0"/>
                        <a:t>called (2/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/>
                        <a:t>edifying (3x) </a:t>
                      </a:r>
                      <a:r>
                        <a:rPr lang="en-US" sz="1100" b="0" dirty="0"/>
                        <a:t>renewed</a:t>
                      </a:r>
                      <a:r>
                        <a:rPr lang="en-US" sz="1200" b="0" dirty="0"/>
                        <a:t> </a:t>
                      </a:r>
                      <a:r>
                        <a:rPr lang="en-US" sz="1600" b="0" dirty="0">
                          <a:highlight>
                            <a:srgbClr val="FFFF00"/>
                          </a:highlight>
                        </a:rPr>
                        <a:t>mind</a:t>
                      </a:r>
                      <a:endParaRPr lang="en-US" sz="1200" b="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singing-</a:t>
                      </a:r>
                      <a:r>
                        <a:rPr lang="en-US" sz="1200"/>
                        <a:t>heart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darkened/ness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bitterness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Awake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you that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 sleeps</a:t>
                      </a:r>
                      <a:endParaRPr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345353"/>
                  </a:ext>
                </a:extLst>
              </a:tr>
              <a:tr h="2612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lowliness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righteousness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heart/s</a:t>
                      </a:r>
                      <a:r>
                        <a:rPr lang="en-US" sz="1600" dirty="0"/>
                        <a:t> (5/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alienated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clamor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unwise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918014"/>
                  </a:ext>
                </a:extLst>
              </a:tr>
              <a:tr h="293297">
                <a:tc>
                  <a:txBody>
                    <a:bodyPr/>
                    <a:lstStyle/>
                    <a:p>
                      <a:r>
                        <a:rPr lang="en-US" sz="1600" b="0" dirty="0"/>
                        <a:t>meekness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holiness, church </a:t>
                      </a:r>
                      <a:r>
                        <a:rPr lang="en-US" sz="1400" dirty="0"/>
                        <a:t>(6/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*3</a:t>
                      </a:r>
                      <a:r>
                        <a:rPr lang="en-US" sz="1400" dirty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highlight>
                            <a:srgbClr val="FFFF00"/>
                          </a:highlight>
                        </a:rPr>
                        <a:t>submit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dirty="0"/>
                        <a:t>(2x)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/all/wife/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ignorance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evil (2/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</a:rPr>
                        <a:t>**1, wicked</a:t>
                      </a:r>
                      <a:r>
                        <a:rPr lang="en-US" sz="1600" dirty="0"/>
                        <a:t>) 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no</a:t>
                      </a:r>
                      <a:r>
                        <a:rPr lang="en-US" sz="1400" dirty="0"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spot</a:t>
                      </a:r>
                      <a:r>
                        <a:rPr lang="en-US" sz="1600" dirty="0"/>
                        <a:t>  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  <a:highlight>
                            <a:srgbClr val="FFFF00"/>
                          </a:highlight>
                        </a:rPr>
                        <a:t>/husband-wife/</a:t>
                      </a:r>
                      <a:endParaRPr lang="en-US" sz="1600" b="1" dirty="0">
                        <a:solidFill>
                          <a:schemeClr val="accent4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120220"/>
                  </a:ext>
                </a:extLst>
              </a:tr>
              <a:tr h="282814">
                <a:tc>
                  <a:txBody>
                    <a:bodyPr/>
                    <a:lstStyle/>
                    <a:p>
                      <a:r>
                        <a:rPr lang="en-US" sz="1600" b="0" dirty="0"/>
                        <a:t>longsuffering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truth (2x) labor-work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</a:rPr>
                        <a:t>sanctify &amp; cleanse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blindness-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heart</a:t>
                      </a:r>
                      <a:endParaRPr lang="en-US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no</a:t>
                      </a:r>
                      <a:r>
                        <a:rPr lang="en-US" sz="1400" dirty="0"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wrinkle</a:t>
                      </a:r>
                      <a:endParaRPr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292574"/>
                  </a:ext>
                </a:extLst>
              </a:tr>
              <a:tr h="2945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highlight>
                            <a:srgbClr val="FFFF00"/>
                          </a:highlight>
                        </a:rPr>
                        <a:t>love</a:t>
                      </a:r>
                      <a:r>
                        <a:rPr lang="en-US" sz="1600" b="0" dirty="0"/>
                        <a:t> (13/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</a:rPr>
                        <a:t>*6</a:t>
                      </a:r>
                      <a:r>
                        <a:rPr lang="en-US" sz="1100" b="0" dirty="0">
                          <a:solidFill>
                            <a:schemeClr val="accent6"/>
                          </a:solidFill>
                        </a:rPr>
                        <a:t>)</a:t>
                      </a:r>
                      <a:endParaRPr lang="en-US" sz="1600" b="0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tenderhearted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</a:rPr>
                        <a:t>nourish &amp; cherish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lasciviousness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fornication</a:t>
                      </a:r>
                      <a:r>
                        <a:rPr lang="en-US" sz="1400" b="0" dirty="0"/>
                        <a:t>  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/ch 5-6/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without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 blemish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464654"/>
                  </a:ext>
                </a:extLst>
              </a:tr>
              <a:tr h="218545">
                <a:tc>
                  <a:txBody>
                    <a:bodyPr/>
                    <a:lstStyle/>
                    <a:p>
                      <a:r>
                        <a:rPr lang="en-US" sz="1600" dirty="0"/>
                        <a:t>forbearing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followers</a:t>
                      </a:r>
                      <a:r>
                        <a:rPr lang="en-US" sz="1600" dirty="0"/>
                        <a:t> </a:t>
                      </a:r>
                      <a:r>
                        <a:rPr lang="en-US" sz="1200" dirty="0"/>
                        <a:t>of God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/ch 5-6/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obey (2x) </a:t>
                      </a:r>
                      <a:r>
                        <a:rPr lang="en-US" sz="1000" b="1" dirty="0">
                          <a:solidFill>
                            <a:schemeClr val="accent4"/>
                          </a:solidFill>
                        </a:rPr>
                        <a:t>/child/servant/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unclean/ness (3x)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covetous/ness(2x)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provoke </a:t>
                      </a:r>
                      <a:r>
                        <a:rPr lang="en-US" sz="1000" dirty="0">
                          <a:highlight>
                            <a:srgbClr val="FFFF00"/>
                          </a:highlight>
                        </a:rPr>
                        <a:t>not</a:t>
                      </a:r>
                      <a:r>
                        <a:rPr lang="en-US" sz="1000" b="1" dirty="0">
                          <a:solidFill>
                            <a:schemeClr val="accent4"/>
                          </a:solidFill>
                          <a:highlight>
                            <a:srgbClr val="FFFF00"/>
                          </a:highlight>
                        </a:rPr>
                        <a:t>/fathers-children/</a:t>
                      </a:r>
                      <a:endParaRPr lang="en-US" sz="1100" b="1" dirty="0">
                        <a:solidFill>
                          <a:schemeClr val="accent4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6443197"/>
                  </a:ext>
                </a:extLst>
              </a:tr>
              <a:tr h="340639">
                <a:tc>
                  <a:txBody>
                    <a:bodyPr/>
                    <a:lstStyle/>
                    <a:p>
                      <a:r>
                        <a:rPr lang="en-US" sz="1600" dirty="0"/>
                        <a:t>endeavoring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err="1"/>
                        <a:t>sweetsmelling</a:t>
                      </a:r>
                      <a:r>
                        <a:rPr lang="en-US" sz="1600" b="0" dirty="0"/>
                        <a:t> </a:t>
                      </a:r>
                      <a:r>
                        <a:rPr lang="en-US" sz="1200" b="0" dirty="0" err="1"/>
                        <a:t>savour</a:t>
                      </a:r>
                      <a:endParaRPr 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honor, fear (2x)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greediness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filthiness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service </a:t>
                      </a:r>
                      <a:r>
                        <a:rPr lang="en-US" sz="1200" dirty="0"/>
                        <a:t>not to me 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  <a:highlight>
                            <a:srgbClr val="FFFF00"/>
                          </a:highlight>
                        </a:rPr>
                        <a:t>/work/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12918"/>
                  </a:ext>
                </a:extLst>
              </a:tr>
              <a:tr h="300649">
                <a:tc>
                  <a:txBody>
                    <a:bodyPr/>
                    <a:lstStyle/>
                    <a:p>
                      <a:r>
                        <a:rPr lang="en-US" sz="1600" dirty="0"/>
                        <a:t>unity (2x),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thanks (2/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praying/er/supp (3/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*2</a:t>
                      </a:r>
                      <a:r>
                        <a:rPr lang="en-US" sz="1400" dirty="0"/>
                        <a:t>)</a:t>
                      </a:r>
                      <a:endParaRPr lang="en-US" sz="1400" b="0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highlight>
                            <a:srgbClr val="FFFF00"/>
                          </a:highlight>
                        </a:rPr>
                        <a:t>put away</a:t>
                      </a:r>
                      <a:r>
                        <a:rPr lang="en-US" sz="1200" dirty="0"/>
                        <a:t> </a:t>
                      </a:r>
                      <a:r>
                        <a:rPr lang="en-US" sz="1600" dirty="0"/>
                        <a:t>lying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fool/</a:t>
                      </a:r>
                      <a:r>
                        <a:rPr lang="en-US" sz="1600" dirty="0" err="1"/>
                        <a:t>ish</a:t>
                      </a:r>
                      <a:r>
                        <a:rPr lang="en-US" sz="1600" dirty="0"/>
                        <a:t>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not </a:t>
                      </a:r>
                      <a:r>
                        <a:rPr lang="en-US" sz="1600" dirty="0"/>
                        <a:t>threatening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754403"/>
                  </a:ext>
                </a:extLst>
              </a:tr>
              <a:tr h="2310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peace (3x)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light (5x)         </a:t>
                      </a:r>
                      <a:endParaRPr lang="en-US" sz="1600" b="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utterance</a:t>
                      </a:r>
                      <a:r>
                        <a:rPr lang="en-US" sz="1600" dirty="0"/>
                        <a:t> 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/ministry/</a:t>
                      </a:r>
                      <a:endParaRPr lang="en-US" sz="1600" b="1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anger</a:t>
                      </a:r>
                      <a:r>
                        <a:rPr lang="en-US" sz="1600" dirty="0"/>
                        <a:t>(</a:t>
                      </a:r>
                      <a:r>
                        <a:rPr lang="en-US" sz="1600" dirty="0" err="1"/>
                        <a:t>ry</a:t>
                      </a:r>
                      <a:r>
                        <a:rPr lang="en-US" sz="1600" dirty="0"/>
                        <a:t>)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jesting,</a:t>
                      </a:r>
                      <a:r>
                        <a:rPr lang="en-US" sz="1400" dirty="0"/>
                        <a:t> </a:t>
                      </a:r>
                      <a:r>
                        <a:rPr lang="en-US" sz="1200" dirty="0"/>
                        <a:t>not</a:t>
                      </a:r>
                      <a:r>
                        <a:rPr lang="en-US" sz="1400" dirty="0"/>
                        <a:t> </a:t>
                      </a:r>
                      <a:r>
                        <a:rPr lang="en-US" sz="1200" dirty="0"/>
                        <a:t>convenient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New Man: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*sit 40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 </a:t>
                      </a:r>
                      <a:r>
                        <a:rPr lang="en-US" sz="1200" b="1" dirty="0">
                          <a:solidFill>
                            <a:srgbClr val="00B050"/>
                          </a:solidFill>
                        </a:rPr>
                        <a:t>**stand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599717"/>
                  </a:ext>
                </a:extLst>
              </a:tr>
              <a:tr h="2310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highlight>
                            <a:srgbClr val="FFFF00"/>
                          </a:highlight>
                        </a:rPr>
                        <a:t>one</a:t>
                      </a:r>
                      <a:r>
                        <a:rPr lang="en-US" sz="1600" b="0" dirty="0"/>
                        <a:t> </a:t>
                      </a:r>
                      <a:r>
                        <a:rPr lang="en-US" sz="1600" dirty="0"/>
                        <a:t>(15/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*5</a:t>
                      </a:r>
                      <a:r>
                        <a:rPr lang="en-US" sz="1600" dirty="0"/>
                        <a:t>)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good</a:t>
                      </a:r>
                      <a:r>
                        <a:rPr lang="en-US" sz="1600" dirty="0"/>
                        <a:t> (5/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*3</a:t>
                      </a:r>
                      <a:r>
                        <a:rPr lang="en-US" sz="1600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brother(ren)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wrath</a:t>
                      </a:r>
                      <a:r>
                        <a:rPr lang="en-US" sz="1600" dirty="0"/>
                        <a:t> (4/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*1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whoremonger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Old Man:   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*sit 1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/ </a:t>
                      </a:r>
                      <a:r>
                        <a:rPr lang="en-US" sz="1200" b="1" dirty="0">
                          <a:solidFill>
                            <a:srgbClr val="00B050"/>
                          </a:solidFill>
                        </a:rPr>
                        <a:t>**stand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942364"/>
                  </a:ext>
                </a:extLst>
              </a:tr>
              <a:tr h="234306">
                <a:tc gridSpan="6"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Jesus ascended (3x), captive(ty) (2x), descended (2x).  Gave gifts: Evangelists, Pastors, &amp; Teachers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</a:rPr>
                        <a:t>(since John wrote Revelation, no apostles &amp; no prophets, Heb 2:1-4)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91596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37D203C-A640-48E4-253C-E5788273A0F9}"/>
              </a:ext>
            </a:extLst>
          </p:cNvPr>
          <p:cNvSpPr txBox="1"/>
          <p:nvPr/>
        </p:nvSpPr>
        <p:spPr>
          <a:xfrm>
            <a:off x="210767" y="971056"/>
            <a:ext cx="1177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New Man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details in columns 1-3  (135 words)       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Old Man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details in columns 4-6  (58 words)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1FB867-8B23-1E25-F062-6FF18504068E}"/>
              </a:ext>
            </a:extLst>
          </p:cNvPr>
          <p:cNvCxnSpPr>
            <a:cxnSpLocks/>
          </p:cNvCxnSpPr>
          <p:nvPr/>
        </p:nvCxnSpPr>
        <p:spPr>
          <a:xfrm>
            <a:off x="6096000" y="938818"/>
            <a:ext cx="0" cy="80314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505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EC542-77A4-DBFE-9F4B-95A692030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6D2C0C8-38D6-0FBA-B115-7CE3D0825D58}"/>
              </a:ext>
            </a:extLst>
          </p:cNvPr>
          <p:cNvSpPr txBox="1"/>
          <p:nvPr/>
        </p:nvSpPr>
        <p:spPr>
          <a:xfrm>
            <a:off x="1711793" y="3555428"/>
            <a:ext cx="8061649" cy="1548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buNone/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Stand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(?)</a:t>
            </a:r>
          </a:p>
          <a:p>
            <a:pPr marL="0" marR="0">
              <a:lnSpc>
                <a:spcPct val="150000"/>
              </a:lnSpc>
              <a:buNone/>
            </a:pPr>
            <a:endParaRPr lang="en-US" sz="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6:10-17 (the Whole Armor of God)</a:t>
            </a:r>
          </a:p>
          <a:p>
            <a:pPr marL="0" marR="0">
              <a:lnSpc>
                <a:spcPct val="150000"/>
              </a:lnSpc>
              <a:buNone/>
            </a:pPr>
            <a:endParaRPr lang="en-US" sz="105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E32D2F-197A-E90C-949E-05EBEEE48926}"/>
              </a:ext>
            </a:extLst>
          </p:cNvPr>
          <p:cNvSpPr txBox="1"/>
          <p:nvPr/>
        </p:nvSpPr>
        <p:spPr>
          <a:xfrm>
            <a:off x="1053287" y="1455149"/>
            <a:ext cx="3521567" cy="12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Sit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(doctrine)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1:1-3:21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46BAFA-F23E-57C4-C794-E126C4408B70}"/>
              </a:ext>
            </a:extLst>
          </p:cNvPr>
          <p:cNvSpPr txBox="1"/>
          <p:nvPr/>
        </p:nvSpPr>
        <p:spPr>
          <a:xfrm>
            <a:off x="6114659" y="1455148"/>
            <a:ext cx="4926197" cy="12641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Walk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(practice)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4:1-6:9, 6:18-24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E267B0-672D-0016-B526-B0FDDACEE050}"/>
              </a:ext>
            </a:extLst>
          </p:cNvPr>
          <p:cNvSpPr txBox="1"/>
          <p:nvPr/>
        </p:nvSpPr>
        <p:spPr>
          <a:xfrm>
            <a:off x="1767840" y="333144"/>
            <a:ext cx="838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Prepare to Put On the Whole  Armor of God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D26BC7-1F64-D92D-9536-FA86DFA7342A}"/>
              </a:ext>
            </a:extLst>
          </p:cNvPr>
          <p:cNvSpPr txBox="1"/>
          <p:nvPr/>
        </p:nvSpPr>
        <p:spPr>
          <a:xfrm>
            <a:off x="2481943" y="5940081"/>
            <a:ext cx="6847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 divine order for spiritual warfare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A4CFDF15-9FC7-9609-CC85-8CE5A0FECB6A}"/>
              </a:ext>
            </a:extLst>
          </p:cNvPr>
          <p:cNvSpPr/>
          <p:nvPr/>
        </p:nvSpPr>
        <p:spPr>
          <a:xfrm>
            <a:off x="4764210" y="1613835"/>
            <a:ext cx="978408" cy="4846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47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00F88-CFC3-8F00-49A3-0DCBD2270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605B0E-A3C8-4BD7-E39D-C5578D74D0E8}"/>
              </a:ext>
            </a:extLst>
          </p:cNvPr>
          <p:cNvSpPr txBox="1"/>
          <p:nvPr/>
        </p:nvSpPr>
        <p:spPr>
          <a:xfrm>
            <a:off x="0" y="378441"/>
            <a:ext cx="12192000" cy="51444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Put on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Ephesians 6:10-17. 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words </a:t>
            </a:r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only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en-US" b="1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or </a:t>
            </a:r>
            <a:r>
              <a:rPr lang="en-US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</a:t>
            </a:r>
            <a:r>
              <a:rPr lang="en-US" b="1" u="sng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Walk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1211AA-3DE8-80D3-A3AF-A21DC28EBBE0}"/>
              </a:ext>
            </a:extLst>
          </p:cNvPr>
          <p:cNvSpPr txBox="1"/>
          <p:nvPr/>
        </p:nvSpPr>
        <p:spPr>
          <a:xfrm>
            <a:off x="0" y="37905"/>
            <a:ext cx="12192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 God’s past work “in Christ” &amp; Apostle Paul’s present posture “in Christ”  </a:t>
            </a:r>
            <a:r>
              <a:rPr lang="en-US" sz="1200" dirty="0"/>
              <a:t>W. H. 30 Aug 2026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4DDEC37-1F52-DFA2-3DFB-9141D5C751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932408"/>
              </p:ext>
            </p:extLst>
          </p:nvPr>
        </p:nvGraphicFramePr>
        <p:xfrm>
          <a:off x="283304" y="926234"/>
          <a:ext cx="11745298" cy="5369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4603">
                  <a:extLst>
                    <a:ext uri="{9D8B030D-6E8A-4147-A177-3AD203B41FA5}">
                      <a16:colId xmlns:a16="http://schemas.microsoft.com/office/drawing/2014/main" val="3446267788"/>
                    </a:ext>
                  </a:extLst>
                </a:gridCol>
                <a:gridCol w="4542522">
                  <a:extLst>
                    <a:ext uri="{9D8B030D-6E8A-4147-A177-3AD203B41FA5}">
                      <a16:colId xmlns:a16="http://schemas.microsoft.com/office/drawing/2014/main" val="3957769083"/>
                    </a:ext>
                  </a:extLst>
                </a:gridCol>
                <a:gridCol w="1885361">
                  <a:extLst>
                    <a:ext uri="{9D8B030D-6E8A-4147-A177-3AD203B41FA5}">
                      <a16:colId xmlns:a16="http://schemas.microsoft.com/office/drawing/2014/main" val="201525197"/>
                    </a:ext>
                  </a:extLst>
                </a:gridCol>
                <a:gridCol w="1762812">
                  <a:extLst>
                    <a:ext uri="{9D8B030D-6E8A-4147-A177-3AD203B41FA5}">
                      <a16:colId xmlns:a16="http://schemas.microsoft.com/office/drawing/2014/main" val="1837375567"/>
                    </a:ext>
                  </a:extLst>
                </a:gridCol>
              </a:tblGrid>
              <a:tr h="316934">
                <a:tc>
                  <a:txBody>
                    <a:bodyPr/>
                    <a:lstStyle/>
                    <a:p>
                      <a:pPr algn="ctr"/>
                      <a:r>
                        <a:rPr lang="en-US" sz="1600" b="1" u="sng" dirty="0">
                          <a:latin typeface="+mn-lt"/>
                        </a:rPr>
                        <a:t>STAND against </a:t>
                      </a:r>
                      <a:r>
                        <a:rPr lang="en-US" sz="1600" b="1" dirty="0">
                          <a:latin typeface="+mn-lt"/>
                        </a:rPr>
                        <a:t>the </a:t>
                      </a:r>
                      <a:r>
                        <a:rPr lang="en-US" sz="1600" b="1" u="sng" dirty="0">
                          <a:latin typeface="+mn-lt"/>
                        </a:rPr>
                        <a:t>devil</a:t>
                      </a:r>
                      <a:r>
                        <a:rPr lang="en-US" sz="1600" b="1" dirty="0">
                          <a:latin typeface="+mn-lt"/>
                        </a:rPr>
                        <a:t> </a:t>
                      </a:r>
                      <a:r>
                        <a:rPr lang="en-US" sz="1400" b="1" dirty="0">
                          <a:latin typeface="+mn-lt"/>
                        </a:rPr>
                        <a:t>and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>
                          <a:latin typeface="+mn-lt"/>
                        </a:rPr>
                        <a:t>PUT ON</a:t>
                      </a:r>
                      <a:r>
                        <a:rPr lang="en-US" sz="1600" b="1" u="none" dirty="0">
                          <a:latin typeface="+mn-lt"/>
                        </a:rPr>
                        <a:t> </a:t>
                      </a:r>
                      <a:r>
                        <a:rPr lang="en-US" sz="1600" b="1" dirty="0">
                          <a:latin typeface="+mn-lt"/>
                        </a:rPr>
                        <a:t>the </a:t>
                      </a:r>
                      <a:r>
                        <a:rPr lang="en-US" sz="1600" b="1" u="sng" dirty="0">
                          <a:latin typeface="+mn-lt"/>
                        </a:rPr>
                        <a:t>Whole Armor of GOD 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Ephesians 1-6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Colossians 1-4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349927"/>
                  </a:ext>
                </a:extLst>
              </a:tr>
              <a:tr h="2895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finally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                                            6:10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put on (1/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the whole (2/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/</a:t>
                      </a:r>
                      <a:r>
                        <a:rPr lang="en-US" sz="1200" dirty="0">
                          <a:solidFill>
                            <a:srgbClr val="00B050"/>
                          </a:solidFill>
                          <a:latin typeface="+mn-lt"/>
                          <a:ea typeface="Verdana" panose="020B0604030504040204" pitchFamily="34" charset="0"/>
                        </a:rPr>
                        <a:t>**1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armor of God (2x) 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6:11, 6:13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u="sng" dirty="0">
                          <a:solidFill>
                            <a:schemeClr val="accent4"/>
                          </a:solidFill>
                          <a:latin typeface="+mn-lt"/>
                        </a:rPr>
                        <a:t>Stand</a:t>
                      </a:r>
                      <a:r>
                        <a:rPr lang="en-US" sz="1600" b="0" u="none" dirty="0">
                          <a:solidFill>
                            <a:schemeClr val="accent4"/>
                          </a:solidFill>
                          <a:latin typeface="+mn-lt"/>
                        </a:rPr>
                        <a:t>: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  6:10-17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Armor of God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943534"/>
                  </a:ext>
                </a:extLst>
              </a:tr>
              <a:tr h="1847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brethren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(1/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  <a:ea typeface="Verdana" panose="020B0604030504040204" pitchFamily="34" charset="0"/>
                        </a:rPr>
                        <a:t>**1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         6:23/6:10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sng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whole</a:t>
                      </a:r>
                      <a:r>
                        <a:rPr lang="en-US" sz="1200" u="sng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u="sng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body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fitly joined together and </a:t>
                      </a:r>
                      <a:r>
                        <a:rPr lang="en-US" sz="1200" b="1" u="sng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compacted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, every joint  </a:t>
                      </a:r>
                      <a:r>
                        <a:rPr lang="en-US" sz="1200" b="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(4:16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All saints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Local evil, 2:1-18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211543"/>
                  </a:ext>
                </a:extLst>
              </a:tr>
              <a:tr h="3094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strong 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                      6:10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accent4"/>
                          </a:solidFill>
                          <a:latin typeface="+mn-lt"/>
                        </a:rPr>
                        <a:t>effectual working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  <a:latin typeface="+mn-lt"/>
                        </a:rPr>
                        <a:t>every part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</a:rPr>
                        <a:t>, </a:t>
                      </a:r>
                      <a:r>
                        <a:rPr lang="en-US" sz="1200" b="1" u="sng" dirty="0">
                          <a:solidFill>
                            <a:schemeClr val="accent4"/>
                          </a:solidFill>
                          <a:latin typeface="+mn-lt"/>
                        </a:rPr>
                        <a:t>increase-edify</a:t>
                      </a:r>
                      <a:r>
                        <a:rPr lang="en-US" sz="1200" b="1" dirty="0">
                          <a:solidFill>
                            <a:schemeClr val="accent4"/>
                          </a:solidFill>
                          <a:latin typeface="+mn-lt"/>
                        </a:rPr>
                        <a:t> itself </a:t>
                      </a:r>
                      <a:r>
                        <a:rPr lang="en-US" sz="1200" b="1" u="sng" dirty="0">
                          <a:solidFill>
                            <a:schemeClr val="accent4"/>
                          </a:solidFill>
                          <a:latin typeface="+mn-lt"/>
                        </a:rPr>
                        <a:t>in love</a:t>
                      </a:r>
                      <a:r>
                        <a:rPr lang="en-US" sz="1200" b="1" u="none" dirty="0">
                          <a:solidFill>
                            <a:schemeClr val="accent4"/>
                          </a:solidFill>
                          <a:latin typeface="+mn-lt"/>
                        </a:rPr>
                        <a:t>       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</a:rPr>
                        <a:t>(4:16)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u="sng" dirty="0">
                          <a:solidFill>
                            <a:schemeClr val="accent4"/>
                          </a:solidFill>
                          <a:latin typeface="+mn-lt"/>
                        </a:rPr>
                        <a:t>Sit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: 1-3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u="sng" dirty="0">
                          <a:solidFill>
                            <a:schemeClr val="accent4"/>
                          </a:solidFill>
                          <a:latin typeface="+mn-lt"/>
                        </a:rPr>
                        <a:t>Identity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 3:1-4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438411"/>
                  </a:ext>
                </a:extLst>
              </a:tr>
              <a:tr h="3287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power (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,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kratos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               6:10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evil</a:t>
                      </a:r>
                      <a:r>
                        <a:rPr lang="en-US" sz="1600" dirty="0">
                          <a:latin typeface="+mn-lt"/>
                        </a:rPr>
                        <a:t> day, and </a:t>
                      </a:r>
                      <a:r>
                        <a:rPr lang="en-US" sz="1600" b="1" dirty="0">
                          <a:latin typeface="+mn-lt"/>
                        </a:rPr>
                        <a:t>having done </a:t>
                      </a:r>
                      <a:r>
                        <a:rPr lang="en-US" sz="1600" b="1" u="sng" dirty="0">
                          <a:latin typeface="+mn-lt"/>
                        </a:rPr>
                        <a:t>all</a:t>
                      </a:r>
                      <a:r>
                        <a:rPr lang="en-US" sz="1600" b="1" dirty="0">
                          <a:latin typeface="+mn-lt"/>
                        </a:rPr>
                        <a:t> </a:t>
                      </a:r>
                      <a:r>
                        <a:rPr lang="en-US" sz="1100" dirty="0">
                          <a:latin typeface="+mn-lt"/>
                        </a:rPr>
                        <a:t>(3/</a:t>
                      </a:r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</a:rPr>
                        <a:t>*24</a:t>
                      </a:r>
                      <a:r>
                        <a:rPr lang="en-US" sz="1100" dirty="0">
                          <a:latin typeface="+mn-lt"/>
                        </a:rPr>
                        <a:t>/</a:t>
                      </a:r>
                      <a:r>
                        <a:rPr lang="en-US" sz="1100" dirty="0">
                          <a:solidFill>
                            <a:srgbClr val="00B050"/>
                          </a:solidFill>
                          <a:latin typeface="+mn-lt"/>
                        </a:rPr>
                        <a:t>**6</a:t>
                      </a:r>
                      <a:r>
                        <a:rPr lang="en-US" sz="1100" dirty="0">
                          <a:latin typeface="+mn-lt"/>
                        </a:rPr>
                        <a:t>)                      </a:t>
                      </a:r>
                      <a:r>
                        <a:rPr lang="en-US" sz="1600" dirty="0">
                          <a:latin typeface="+mn-lt"/>
                        </a:rPr>
                        <a:t>6:13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Head-body 1:22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Head-body 2:19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5315"/>
                  </a:ext>
                </a:extLst>
              </a:tr>
              <a:tr h="320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might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  <a:ea typeface="Verdana" panose="020B0604030504040204" pitchFamily="34" charset="0"/>
                        </a:rPr>
                        <a:t>*1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       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/strength, G2479/       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6:10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u="sng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Walk</a:t>
                      </a:r>
                      <a:r>
                        <a:rPr lang="en-US" sz="1600" b="0" u="none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:  4:1-6:9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Put off 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3:5-7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345353"/>
                  </a:ext>
                </a:extLst>
              </a:tr>
              <a:tr h="2932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stand</a:t>
                      </a:r>
                      <a:r>
                        <a:rPr lang="en-US" sz="1600" b="0" dirty="0">
                          <a:latin typeface="+mn-lt"/>
                        </a:rPr>
                        <a:t> </a:t>
                      </a:r>
                      <a:r>
                        <a:rPr lang="en-US" sz="1600" b="1" dirty="0">
                          <a:latin typeface="+mn-lt"/>
                        </a:rPr>
                        <a:t>(4x)       </a:t>
                      </a:r>
                      <a:r>
                        <a:rPr lang="en-US" sz="1600" b="0" dirty="0">
                          <a:latin typeface="+mn-lt"/>
                        </a:rPr>
                        <a:t>6:13, 6:14(2x)  </a:t>
                      </a:r>
                      <a:r>
                        <a:rPr lang="en-US" sz="1400" b="0" dirty="0">
                          <a:latin typeface="+mn-lt"/>
                        </a:rPr>
                        <a:t>       </a:t>
                      </a:r>
                      <a:r>
                        <a:rPr lang="en-US" sz="1600" b="0" dirty="0">
                          <a:latin typeface="+mn-lt"/>
                        </a:rPr>
                        <a:t>6:11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1. LOINS </a:t>
                      </a:r>
                      <a:r>
                        <a:rPr lang="en-US" sz="1200" dirty="0">
                          <a:latin typeface="+mn-lt"/>
                        </a:rPr>
                        <a:t>girt about with the TRUTH (1/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200" dirty="0">
                          <a:latin typeface="+mn-lt"/>
                        </a:rPr>
                        <a:t>/</a:t>
                      </a:r>
                      <a:r>
                        <a:rPr lang="en-US" sz="1200" dirty="0">
                          <a:solidFill>
                            <a:srgbClr val="00B050"/>
                          </a:solidFill>
                          <a:latin typeface="+mn-lt"/>
                        </a:rPr>
                        <a:t>**4</a:t>
                      </a:r>
                      <a:r>
                        <a:rPr lang="en-US" sz="1200" dirty="0">
                          <a:latin typeface="+mn-lt"/>
                        </a:rPr>
                        <a:t>)                   </a:t>
                      </a:r>
                      <a:r>
                        <a:rPr lang="en-US" sz="1600" dirty="0">
                          <a:latin typeface="+mn-lt"/>
                        </a:rPr>
                        <a:t>6:14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Put off  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4:22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</a:rPr>
                        <a:t>Put off 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3:8-11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120220"/>
                  </a:ext>
                </a:extLst>
              </a:tr>
              <a:tr h="2845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n-lt"/>
                        </a:rPr>
                        <a:t>against (6x)    </a:t>
                      </a:r>
                      <a:r>
                        <a:rPr lang="en-US" sz="1600" b="0" dirty="0">
                          <a:latin typeface="+mn-lt"/>
                        </a:rPr>
                        <a:t>6:13, 6:12 (4x)        6:11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2. BREASTPLATE </a:t>
                      </a:r>
                      <a:r>
                        <a:rPr lang="en-US" sz="1200" dirty="0">
                          <a:latin typeface="+mn-lt"/>
                        </a:rPr>
                        <a:t>of RIGHTEOUSNESS (1/</a:t>
                      </a:r>
                      <a:r>
                        <a:rPr lang="en-US" sz="1200" dirty="0">
                          <a:solidFill>
                            <a:srgbClr val="00B050"/>
                          </a:solidFill>
                          <a:latin typeface="+mn-lt"/>
                        </a:rPr>
                        <a:t>**2</a:t>
                      </a:r>
                      <a:r>
                        <a:rPr lang="en-US" sz="1200" dirty="0">
                          <a:latin typeface="+mn-lt"/>
                        </a:rPr>
                        <a:t>)            </a:t>
                      </a:r>
                      <a:r>
                        <a:rPr lang="en-US" sz="1600" dirty="0">
                          <a:latin typeface="+mn-lt"/>
                        </a:rPr>
                        <a:t>6:14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</a:rPr>
                        <a:t>Put on  </a:t>
                      </a:r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</a:rPr>
                        <a:t>4:24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</a:rPr>
                        <a:t>Put on </a:t>
                      </a:r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</a:rPr>
                        <a:t>3:12-13</a:t>
                      </a:r>
                      <a:endParaRPr lang="en-US" sz="1600" b="0" dirty="0">
                        <a:solidFill>
                          <a:schemeClr val="accent4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292574"/>
                  </a:ext>
                </a:extLst>
              </a:tr>
              <a:tr h="2945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wiles     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</a:rPr>
                        <a:t>/way, methods &amp; strategy/             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6:11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3. FEET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shod w/preparation of the GOSPEL of PEACE    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6:15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</a:rPr>
                        <a:t>Above </a:t>
                      </a:r>
                      <a:r>
                        <a:rPr lang="en-US" sz="1600" b="1" u="sng" dirty="0">
                          <a:solidFill>
                            <a:schemeClr val="accent4"/>
                          </a:solidFill>
                          <a:latin typeface="+mn-lt"/>
                        </a:rPr>
                        <a:t>all</a:t>
                      </a:r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</a:rPr>
                        <a:t>(5x)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Above </a:t>
                      </a:r>
                      <a:r>
                        <a:rPr lang="en-US" sz="1600" b="1" u="sng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all</a:t>
                      </a:r>
                      <a:r>
                        <a:rPr lang="en-US" sz="1600" b="1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3:14-17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464654"/>
                  </a:ext>
                </a:extLst>
              </a:tr>
              <a:tr h="1858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devil (1/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</a:rPr>
                        <a:t>**1</a:t>
                      </a:r>
                      <a:r>
                        <a:rPr lang="en-US" sz="1600" dirty="0">
                          <a:latin typeface="+mn-lt"/>
                        </a:rPr>
                        <a:t>)                                    6:11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chemeClr val="accent4"/>
                          </a:solidFill>
                          <a:latin typeface="+mn-lt"/>
                        </a:rPr>
                        <a:t>gospel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(1/</a:t>
                      </a: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+mn-lt"/>
                        </a:rPr>
                        <a:t>*2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+mn-lt"/>
                        </a:rPr>
                        <a:t>**1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), </a:t>
                      </a:r>
                      <a:r>
                        <a:rPr lang="en-US" sz="1100" b="1" dirty="0">
                          <a:solidFill>
                            <a:schemeClr val="accent4"/>
                          </a:solidFill>
                          <a:latin typeface="+mn-lt"/>
                        </a:rPr>
                        <a:t>peace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 (1/</a:t>
                      </a: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+mn-lt"/>
                        </a:rPr>
                        <a:t>*4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+mn-lt"/>
                        </a:rPr>
                        <a:t>**2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), </a:t>
                      </a:r>
                      <a:r>
                        <a:rPr lang="en-US" sz="1100" b="1" dirty="0">
                          <a:solidFill>
                            <a:schemeClr val="accent4"/>
                          </a:solidFill>
                          <a:latin typeface="+mn-lt"/>
                        </a:rPr>
                        <a:t>above all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(1/</a:t>
                      </a: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+mn-lt"/>
                        </a:rPr>
                        <a:t>*2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+mn-lt"/>
                        </a:rPr>
                        <a:t>**2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), </a:t>
                      </a:r>
                      <a:r>
                        <a:rPr lang="en-US" sz="1100" b="1" dirty="0">
                          <a:solidFill>
                            <a:schemeClr val="accent4"/>
                          </a:solidFill>
                          <a:latin typeface="+mn-lt"/>
                        </a:rPr>
                        <a:t>faith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 (1/</a:t>
                      </a:r>
                      <a:r>
                        <a:rPr lang="en-US" sz="1100" b="0" dirty="0">
                          <a:solidFill>
                            <a:srgbClr val="FF0000"/>
                          </a:solidFill>
                          <a:latin typeface="+mn-lt"/>
                        </a:rPr>
                        <a:t>*4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100" b="0" dirty="0">
                          <a:solidFill>
                            <a:srgbClr val="00B050"/>
                          </a:solidFill>
                          <a:latin typeface="+mn-lt"/>
                        </a:rPr>
                        <a:t>**3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Wives 5:22-24, 33b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</a:rPr>
                        <a:t>Wives 3:18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6443197"/>
                  </a:ext>
                </a:extLst>
              </a:tr>
              <a:tr h="3406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wrestle,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flesh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(1/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*5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200" dirty="0">
                          <a:solidFill>
                            <a:srgbClr val="00B050"/>
                          </a:solidFill>
                          <a:latin typeface="+mn-lt"/>
                        </a:rPr>
                        <a:t>**4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) 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blood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(1/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)</a:t>
                      </a:r>
                      <a:r>
                        <a:rPr lang="en-US" sz="1200" dirty="0">
                          <a:latin typeface="+mn-lt"/>
                        </a:rPr>
                        <a:t>  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6:12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4. 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+mn-lt"/>
                        </a:rPr>
                        <a:t>ABOVE </a:t>
                      </a:r>
                      <a:r>
                        <a:rPr lang="en-US" sz="1200" b="1" u="sng" dirty="0">
                          <a:solidFill>
                            <a:schemeClr val="bg1"/>
                          </a:solidFill>
                          <a:latin typeface="+mn-lt"/>
                        </a:rPr>
                        <a:t>ALL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, taking the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SHIELD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of the FAITH             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6:16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Husband :25-33a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Husbands 3:19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512918"/>
                  </a:ext>
                </a:extLst>
              </a:tr>
              <a:tr h="3006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</a:rPr>
                        <a:t>principalities (1/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b="0" dirty="0">
                          <a:latin typeface="+mn-lt"/>
                        </a:rPr>
                        <a:t>)                        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+mn-lt"/>
                        </a:rPr>
                        <a:t>6:12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     wherewith ye shall be able to QUENCH 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</a:rPr>
                        <a:t>/</a:t>
                      </a:r>
                      <a:r>
                        <a:rPr lang="en-US" sz="1200" dirty="0" err="1">
                          <a:solidFill>
                            <a:schemeClr val="accent4"/>
                          </a:solidFill>
                        </a:rPr>
                        <a:t>eph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</a:rPr>
                        <a:t> 4:30, grieve/</a:t>
                      </a:r>
                      <a:endParaRPr lang="en-US" sz="12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Children 6:1-3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  <a:ea typeface="Verdana" panose="020B0604030504040204" pitchFamily="34" charset="0"/>
                        </a:rPr>
                        <a:t>Children 3:20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6978402"/>
                  </a:ext>
                </a:extLst>
              </a:tr>
              <a:tr h="300649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n-lt"/>
                        </a:rPr>
                        <a:t>powers</a:t>
                      </a:r>
                      <a:r>
                        <a:rPr lang="en-US" sz="1600" b="0" dirty="0">
                          <a:latin typeface="+mn-lt"/>
                        </a:rPr>
                        <a:t> (1/</a:t>
                      </a:r>
                      <a:r>
                        <a:rPr lang="en-US" sz="1600" b="0" dirty="0">
                          <a:solidFill>
                            <a:srgbClr val="FF0000"/>
                          </a:solidFill>
                          <a:latin typeface="+mn-lt"/>
                        </a:rPr>
                        <a:t>*3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), 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(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exousía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+mn-lt"/>
                        </a:rPr>
                        <a:t>)</a:t>
                      </a:r>
                      <a:r>
                        <a:rPr lang="en-US" sz="1600" b="0" dirty="0">
                          <a:latin typeface="+mn-lt"/>
                        </a:rPr>
                        <a:t>                6:12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     </a:t>
                      </a:r>
                      <a:r>
                        <a:rPr lang="en-US" sz="1200" b="1" u="sng" dirty="0"/>
                        <a:t>ALL</a:t>
                      </a:r>
                      <a:r>
                        <a:rPr lang="en-US" sz="1200" dirty="0"/>
                        <a:t> the FIERY DARTS of the </a:t>
                      </a:r>
                      <a:r>
                        <a:rPr lang="en-US" sz="1200" b="1" dirty="0"/>
                        <a:t>WICKED</a:t>
                      </a:r>
                      <a:r>
                        <a:rPr lang="en-US" sz="1200" dirty="0"/>
                        <a:t>. (3/</a:t>
                      </a:r>
                      <a:r>
                        <a:rPr lang="en-US" sz="1200" dirty="0">
                          <a:solidFill>
                            <a:srgbClr val="00B050"/>
                          </a:solidFill>
                        </a:rPr>
                        <a:t>**2</a:t>
                      </a:r>
                      <a:r>
                        <a:rPr lang="en-US" sz="1200" dirty="0"/>
                        <a:t>)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Father 6:4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Fathers 3:21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8754403"/>
                  </a:ext>
                </a:extLst>
              </a:tr>
              <a:tr h="220424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rulers              darkness (1/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</a:rPr>
                        <a:t>**2</a:t>
                      </a:r>
                      <a:r>
                        <a:rPr lang="en-US" sz="1600" dirty="0">
                          <a:latin typeface="+mn-lt"/>
                        </a:rPr>
                        <a:t>)     6:12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5. HELMET </a:t>
                      </a:r>
                      <a:r>
                        <a:rPr lang="en-US" sz="1200" dirty="0">
                          <a:latin typeface="+mn-lt"/>
                        </a:rPr>
                        <a:t>of SALVATION  </a:t>
                      </a:r>
                      <a:r>
                        <a:rPr lang="en-US" sz="1600" dirty="0">
                          <a:latin typeface="+mn-lt"/>
                        </a:rPr>
                        <a:t>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dirty="0">
                          <a:latin typeface="+mn-lt"/>
                        </a:rPr>
                        <a:t>) </a:t>
                      </a:r>
                      <a:r>
                        <a:rPr lang="en-US" sz="1200" dirty="0">
                          <a:solidFill>
                            <a:schemeClr val="accent4"/>
                          </a:solidFill>
                          <a:latin typeface="+mn-lt"/>
                        </a:rPr>
                        <a:t>/mind-anoint/            </a:t>
                      </a:r>
                      <a:r>
                        <a:rPr lang="en-US" sz="1600" dirty="0">
                          <a:latin typeface="+mn-lt"/>
                        </a:rPr>
                        <a:t>6:17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Servants 6:5-8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Servants 3:22-25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9473111"/>
                  </a:ext>
                </a:extLst>
              </a:tr>
              <a:tr h="231093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spiritual (1/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*1</a:t>
                      </a:r>
                      <a:r>
                        <a:rPr lang="en-US" sz="1600" dirty="0">
                          <a:latin typeface="+mn-lt"/>
                        </a:rPr>
                        <a:t>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</a:rPr>
                        <a:t>**1</a:t>
                      </a:r>
                      <a:r>
                        <a:rPr lang="en-US" sz="1600" dirty="0">
                          <a:latin typeface="+mn-lt"/>
                        </a:rPr>
                        <a:t>)                          6:12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6. SWORD 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of the SPIRIT (1/</a:t>
                      </a:r>
                      <a:r>
                        <a:rPr lang="en-US" sz="1200" b="0" dirty="0">
                          <a:solidFill>
                            <a:srgbClr val="FF0000"/>
                          </a:solidFill>
                          <a:latin typeface="+mn-lt"/>
                        </a:rPr>
                        <a:t>*5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/</a:t>
                      </a:r>
                      <a:r>
                        <a:rPr lang="en-US" sz="1200" b="0" dirty="0">
                          <a:solidFill>
                            <a:srgbClr val="00B050"/>
                          </a:solidFill>
                          <a:latin typeface="+mn-lt"/>
                        </a:rPr>
                        <a:t>**6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/                                     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n-lt"/>
                        </a:rPr>
                        <a:t>6:17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Masters 6:9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accent4"/>
                          </a:solidFill>
                          <a:latin typeface="+mn-lt"/>
                        </a:rPr>
                        <a:t>Masters 4:1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1942364"/>
                  </a:ext>
                </a:extLst>
              </a:tr>
              <a:tr h="234306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+mn-lt"/>
                        </a:rPr>
                        <a:t>wickedness</a:t>
                      </a:r>
                      <a:r>
                        <a:rPr lang="en-US" sz="1600" dirty="0">
                          <a:latin typeface="+mn-lt"/>
                        </a:rPr>
                        <a:t>            high (1/</a:t>
                      </a:r>
                      <a:r>
                        <a:rPr lang="en-US" sz="1600" dirty="0">
                          <a:solidFill>
                            <a:srgbClr val="00B050"/>
                          </a:solidFill>
                          <a:latin typeface="+mn-lt"/>
                        </a:rPr>
                        <a:t>**1</a:t>
                      </a:r>
                      <a:r>
                        <a:rPr lang="en-US" sz="1600" dirty="0">
                          <a:latin typeface="+mn-lt"/>
                        </a:rPr>
                        <a:t>)</a:t>
                      </a:r>
                      <a:r>
                        <a:rPr lang="en-US" sz="1200" dirty="0">
                          <a:latin typeface="+mn-lt"/>
                        </a:rPr>
                        <a:t>       </a:t>
                      </a:r>
                      <a:r>
                        <a:rPr lang="en-US" sz="1600" dirty="0">
                          <a:latin typeface="+mn-lt"/>
                        </a:rPr>
                        <a:t>6:12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+mn-lt"/>
                        </a:rPr>
                        <a:t>      which is the Word of God      </a:t>
                      </a:r>
                      <a:r>
                        <a:rPr lang="en-US" sz="1200" b="0" dirty="0">
                          <a:solidFill>
                            <a:schemeClr val="accent4"/>
                          </a:solidFill>
                          <a:latin typeface="+mn-lt"/>
                        </a:rPr>
                        <a:t>/66 books, Rev 22:18-19/</a:t>
                      </a:r>
                      <a:endParaRPr lang="en-US" sz="12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</a:rPr>
                        <a:t>Ministry 6:18-24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  <a:latin typeface="+mn-lt"/>
                        </a:rPr>
                        <a:t>Ministry 4:2-18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91596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DCDC5DF-FC6C-B64D-60AC-F6BA7AE32B02}"/>
              </a:ext>
            </a:extLst>
          </p:cNvPr>
          <p:cNvSpPr txBox="1"/>
          <p:nvPr/>
        </p:nvSpPr>
        <p:spPr>
          <a:xfrm>
            <a:off x="318976" y="6401233"/>
            <a:ext cx="11709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Stand words only: 15         Crosswalk from Stand to </a:t>
            </a:r>
            <a:r>
              <a:rPr lang="en-US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*Sit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is 59 words, and to </a:t>
            </a:r>
            <a:r>
              <a:rPr lang="en-US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**Walk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is 37 words.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72B125-8FDC-6D39-789A-D9CA43F44825}"/>
              </a:ext>
            </a:extLst>
          </p:cNvPr>
          <p:cNvSpPr txBox="1"/>
          <p:nvPr/>
        </p:nvSpPr>
        <p:spPr>
          <a:xfrm>
            <a:off x="0" y="-10227"/>
            <a:ext cx="12192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  God’s present work in Christ.  Apostle Paul’s present posture    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W. H. 30 Aug 2026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43437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6914" y="5390125"/>
            <a:ext cx="9927772" cy="114300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Put on and keep on the whole armor of God  </a:t>
            </a:r>
          </a:p>
          <a:p>
            <a:pPr algn="ctr"/>
            <a:r>
              <a:rPr lang="en-US" sz="2400" dirty="0"/>
              <a:t>HERE AND NOW, FOR THE REST OF YOUR DAYS!</a:t>
            </a:r>
          </a:p>
        </p:txBody>
      </p:sp>
      <p:pic>
        <p:nvPicPr>
          <p:cNvPr id="5" name="Picture 4" descr="A video game cover with a couple of people in armor&#10;&#10;AI-generated content may be incorrect.">
            <a:extLst>
              <a:ext uri="{FF2B5EF4-FFF2-40B4-BE49-F238E27FC236}">
                <a16:creationId xmlns:a16="http://schemas.microsoft.com/office/drawing/2014/main" id="{248B889B-8533-24F8-5FF8-C30A00F64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88"/>
          <a:stretch/>
        </p:blipFill>
        <p:spPr>
          <a:xfrm>
            <a:off x="4183071" y="923733"/>
            <a:ext cx="4330841" cy="436989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1A0EE9-7762-9408-5CA4-12C73EDFDA21}"/>
              </a:ext>
            </a:extLst>
          </p:cNvPr>
          <p:cNvSpPr txBox="1"/>
          <p:nvPr/>
        </p:nvSpPr>
        <p:spPr>
          <a:xfrm>
            <a:off x="3604727" y="224185"/>
            <a:ext cx="5673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Rightly Dividing (RD) Bible</a:t>
            </a:r>
            <a:r>
              <a:rPr lang="en-US" sz="2400" dirty="0"/>
              <a:t> (test)</a:t>
            </a:r>
          </a:p>
        </p:txBody>
      </p:sp>
    </p:spTree>
    <p:extLst>
      <p:ext uri="{BB962C8B-B14F-4D97-AF65-F5344CB8AC3E}">
        <p14:creationId xmlns:p14="http://schemas.microsoft.com/office/powerpoint/2010/main" val="2359713749"/>
      </p:ext>
    </p:extLst>
  </p:cSld>
  <p:clrMapOvr>
    <a:masterClrMapping/>
  </p:clrMapOvr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47869</TotalTime>
  <Words>1890</Words>
  <Application>Microsoft Office PowerPoint</Application>
  <PresentationFormat>Widescreen</PresentationFormat>
  <Paragraphs>848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Arial Nova Light</vt:lpstr>
      <vt:lpstr>Calibri</vt:lpstr>
      <vt:lpstr>Verdana</vt:lpstr>
      <vt:lpstr>Dark Gradient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William Heath</cp:lastModifiedBy>
  <cp:revision>1528</cp:revision>
  <cp:lastPrinted>2026-08-30T11:18:19Z</cp:lastPrinted>
  <dcterms:created xsi:type="dcterms:W3CDTF">2013-07-15T20:26:40Z</dcterms:created>
  <dcterms:modified xsi:type="dcterms:W3CDTF">2026-08-30T11:19:08Z</dcterms:modified>
</cp:coreProperties>
</file>