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9"/>
  </p:notesMasterIdLst>
  <p:sldIdLst>
    <p:sldId id="372" r:id="rId5"/>
    <p:sldId id="389" r:id="rId6"/>
    <p:sldId id="388" r:id="rId7"/>
    <p:sldId id="376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4" autoAdjust="0"/>
    <p:restoredTop sz="88462" autoAdjust="0"/>
  </p:normalViewPr>
  <p:slideViewPr>
    <p:cSldViewPr snapToGrid="0">
      <p:cViewPr>
        <p:scale>
          <a:sx n="224" d="100"/>
          <a:sy n="224" d="100"/>
        </p:scale>
        <p:origin x="-2660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4" y="4518026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6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1BAEA-D5DB-F974-0F3E-5CB49A61E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673B36-F8FA-5D30-F745-A93DD4555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41411-25BC-2AE3-A8B3-B5C745851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0702-C8A4-3AD8-AF84-E1F343C1E0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29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94E8D-C092-D94E-42D8-0CEE70132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DFFF6A-7555-65C3-6BB8-381981549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AC17C-E58D-4806-7D78-337F75A93C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1B569-5C40-BA07-6E0B-0CC9BF0389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39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112C6F-2770-4703-98DB-2275B640CE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3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H2tOgCDohQk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0" y="-20636"/>
            <a:ext cx="12112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Fellowship Church, Nov 24, 2024                                              			   			B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-12700"/>
            <a:ext cx="3777906" cy="906502"/>
          </a:xfrm>
        </p:spPr>
        <p:txBody>
          <a:bodyPr>
            <a:normAutofit/>
          </a:bodyPr>
          <a:lstStyle/>
          <a:p>
            <a:r>
              <a:rPr lang="en-US" sz="3200" dirty="0"/>
              <a:t>Straight and Balanced</a:t>
            </a:r>
          </a:p>
          <a:p>
            <a:r>
              <a:rPr lang="en-US" sz="1800" dirty="0"/>
              <a:t>(Luke 3:4-6)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46" y="1183100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0" y="1419514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024936" y="885218"/>
            <a:ext cx="6756008" cy="59093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The Five </a:t>
            </a:r>
            <a:r>
              <a:rPr lang="en-US" dirty="0">
                <a:ea typeface="Cambria Math" panose="02040503050406030204" pitchFamily="18" charset="0"/>
                <a:cs typeface="Wingdings 3" panose="05040102010807070707" pitchFamily="18" charset="2"/>
              </a:rPr>
              <a:t>B</a:t>
            </a:r>
            <a:r>
              <a:rPr lang="en-US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ooks of Moses  (Luke 24:27)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1 –  12 Beginnings (origins) of life with Adam, </a:t>
            </a:r>
            <a:r>
              <a:rPr lang="en-US" u="sng" dirty="0">
                <a:effectLst/>
                <a:ea typeface="Cambria Math" panose="02040503050406030204" pitchFamily="18" charset="0"/>
                <a:cs typeface="Wingdings 3" panose="05040102010807070707" pitchFamily="18" charset="2"/>
              </a:rPr>
              <a:t>Genesis 1-2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  <a:cs typeface="Wingdings 3" panose="05040102010807070707" pitchFamily="18" charset="2"/>
              </a:rPr>
              <a:t>2a – 12 Beginnings (origins) of death with Adam, </a:t>
            </a:r>
            <a:r>
              <a:rPr lang="en-US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  <a:cs typeface="Wingdings 3" panose="05040102010807070707" pitchFamily="18" charset="2"/>
              </a:rPr>
              <a:t>2b –                 death with Cain &amp; Noah, </a:t>
            </a:r>
            <a:r>
              <a:rPr lang="en-US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4:1-9:17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  <a:cs typeface="Wingdings 3" panose="05040102010807070707" pitchFamily="18" charset="2"/>
              </a:rPr>
              <a:t>2c –                 death with Nimrod &amp; Babel, </a:t>
            </a:r>
            <a:r>
              <a:rPr lang="en-US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9:18-11:32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  <a:cs typeface="Wingdings 3" panose="05040102010807070707" pitchFamily="18" charset="2"/>
              </a:rPr>
              <a:t>3 –  12 Beginnings of Israel with Abraham, </a:t>
            </a:r>
            <a:r>
              <a:rPr lang="en-US" u="sng" dirty="0">
                <a:ea typeface="Cambria Math" panose="02040503050406030204" pitchFamily="18" charset="0"/>
                <a:cs typeface="Wingdings 3" panose="05040102010807070707" pitchFamily="18" charset="2"/>
              </a:rPr>
              <a:t>Genesis 12-50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4a – Exit from slavery in Egypt to the Red Sea, </a:t>
            </a:r>
            <a:r>
              <a:rPr lang="en-US" u="sng" dirty="0">
                <a:ea typeface="Cambria Math" panose="02040503050406030204" pitchFamily="18" charset="0"/>
              </a:rPr>
              <a:t>Exodus 1-12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4b – From the Red Sea to Mount Sinai, </a:t>
            </a:r>
            <a:r>
              <a:rPr lang="en-US" u="sng" dirty="0">
                <a:ea typeface="Cambria Math" panose="02040503050406030204" pitchFamily="18" charset="0"/>
              </a:rPr>
              <a:t>Exodus 13-18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4c – Mt Sinai (Law) 10 Commandments, </a:t>
            </a:r>
            <a:r>
              <a:rPr lang="en-US" u="sng" dirty="0">
                <a:ea typeface="Cambria Math" panose="02040503050406030204" pitchFamily="18" charset="0"/>
              </a:rPr>
              <a:t>Exodus 19-24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4d – Mt Sinai (Law) the Tabernacle, </a:t>
            </a:r>
            <a:r>
              <a:rPr lang="en-US" u="sng" dirty="0">
                <a:ea typeface="Cambria Math" panose="02040503050406030204" pitchFamily="18" charset="0"/>
              </a:rPr>
              <a:t>Exodus 25-40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5a – Mt Sinai (Law) approaching a holy God, </a:t>
            </a:r>
            <a:r>
              <a:rPr lang="en-US" u="sng" dirty="0">
                <a:ea typeface="Cambria Math" panose="02040503050406030204" pitchFamily="18" charset="0"/>
              </a:rPr>
              <a:t>Leviticus 1-17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5b – Mt Sinai (Law) living a holy life, </a:t>
            </a:r>
            <a:r>
              <a:rPr lang="en-US" u="sng" dirty="0">
                <a:ea typeface="Cambria Math" panose="02040503050406030204" pitchFamily="18" charset="0"/>
              </a:rPr>
              <a:t>Leviticus 18-27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6a – Mt Sinai (Law) Prepare to Obey God, </a:t>
            </a:r>
            <a:r>
              <a:rPr lang="en-US" u="sng" dirty="0">
                <a:ea typeface="Cambria Math" panose="02040503050406030204" pitchFamily="18" charset="0"/>
              </a:rPr>
              <a:t>Numbers 1:1-10:10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6b – The Desert of Disobedience, </a:t>
            </a:r>
            <a:r>
              <a:rPr lang="en-US" u="sng" dirty="0">
                <a:ea typeface="Cambria Math" panose="02040503050406030204" pitchFamily="18" charset="0"/>
              </a:rPr>
              <a:t>Numbers 10:11-25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Cambria Math" panose="02040503050406030204" pitchFamily="18" charset="0"/>
              </a:rPr>
              <a:t>6c – Preparing for Your Eternal Inheritance, </a:t>
            </a:r>
            <a:r>
              <a:rPr lang="en-US" u="sng" dirty="0">
                <a:ea typeface="Cambria Math" panose="02040503050406030204" pitchFamily="18" charset="0"/>
              </a:rPr>
              <a:t>Numbers 26-36</a:t>
            </a:r>
          </a:p>
          <a:p>
            <a:r>
              <a:rPr lang="en-US" dirty="0">
                <a:ea typeface="Cambria Math" panose="02040503050406030204" pitchFamily="18" charset="0"/>
              </a:rPr>
              <a:t>7a – God’s Perspective of  Your Past, </a:t>
            </a:r>
            <a:r>
              <a:rPr lang="en-US" u="sng" dirty="0">
                <a:ea typeface="Cambria Math" panose="02040503050406030204" pitchFamily="18" charset="0"/>
              </a:rPr>
              <a:t>Deuteronomy 1-3</a:t>
            </a:r>
          </a:p>
          <a:p>
            <a:r>
              <a:rPr lang="en-US" dirty="0">
                <a:ea typeface="Cambria Math" panose="02040503050406030204" pitchFamily="18" charset="0"/>
              </a:rPr>
              <a:t>7b – Moses’ Thesis Statement for his Last Messages, </a:t>
            </a:r>
            <a:r>
              <a:rPr lang="en-US" u="sng" dirty="0">
                <a:ea typeface="Cambria Math" panose="02040503050406030204" pitchFamily="18" charset="0"/>
              </a:rPr>
              <a:t>Deu 4</a:t>
            </a:r>
          </a:p>
          <a:p>
            <a:r>
              <a:rPr lang="en-US" dirty="0">
                <a:ea typeface="Cambria Math" panose="02040503050406030204" pitchFamily="18" charset="0"/>
              </a:rPr>
              <a:t>7c – Love God and Possess the Promise Land, </a:t>
            </a:r>
            <a:r>
              <a:rPr lang="en-US" u="sng" dirty="0">
                <a:ea typeface="Cambria Math" panose="02040503050406030204" pitchFamily="18" charset="0"/>
              </a:rPr>
              <a:t>Deu 5-12</a:t>
            </a:r>
          </a:p>
          <a:p>
            <a:r>
              <a:rPr lang="en-US" dirty="0">
                <a:ea typeface="Cambria Math" panose="02040503050406030204" pitchFamily="18" charset="0"/>
              </a:rPr>
              <a:t>7d – Laws for God to Bless Israel &amp; Christians, </a:t>
            </a:r>
            <a:r>
              <a:rPr lang="en-US" u="sng" dirty="0">
                <a:ea typeface="Cambria Math" panose="02040503050406030204" pitchFamily="18" charset="0"/>
              </a:rPr>
              <a:t>Deu 13-26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7e –  God’s Plan &amp; Purpose Continue as Prophesied, </a:t>
            </a:r>
            <a:r>
              <a:rPr lang="en-US" u="sng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Deu 27-34</a:t>
            </a:r>
          </a:p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ea typeface="Cambria Math" panose="02040503050406030204" pitchFamily="18" charset="0"/>
              </a:rPr>
              <a:t>                    Review of the Five Books of Moses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4" y="4124036"/>
            <a:ext cx="2788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Ps 5:8,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Amos 7:7-8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  <a:latin typeface="Gill Sans MT"/>
              </a:rPr>
              <a:t>2 Timothy 3:10,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915597" y="4086610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 dirty="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 dirty="0"/>
              <a:t>NT:  Hebrews12:1</a:t>
            </a:r>
          </a:p>
          <a:p>
            <a:r>
              <a:rPr lang="en-US" sz="2000" dirty="0"/>
              <a:t>1 Cor 3:11-15</a:t>
            </a:r>
          </a:p>
          <a:p>
            <a:r>
              <a:rPr lang="en-US" sz="2000" dirty="0"/>
              <a:t>Philippians 4:5</a:t>
            </a:r>
          </a:p>
          <a:p>
            <a:r>
              <a:rPr lang="en-US" sz="2000" dirty="0"/>
              <a:t>James 3:17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4B2075-334E-F210-E0F1-5A980E2E9C52}"/>
              </a:ext>
            </a:extLst>
          </p:cNvPr>
          <p:cNvSpPr txBox="1"/>
          <p:nvPr/>
        </p:nvSpPr>
        <p:spPr>
          <a:xfrm>
            <a:off x="40640" y="481970"/>
            <a:ext cx="377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It's all about you Jesus (9:55-9:59)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2A85F-287C-2FCE-604B-B69402A4B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348C4B-17F8-0E26-5913-D921AA922034}"/>
              </a:ext>
            </a:extLst>
          </p:cNvPr>
          <p:cNvSpPr txBox="1"/>
          <p:nvPr/>
        </p:nvSpPr>
        <p:spPr>
          <a:xfrm>
            <a:off x="3848486" y="3350849"/>
            <a:ext cx="1525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Front 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7E362-0E6C-00B6-70CF-89D4493D0C85}"/>
              </a:ext>
            </a:extLst>
          </p:cNvPr>
          <p:cNvSpPr txBox="1"/>
          <p:nvPr/>
        </p:nvSpPr>
        <p:spPr>
          <a:xfrm>
            <a:off x="5022839" y="2904219"/>
            <a:ext cx="1525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Area  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FD008E-0D8D-9108-05AC-C5933F03912D}"/>
              </a:ext>
            </a:extLst>
          </p:cNvPr>
          <p:cNvSpPr/>
          <p:nvPr/>
        </p:nvSpPr>
        <p:spPr>
          <a:xfrm>
            <a:off x="7849635" y="4779365"/>
            <a:ext cx="421767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Mt </a:t>
            </a:r>
            <a:r>
              <a:rPr lang="en-US" sz="2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Ebal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&amp; Mt. Gerizim</a:t>
            </a:r>
          </a:p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Ceremony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commanded </a:t>
            </a:r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Deuteronomy 27-30</a:t>
            </a:r>
          </a:p>
          <a:p>
            <a:pPr algn="ctr"/>
            <a:endParaRPr lang="en-US" sz="11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Ceremony completed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Joshua 8:30-35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5B27CD-2DF5-0B33-AB37-466F951B84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08" t="35833" r="40916" b="3333"/>
          <a:stretch/>
        </p:blipFill>
        <p:spPr>
          <a:xfrm>
            <a:off x="6630449" y="18351"/>
            <a:ext cx="5494618" cy="474121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3872BF6-A889-CC8C-5DC5-48C6C2F9C757}"/>
              </a:ext>
            </a:extLst>
          </p:cNvPr>
          <p:cNvSpPr/>
          <p:nvPr/>
        </p:nvSpPr>
        <p:spPr>
          <a:xfrm>
            <a:off x="6511365" y="2914303"/>
            <a:ext cx="752319" cy="4813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9BC008-3EE2-6218-CF5C-36CB846E3831}"/>
              </a:ext>
            </a:extLst>
          </p:cNvPr>
          <p:cNvCxnSpPr>
            <a:cxnSpLocks/>
          </p:cNvCxnSpPr>
          <p:nvPr/>
        </p:nvCxnSpPr>
        <p:spPr>
          <a:xfrm>
            <a:off x="10918498" y="2920250"/>
            <a:ext cx="104410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49BFB39-A5A7-9025-B024-B9C6F7EE5BE9}"/>
              </a:ext>
            </a:extLst>
          </p:cNvPr>
          <p:cNvCxnSpPr>
            <a:cxnSpLocks/>
          </p:cNvCxnSpPr>
          <p:nvPr/>
        </p:nvCxnSpPr>
        <p:spPr>
          <a:xfrm>
            <a:off x="8936893" y="2832741"/>
            <a:ext cx="4028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8C73B3-35B6-0C42-9E47-E80F8487A570}"/>
              </a:ext>
            </a:extLst>
          </p:cNvPr>
          <p:cNvCxnSpPr>
            <a:cxnSpLocks/>
          </p:cNvCxnSpPr>
          <p:nvPr/>
        </p:nvCxnSpPr>
        <p:spPr>
          <a:xfrm>
            <a:off x="9758792" y="3113157"/>
            <a:ext cx="84824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F7919C-FD11-53FB-C3C9-476972A8095C}"/>
              </a:ext>
            </a:extLst>
          </p:cNvPr>
          <p:cNvCxnSpPr>
            <a:cxnSpLocks/>
          </p:cNvCxnSpPr>
          <p:nvPr/>
        </p:nvCxnSpPr>
        <p:spPr>
          <a:xfrm>
            <a:off x="10962601" y="4754390"/>
            <a:ext cx="8628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0C5BBCF-9C8D-3D83-AF66-C68F4C0C8ABE}"/>
              </a:ext>
            </a:extLst>
          </p:cNvPr>
          <p:cNvSpPr/>
          <p:nvPr/>
        </p:nvSpPr>
        <p:spPr>
          <a:xfrm>
            <a:off x="8212391" y="1511474"/>
            <a:ext cx="1601821" cy="5447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utoShape 12">
            <a:extLst>
              <a:ext uri="{FF2B5EF4-FFF2-40B4-BE49-F238E27FC236}">
                <a16:creationId xmlns:a16="http://schemas.microsoft.com/office/drawing/2014/main" id="{8221D003-DD2E-A524-C4F2-7C4C3A8072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B42BD58-FF41-EF84-5FEE-DC4C751A1E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762" b="17551"/>
          <a:stretch/>
        </p:blipFill>
        <p:spPr>
          <a:xfrm>
            <a:off x="77686" y="1017829"/>
            <a:ext cx="3026093" cy="28117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F5F413B-0BE2-3A22-FE2E-2C46F75C2D57}"/>
              </a:ext>
            </a:extLst>
          </p:cNvPr>
          <p:cNvSpPr txBox="1"/>
          <p:nvPr/>
        </p:nvSpPr>
        <p:spPr>
          <a:xfrm>
            <a:off x="98099" y="44098"/>
            <a:ext cx="6359236" cy="830997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This Sunday School is dedicated to “Red “ Corley, who went to be with Jesus on Wednesday, Nov 20</a:t>
            </a:r>
          </a:p>
        </p:txBody>
      </p:sp>
      <p:pic>
        <p:nvPicPr>
          <p:cNvPr id="1028" name="Picture 4" descr="Image result for Mount Ebal and Mount Gerizim">
            <a:extLst>
              <a:ext uri="{FF2B5EF4-FFF2-40B4-BE49-F238E27FC236}">
                <a16:creationId xmlns:a16="http://schemas.microsoft.com/office/drawing/2014/main" id="{3CCFAC15-A34B-0C99-7C7F-45DEE3345E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2" b="12096"/>
          <a:stretch/>
        </p:blipFill>
        <p:spPr bwMode="auto">
          <a:xfrm>
            <a:off x="55420" y="3992009"/>
            <a:ext cx="7578920" cy="28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BF315AA-4D72-154F-234D-33C52A70A8D6}"/>
              </a:ext>
            </a:extLst>
          </p:cNvPr>
          <p:cNvSpPr/>
          <p:nvPr/>
        </p:nvSpPr>
        <p:spPr>
          <a:xfrm rot="5400000">
            <a:off x="4172886" y="3919009"/>
            <a:ext cx="814925" cy="4813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9AFD13-3C36-0985-5B7A-BC655EDA9C8B}"/>
              </a:ext>
            </a:extLst>
          </p:cNvPr>
          <p:cNvSpPr txBox="1"/>
          <p:nvPr/>
        </p:nvSpPr>
        <p:spPr>
          <a:xfrm>
            <a:off x="3188067" y="1223648"/>
            <a:ext cx="33751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</a:t>
            </a:r>
            <a:r>
              <a:rPr lang="en-US" sz="2800" b="1" dirty="0"/>
              <a:t>We miss you Red</a:t>
            </a:r>
            <a:r>
              <a:rPr lang="en-US" sz="2800" dirty="0"/>
              <a:t>”</a:t>
            </a:r>
          </a:p>
          <a:p>
            <a:r>
              <a:rPr lang="en-US" sz="2800" dirty="0"/>
              <a:t>  </a:t>
            </a:r>
            <a:r>
              <a:rPr lang="en-US" sz="2400" dirty="0"/>
              <a:t>We know you were</a:t>
            </a:r>
          </a:p>
          <a:p>
            <a:r>
              <a:rPr lang="en-US" sz="2400" dirty="0"/>
              <a:t>  rapture “</a:t>
            </a:r>
            <a:r>
              <a:rPr lang="en-US" sz="2400" dirty="0" err="1"/>
              <a:t>harpazo</a:t>
            </a:r>
            <a:r>
              <a:rPr lang="en-US" sz="2400" dirty="0"/>
              <a:t>” ready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4FBF74-4168-CB06-3218-30763485DFEA}"/>
              </a:ext>
            </a:extLst>
          </p:cNvPr>
          <p:cNvSpPr txBox="1"/>
          <p:nvPr/>
        </p:nvSpPr>
        <p:spPr>
          <a:xfrm>
            <a:off x="11263257" y="415967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42A6B0-9E0B-0D6D-1289-906F2466AE90}"/>
              </a:ext>
            </a:extLst>
          </p:cNvPr>
          <p:cNvSpPr txBox="1"/>
          <p:nvPr/>
        </p:nvSpPr>
        <p:spPr>
          <a:xfrm>
            <a:off x="8857910" y="104980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5BFABA-1F47-D0C9-03ED-2C4BC9F2733F}"/>
              </a:ext>
            </a:extLst>
          </p:cNvPr>
          <p:cNvSpPr txBox="1"/>
          <p:nvPr/>
        </p:nvSpPr>
        <p:spPr>
          <a:xfrm>
            <a:off x="8800462" y="22136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825F3D1-7EB7-0488-E6AF-51E8AA49DE51}"/>
              </a:ext>
            </a:extLst>
          </p:cNvPr>
          <p:cNvSpPr txBox="1"/>
          <p:nvPr/>
        </p:nvSpPr>
        <p:spPr>
          <a:xfrm>
            <a:off x="10025843" y="246612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A65FAD-65F7-142B-45B3-1E6016D603D6}"/>
              </a:ext>
            </a:extLst>
          </p:cNvPr>
          <p:cNvSpPr txBox="1"/>
          <p:nvPr/>
        </p:nvSpPr>
        <p:spPr>
          <a:xfrm>
            <a:off x="11263257" y="227535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948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CAC52-F9CF-F258-DBE2-2F4AB8B84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9B27EF-00BC-A48A-7077-D0CB96F064A4}"/>
              </a:ext>
            </a:extLst>
          </p:cNvPr>
          <p:cNvSpPr txBox="1"/>
          <p:nvPr/>
        </p:nvSpPr>
        <p:spPr>
          <a:xfrm>
            <a:off x="105917" y="76295"/>
            <a:ext cx="8305365" cy="787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Cambria Math" panose="02040503050406030204" pitchFamily="18" charset="0"/>
              </a:rPr>
              <a:t>God’s Plan and Purpose continue as prophesied (Deu 27-34)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Cambria Math" panose="02040503050406030204" pitchFamily="18" charset="0"/>
              </a:rPr>
              <a:t>Application:  Last things and turnover of duties as Jesus to the 12 Apostles in John 13-17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648A3C-2592-3EDC-BFB7-B07B8082D930}"/>
              </a:ext>
            </a:extLst>
          </p:cNvPr>
          <p:cNvSpPr txBox="1"/>
          <p:nvPr/>
        </p:nvSpPr>
        <p:spPr>
          <a:xfrm>
            <a:off x="105917" y="1130172"/>
            <a:ext cx="11980166" cy="452431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27-28.  Good News </a:t>
            </a:r>
            <a:r>
              <a:rPr lang="en-US" sz="2000" dirty="0"/>
              <a:t>(Mt. Gerizim) </a:t>
            </a:r>
            <a:r>
              <a:rPr lang="en-US" sz="2000" b="1" dirty="0"/>
              <a:t>or Bad News </a:t>
            </a:r>
            <a:r>
              <a:rPr lang="en-US" sz="2000" dirty="0"/>
              <a:t>(Mt. </a:t>
            </a:r>
            <a:r>
              <a:rPr lang="en-US" sz="2000" dirty="0" err="1"/>
              <a:t>Ebal</a:t>
            </a:r>
            <a:r>
              <a:rPr lang="en-US" sz="2000" dirty="0"/>
              <a:t>): “Which do you want to hear first?” </a:t>
            </a:r>
          </a:p>
          <a:p>
            <a:r>
              <a:rPr lang="en-US" sz="2000" dirty="0"/>
              <a:t>             27:1-10 Write these words (27:3, 8) on great stones without a hammer and with white plaster on Mt. </a:t>
            </a:r>
            <a:r>
              <a:rPr lang="en-US" sz="2000" dirty="0" err="1"/>
              <a:t>Ebal</a:t>
            </a:r>
            <a:r>
              <a:rPr lang="en-US" sz="2000" dirty="0"/>
              <a:t>  </a:t>
            </a:r>
          </a:p>
          <a:p>
            <a:r>
              <a:rPr lang="en-US" sz="2000" dirty="0"/>
              <a:t>             27:11-26 bad news for disobedience, 28:1-14 good news for obedience, 28:15-48 curses on disobedience</a:t>
            </a:r>
          </a:p>
          <a:p>
            <a:endParaRPr lang="en-US" sz="1200" dirty="0"/>
          </a:p>
          <a:p>
            <a:r>
              <a:rPr lang="en-US" sz="2000" b="1" dirty="0"/>
              <a:t>29-30.  </a:t>
            </a:r>
            <a:r>
              <a:rPr lang="en-US" sz="2000" b="1" u="sng" dirty="0"/>
              <a:t>Go away </a:t>
            </a:r>
            <a:r>
              <a:rPr lang="en-US" sz="2000" b="1" dirty="0"/>
              <a:t>from God, </a:t>
            </a:r>
            <a:r>
              <a:rPr lang="en-US" sz="2000" b="1" u="sng" dirty="0"/>
              <a:t>return</a:t>
            </a:r>
            <a:r>
              <a:rPr lang="en-US" sz="2000" b="1" dirty="0"/>
              <a:t> to God, and </a:t>
            </a:r>
            <a:r>
              <a:rPr lang="en-US" sz="2000" b="1" u="sng" dirty="0"/>
              <a:t>love</a:t>
            </a:r>
            <a:r>
              <a:rPr lang="en-US" sz="2000" b="1" dirty="0"/>
              <a:t> God – God desires our all or nothing!</a:t>
            </a:r>
          </a:p>
          <a:p>
            <a:r>
              <a:rPr lang="en-US" sz="2000" b="1" dirty="0"/>
              <a:t>            </a:t>
            </a:r>
            <a:r>
              <a:rPr lang="en-US" sz="2000" dirty="0"/>
              <a:t>29:4-5a                       29:12-13, 30:10-16     30:19-20     </a:t>
            </a:r>
          </a:p>
          <a:p>
            <a:endParaRPr lang="en-US" sz="1200" b="1" dirty="0"/>
          </a:p>
          <a:p>
            <a:r>
              <a:rPr lang="en-US" sz="2000" b="1" dirty="0"/>
              <a:t>31-32.  The Song of Moses  (Revelation 15:2-3)</a:t>
            </a:r>
          </a:p>
          <a:p>
            <a:r>
              <a:rPr lang="en-US" sz="2000" dirty="0"/>
              <a:t>            Write this song (31:19) to praise &amp; proclaim (1-4), punish (5-6), past provisions (7-14), poetry (15-18), </a:t>
            </a:r>
          </a:p>
          <a:p>
            <a:r>
              <a:rPr lang="en-US" sz="2000" dirty="0"/>
              <a:t>            provoke &amp; punish (32:19-38), and praise (32:39-43).  Revelation 15 is sung by the Tribulation martyrs. </a:t>
            </a:r>
          </a:p>
          <a:p>
            <a:pPr marL="457200" indent="-457200">
              <a:buAutoNum type="arabicPeriod" startAt="32"/>
            </a:pPr>
            <a:endParaRPr lang="en-US" sz="1200" b="1" dirty="0"/>
          </a:p>
          <a:p>
            <a:r>
              <a:rPr lang="en-US" sz="2000" b="1" dirty="0"/>
              <a:t>33.  Moses’ last Blessing, Prophecy, and Praise for Jeshurun (Israel as God’s design)</a:t>
            </a:r>
          </a:p>
          <a:p>
            <a:r>
              <a:rPr lang="en-US" sz="2000" b="1" dirty="0"/>
              <a:t>                          </a:t>
            </a:r>
            <a:r>
              <a:rPr lang="en-US" sz="2000" dirty="0"/>
              <a:t>33:1-4	  33:6-25		 33:26-29        </a:t>
            </a:r>
          </a:p>
          <a:p>
            <a:pPr marL="457200" indent="-457200">
              <a:buAutoNum type="arabicPeriod" startAt="32"/>
            </a:pPr>
            <a:endParaRPr lang="en-US" sz="1200" b="1" dirty="0"/>
          </a:p>
          <a:p>
            <a:r>
              <a:rPr lang="en-US" sz="2000" b="1" dirty="0"/>
              <a:t>34.  Moses last hours and Passes his Wisdom unto Joshua  </a:t>
            </a:r>
            <a:r>
              <a:rPr lang="en-US" sz="2000" dirty="0"/>
              <a:t>(wrote by Joshua)</a:t>
            </a:r>
          </a:p>
          <a:p>
            <a:r>
              <a:rPr lang="en-US" sz="2000" i="1" dirty="0"/>
              <a:t>                 </a:t>
            </a:r>
            <a:r>
              <a:rPr lang="en-US" sz="2000" dirty="0"/>
              <a:t> 34:1-8                34:9-12</a:t>
            </a:r>
            <a:r>
              <a:rPr lang="en-US" sz="2000" i="1" dirty="0"/>
              <a:t> </a:t>
            </a:r>
            <a:r>
              <a:rPr lang="en-US" sz="1200" dirty="0"/>
              <a:t>                                                                                                         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E9F20-6216-DF94-15E0-3B7968E6BFDD}"/>
              </a:ext>
            </a:extLst>
          </p:cNvPr>
          <p:cNvSpPr txBox="1"/>
          <p:nvPr/>
        </p:nvSpPr>
        <p:spPr>
          <a:xfrm>
            <a:off x="96174" y="5933056"/>
            <a:ext cx="11980166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Keywords:  </a:t>
            </a:r>
            <a:r>
              <a:rPr lang="en-US" sz="1600" dirty="0"/>
              <a:t>Command/ed/s – 86x, Hearken/hear – 82x, this day – 77x,  </a:t>
            </a:r>
            <a:r>
              <a:rPr lang="en-US" sz="1600" b="1" dirty="0"/>
              <a:t>the LORD your God – 46x</a:t>
            </a:r>
            <a:r>
              <a:rPr lang="en-US" sz="1600" dirty="0"/>
              <a:t>/</a:t>
            </a:r>
            <a:r>
              <a:rPr lang="en-US" sz="1600" b="1" dirty="0"/>
              <a:t>the LORD our God </a:t>
            </a:r>
            <a:r>
              <a:rPr lang="en-US" sz="1600" dirty="0"/>
              <a:t>– 19x (1-6, </a:t>
            </a:r>
            <a:r>
              <a:rPr lang="en-US" sz="1600" b="1" dirty="0"/>
              <a:t>29</a:t>
            </a:r>
            <a:r>
              <a:rPr lang="en-US" sz="1600" dirty="0"/>
              <a:t>) Possess the land – 50x</a:t>
            </a:r>
            <a:r>
              <a:rPr lang="en-US" sz="1600" b="1" dirty="0"/>
              <a:t>, </a:t>
            </a:r>
            <a:r>
              <a:rPr lang="en-US" sz="1600" dirty="0"/>
              <a:t>Fathers (Abraham, Isaac, &amp; Jacob) – 49x, Heart - 45x, Commandments – 42x, Love – 21x,  Statutes &amp; Judgments – 17x,  Forget – 16x, Remember - 13x,  Teach - 13x, Fire – 13x (Mt Sinai, Deu 4-5), Death/die – 13x (Deu 13-24), Cleave – 8x.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AD941-7F1A-91F9-4C2D-F928D6B26B29}"/>
              </a:ext>
            </a:extLst>
          </p:cNvPr>
          <p:cNvSpPr txBox="1"/>
          <p:nvPr/>
        </p:nvSpPr>
        <p:spPr>
          <a:xfrm>
            <a:off x="8653670" y="76295"/>
            <a:ext cx="3422670" cy="76944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Moses’ Last Three Messages </a:t>
            </a:r>
          </a:p>
          <a:p>
            <a:endParaRPr lang="en-US" sz="400" dirty="0"/>
          </a:p>
          <a:p>
            <a:r>
              <a:rPr lang="en-US" sz="2000" dirty="0"/>
              <a:t>Deuteronomy 1-4, 5-26, 27-34</a:t>
            </a:r>
          </a:p>
        </p:txBody>
      </p:sp>
    </p:spTree>
    <p:extLst>
      <p:ext uri="{BB962C8B-B14F-4D97-AF65-F5344CB8AC3E}">
        <p14:creationId xmlns:p14="http://schemas.microsoft.com/office/powerpoint/2010/main" val="157250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4905-AEA6-4B29-4A0B-5BD1F1EFA797}"/>
              </a:ext>
            </a:extLst>
          </p:cNvPr>
          <p:cNvSpPr txBox="1"/>
          <p:nvPr/>
        </p:nvSpPr>
        <p:spPr>
          <a:xfrm>
            <a:off x="0" y="10160"/>
            <a:ext cx="12192000" cy="6709529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Through the Bible - 2024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FFFFFF"/>
                </a:solidFill>
                <a:latin typeface="Gill Sans MT"/>
              </a:rPr>
              <a:t>                             Mas de Cristo class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i="1" dirty="0">
              <a:solidFill>
                <a:srgbClr val="FFFFFF"/>
              </a:solidFill>
              <a:latin typeface="Gill Sans MT"/>
            </a:endParaRPr>
          </a:p>
          <a:p>
            <a:pPr>
              <a:defRPr/>
            </a:pPr>
            <a:endParaRPr lang="en-US" sz="12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What is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concealed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in the Old Testament is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</a:rPr>
              <a:t>revealed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in the New Testament (19 mysteries).</a:t>
            </a:r>
          </a:p>
          <a:p>
            <a:pPr>
              <a:defRPr/>
            </a:pP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(1)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Learn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– Romans 15:4  (2)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Admonish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– 1 Corinthians 10:1-13   </a:t>
            </a: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(3)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Shadow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– Col 2:17, Heb 8:5, 10:1  (4)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 Figure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(model) – Heb  9:9, 11:19, 1 Peter 3:21 </a:t>
            </a:r>
          </a:p>
          <a:p>
            <a:pPr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(5)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Type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antitype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- specific people that are Godly or Ungodly 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COMPLETED books of the Bible</a:t>
            </a:r>
          </a:p>
          <a:p>
            <a:pPr>
              <a:defRPr/>
            </a:pP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Old Testament: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Genesis (4), Exodus (4), Leviticus (2), Numbers (3), Deuteronomy (5), Psalms (4), Proverbs, Ecclesiastes, Amos, Obadiah, Malachi  </a:t>
            </a:r>
          </a:p>
          <a:p>
            <a:pPr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1600" b="1" dirty="0">
                <a:latin typeface="Verdana" panose="020B0604030504040204" pitchFamily="34" charset="0"/>
                <a:ea typeface="Verdana" panose="020B0604030504040204" pitchFamily="34" charset="0"/>
              </a:rPr>
              <a:t>New Testament: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Mark, Colossians, Philemon, James, Jude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16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Invite to the 2024 daily Bible reading plan in 1 Samuel.   Reminder – Be rapture ready for 2025.     </a:t>
            </a:r>
            <a:endParaRPr lang="en-US" sz="1600" b="1" dirty="0">
              <a:latin typeface="Verdana" panose="020B0604030504040204" pitchFamily="34" charset="0"/>
              <a:ea typeface="Cambria Math" panose="02040503050406030204" pitchFamily="18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F1F748F1-33A5-D386-0A0D-7CB6B6D80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92878" y="31426"/>
            <a:ext cx="2877856" cy="15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87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26FB12-DDF0-459A-8AB5-62FB0B2C6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253-feff-40fd-b75e-dde241986d3d"/>
    <ds:schemaRef ds:uri="7ea62328-f9cb-43bf-99db-6009b3f2b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207C0E-3C9C-45D4-8479-63E71002B4C9}">
  <ds:schemaRefs>
    <ds:schemaRef ds:uri="http://schemas.microsoft.com/office/infopath/2007/PartnerControls"/>
    <ds:schemaRef ds:uri="http://www.w3.org/XML/1998/namespace"/>
    <ds:schemaRef ds:uri="f98cc253-feff-40fd-b75e-dde241986d3d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ea62328-f9cb-43bf-99db-6009b3f2bb1b"/>
  </ds:schemaRefs>
</ds:datastoreItem>
</file>

<file path=customXml/itemProps3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90523</TotalTime>
  <Words>949</Words>
  <Application>Microsoft Office PowerPoint</Application>
  <PresentationFormat>Widescreen</PresentationFormat>
  <Paragraphs>108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Aharoni</vt:lpstr>
      <vt:lpstr>Arial</vt:lpstr>
      <vt:lpstr>Calibri</vt:lpstr>
      <vt:lpstr>Cambria Math</vt:lpstr>
      <vt:lpstr>Gill Sans MT</vt:lpstr>
      <vt:lpstr>Verdana</vt:lpstr>
      <vt:lpstr>Theme1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1860</cp:revision>
  <cp:lastPrinted>2024-11-24T10:27:36Z</cp:lastPrinted>
  <dcterms:created xsi:type="dcterms:W3CDTF">2013-07-15T20:26:40Z</dcterms:created>
  <dcterms:modified xsi:type="dcterms:W3CDTF">2024-11-24T10:28:35Z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