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4"/>
  </p:sldMasterIdLst>
  <p:notesMasterIdLst>
    <p:notesMasterId r:id="rId8"/>
  </p:notesMasterIdLst>
  <p:sldIdLst>
    <p:sldId id="376" r:id="rId5"/>
    <p:sldId id="381" r:id="rId6"/>
    <p:sldId id="370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119FDA-C1DB-4490-8C85-65B46993FAD0}" v="3" dt="2025-10-22T19:15:55.5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24" y="5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delSld modSld">
      <pc:chgData name="Bill Heath" userId="e5502471a9019beb" providerId="LiveId" clId="{813D262F-908F-4E50-9894-E380FCA4CA07}" dt="2025-10-22T20:31:27.987" v="4353" actId="20577"/>
      <pc:docMkLst>
        <pc:docMk/>
      </pc:docMkLst>
      <pc:sldChg chg="delSp modSp mod">
        <pc:chgData name="Bill Heath" userId="e5502471a9019beb" providerId="LiveId" clId="{813D262F-908F-4E50-9894-E380FCA4CA07}" dt="2025-10-22T20:10:19.159" v="4277" actId="20577"/>
        <pc:sldMkLst>
          <pc:docMk/>
          <pc:sldMk cId="3616800964" sldId="370"/>
        </pc:sldMkLst>
        <pc:spChg chg="del">
          <ac:chgData name="Bill Heath" userId="e5502471a9019beb" providerId="LiveId" clId="{813D262F-908F-4E50-9894-E380FCA4CA07}" dt="2025-10-21T23:34:15.413" v="1293" actId="478"/>
          <ac:spMkLst>
            <pc:docMk/>
            <pc:sldMk cId="3616800964" sldId="370"/>
            <ac:spMk id="2" creationId="{978BB8A5-E06F-9EB1-0719-934F9B206874}"/>
          </ac:spMkLst>
        </pc:spChg>
        <pc:spChg chg="mod">
          <ac:chgData name="Bill Heath" userId="e5502471a9019beb" providerId="LiveId" clId="{813D262F-908F-4E50-9894-E380FCA4CA07}" dt="2025-10-22T19:35:51.531" v="4080" actId="1076"/>
          <ac:spMkLst>
            <pc:docMk/>
            <pc:sldMk cId="3616800964" sldId="370"/>
            <ac:spMk id="3" creationId="{2B0FD5DB-FDD8-85C2-8228-D492EF8ABA92}"/>
          </ac:spMkLst>
        </pc:spChg>
        <pc:spChg chg="mod">
          <ac:chgData name="Bill Heath" userId="e5502471a9019beb" providerId="LiveId" clId="{813D262F-908F-4E50-9894-E380FCA4CA07}" dt="2025-10-22T20:10:19.159" v="4277" actId="20577"/>
          <ac:spMkLst>
            <pc:docMk/>
            <pc:sldMk cId="3616800964" sldId="370"/>
            <ac:spMk id="7" creationId="{DF900E41-422E-AFD3-6E17-5BA9E42030B1}"/>
          </ac:spMkLst>
        </pc:spChg>
      </pc:sldChg>
      <pc:sldChg chg="modSp mod">
        <pc:chgData name="Bill Heath" userId="e5502471a9019beb" providerId="LiveId" clId="{813D262F-908F-4E50-9894-E380FCA4CA07}" dt="2025-10-22T20:31:27.987" v="4353" actId="20577"/>
        <pc:sldMkLst>
          <pc:docMk/>
          <pc:sldMk cId="1928839089" sldId="376"/>
        </pc:sldMkLst>
        <pc:spChg chg="mod">
          <ac:chgData name="Bill Heath" userId="e5502471a9019beb" providerId="LiveId" clId="{813D262F-908F-4E50-9894-E380FCA4CA07}" dt="2025-10-22T20:31:27.987" v="4353" actId="20577"/>
          <ac:spMkLst>
            <pc:docMk/>
            <pc:sldMk cId="1928839089" sldId="376"/>
            <ac:spMk id="2" creationId="{68B1BFC7-F1FB-7C24-B2DD-713F88A233D1}"/>
          </ac:spMkLst>
        </pc:spChg>
        <pc:spChg chg="mod">
          <ac:chgData name="Bill Heath" userId="e5502471a9019beb" providerId="LiveId" clId="{813D262F-908F-4E50-9894-E380FCA4CA07}" dt="2025-10-16T17:44:47.146" v="79" actId="6549"/>
          <ac:spMkLst>
            <pc:docMk/>
            <pc:sldMk cId="1928839089" sldId="376"/>
            <ac:spMk id="9" creationId="{3E5C6185-BA62-417B-B11E-D6CE654AE4F5}"/>
          </ac:spMkLst>
        </pc:spChg>
      </pc:sldChg>
      <pc:sldChg chg="modSp mod">
        <pc:chgData name="Bill Heath" userId="e5502471a9019beb" providerId="LiveId" clId="{813D262F-908F-4E50-9894-E380FCA4CA07}" dt="2025-10-22T20:24:05.260" v="4318" actId="20577"/>
        <pc:sldMkLst>
          <pc:docMk/>
          <pc:sldMk cId="1610728333" sldId="381"/>
        </pc:sldMkLst>
        <pc:spChg chg="mod">
          <ac:chgData name="Bill Heath" userId="e5502471a9019beb" providerId="LiveId" clId="{813D262F-908F-4E50-9894-E380FCA4CA07}" dt="2025-10-21T23:30:29.984" v="748" actId="6549"/>
          <ac:spMkLst>
            <pc:docMk/>
            <pc:sldMk cId="1610728333" sldId="381"/>
            <ac:spMk id="2" creationId="{C9BBCF19-2E4E-B1B3-D32C-DB46D789195E}"/>
          </ac:spMkLst>
        </pc:spChg>
        <pc:spChg chg="mod">
          <ac:chgData name="Bill Heath" userId="e5502471a9019beb" providerId="LiveId" clId="{813D262F-908F-4E50-9894-E380FCA4CA07}" dt="2025-10-21T23:31:21.869" v="756" actId="20577"/>
          <ac:spMkLst>
            <pc:docMk/>
            <pc:sldMk cId="1610728333" sldId="381"/>
            <ac:spMk id="5" creationId="{1EED576A-5EA2-8490-2B6D-346A6939533D}"/>
          </ac:spMkLst>
        </pc:spChg>
        <pc:graphicFrameChg chg="mod modGraphic">
          <ac:chgData name="Bill Heath" userId="e5502471a9019beb" providerId="LiveId" clId="{813D262F-908F-4E50-9894-E380FCA4CA07}" dt="2025-10-22T20:24:05.260" v="4318" actId="20577"/>
          <ac:graphicFrameMkLst>
            <pc:docMk/>
            <pc:sldMk cId="1610728333" sldId="381"/>
            <ac:graphicFrameMk id="4" creationId="{AA7B784E-FE43-507E-5DC4-D693A3D0DBC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10" rIns="91417" bIns="457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17" tIns="45710" rIns="91417" bIns="457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8576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6" y="8918576"/>
            <a:ext cx="3078163" cy="469900"/>
          </a:xfrm>
          <a:prstGeom prst="rect">
            <a:avLst/>
          </a:prstGeom>
        </p:spPr>
        <p:txBody>
          <a:bodyPr vert="horz" lIns="91417" tIns="45710" rIns="91417" bIns="4571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1434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14346">
              <a:defRPr/>
            </a:pPr>
            <a:fld id="{1AD51A55-303F-4D54-AB99-832332D3BB80}" type="datetime1">
              <a:rPr lang="en-US">
                <a:solidFill>
                  <a:prstClr val="black"/>
                </a:solidFill>
                <a:latin typeface="Calibri" panose="020F0502020204030204"/>
              </a:rPr>
              <a:pPr defTabSz="914346">
                <a:defRPr/>
              </a:pPr>
              <a:t>10/22/2025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346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5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26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697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97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86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77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13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0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6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2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0" y="0"/>
            <a:ext cx="1209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Fellowship Church,  </a:t>
            </a:r>
            <a:r>
              <a:rPr lang="en-US" sz="2000" dirty="0">
                <a:solidFill>
                  <a:srgbClr val="FFFFFF"/>
                </a:solidFill>
                <a:latin typeface="Gill Sans MT"/>
              </a:rPr>
              <a:t>Oct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22,  2025                                                                                                      B.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1969" y="58816"/>
            <a:ext cx="6818341" cy="1194079"/>
          </a:xfrm>
        </p:spPr>
        <p:txBody>
          <a:bodyPr>
            <a:normAutofit fontScale="62500" lnSpcReduction="20000"/>
          </a:bodyPr>
          <a:lstStyle/>
          <a:p>
            <a:r>
              <a:rPr lang="en-US" sz="3200" dirty="0"/>
              <a:t>Straight and Balanced    </a:t>
            </a:r>
          </a:p>
          <a:p>
            <a:r>
              <a:rPr lang="en-US" sz="1800" dirty="0"/>
              <a:t>(Luke 3:4-6)</a:t>
            </a:r>
          </a:p>
          <a:p>
            <a:r>
              <a:rPr lang="en-US" dirty="0"/>
              <a:t>The Faith, a noun (Hebrews 1:1-3, 11:1-3, 6, 38-40, 12:1-4; Romans 15:23)</a:t>
            </a:r>
          </a:p>
          <a:p>
            <a:endParaRPr lang="en-US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751" y="1320102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88" y="1336670"/>
            <a:ext cx="2425197" cy="242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763197" y="4323997"/>
            <a:ext cx="24288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20:10, Dan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83751" y="4159722"/>
            <a:ext cx="278821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Ps 5:8,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Amos 7:7-8, Is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</a:t>
            </a:r>
            <a:r>
              <a:rPr lang="en-US" sz="2000" dirty="0">
                <a:solidFill>
                  <a:srgbClr val="FFFFFF"/>
                </a:solidFill>
                <a:latin typeface="Gill Sans MT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 15:1-4, 2 Tim 3:10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845671" y="1280191"/>
            <a:ext cx="6844639" cy="535531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Old Testament:  True Prophets of the Faith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#13 – Samuel:  Lifelong Shining Faith (Heb 11:32f, 1 Sam)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#14 – Nathan &amp; Gad:  The Comforter’s Faith (Heb 11:32g)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#15 – Man of God &amp; Old Prophet:   Weak Prophets of the Faith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#16 – Azariah &amp; Hanani:  Two Prophets and Two Effects of Truth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#17 – Jehu, a Prophet, &amp; Micaiah:  Little-Known Prophets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#18 – Elijah:  The Past, Present, and Future Prophet of the Faith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#19 – Elisha:  Prophet of Power and Water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#20 – Jonah &amp; Nahum:  God’s Mercy &amp; Judgment on Nineveh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#21 – </a:t>
            </a:r>
            <a:r>
              <a:rPr lang="en-US" b="1" dirty="0">
                <a:latin typeface="Gill Sans MT"/>
              </a:rPr>
              <a:t>Ho</a:t>
            </a:r>
            <a:r>
              <a:rPr lang="en-US" dirty="0">
                <a:latin typeface="Gill Sans MT"/>
              </a:rPr>
              <a:t>sea, </a:t>
            </a:r>
            <a:r>
              <a:rPr lang="en-US" b="1" dirty="0">
                <a:latin typeface="Gill Sans MT"/>
              </a:rPr>
              <a:t>Jo</a:t>
            </a:r>
            <a:r>
              <a:rPr lang="en-US" dirty="0">
                <a:latin typeface="Gill Sans MT"/>
              </a:rPr>
              <a:t>el, &amp; </a:t>
            </a:r>
            <a:r>
              <a:rPr lang="en-US" b="1" dirty="0">
                <a:latin typeface="Gill Sans MT"/>
              </a:rPr>
              <a:t>Am</a:t>
            </a:r>
            <a:r>
              <a:rPr lang="en-US" dirty="0">
                <a:latin typeface="Gill Sans MT"/>
              </a:rPr>
              <a:t>os:  Future Judgments and Blessings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#22 – </a:t>
            </a:r>
            <a:r>
              <a:rPr lang="en-US" b="1" dirty="0">
                <a:latin typeface="Gill Sans MT"/>
              </a:rPr>
              <a:t>O</a:t>
            </a:r>
            <a:r>
              <a:rPr lang="en-US" dirty="0">
                <a:latin typeface="Gill Sans MT"/>
              </a:rPr>
              <a:t>badiah, </a:t>
            </a:r>
            <a:r>
              <a:rPr lang="en-US" b="1" dirty="0">
                <a:latin typeface="Gill Sans MT"/>
              </a:rPr>
              <a:t>J</a:t>
            </a:r>
            <a:r>
              <a:rPr lang="en-US" dirty="0">
                <a:latin typeface="Gill Sans MT"/>
              </a:rPr>
              <a:t>onah, &amp; </a:t>
            </a:r>
            <a:r>
              <a:rPr lang="en-US" b="1" dirty="0">
                <a:latin typeface="Gill Sans MT"/>
              </a:rPr>
              <a:t>M</a:t>
            </a:r>
            <a:r>
              <a:rPr lang="en-US" dirty="0">
                <a:latin typeface="Gill Sans MT"/>
              </a:rPr>
              <a:t>icah:  Fight with Hate,  Anger, &amp; Darkness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Gill Sans MT"/>
              </a:rPr>
              <a:t>#23 –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 Isaiah:  Prophet of Majesty and Royalty </a:t>
            </a:r>
            <a:r>
              <a:rPr lang="en-US" dirty="0">
                <a:latin typeface="Gill Sans MT"/>
              </a:rPr>
              <a:t>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defTabSz="914400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#24 –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Nah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um,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FF00"/>
                </a:highlight>
                <a:uLnTx/>
                <a:uFillTx/>
                <a:latin typeface="Gill Sans MT"/>
                <a:ea typeface="+mn-ea"/>
                <a:cs typeface="+mn-cs"/>
              </a:rPr>
              <a:t>Hab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FFFF00"/>
                </a:highlight>
                <a:uLnTx/>
                <a:uFillTx/>
                <a:latin typeface="Gill Sans MT"/>
                <a:ea typeface="+mn-ea"/>
                <a:cs typeface="+mn-cs"/>
              </a:rPr>
              <a:t>akkuk,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&amp;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Zep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haniah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:  from Trial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to Triumph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#25 – Jeremiah &amp; Lamentations: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#26 – Ezekiel: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FFFFF"/>
                </a:solidFill>
                <a:latin typeface="Gill Sans MT"/>
              </a:rPr>
              <a:t>#27 – Daniel:   </a:t>
            </a:r>
          </a:p>
          <a:p>
            <a:pPr defTabSz="914400">
              <a:defRPr/>
            </a:pPr>
            <a:r>
              <a:rPr lang="en-US" dirty="0">
                <a:latin typeface="Gill Sans MT"/>
              </a:rPr>
              <a:t>#28 –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Ha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ggai,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Ze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chariah, &amp; </a:t>
            </a:r>
            <a:r>
              <a:rPr lang="en-US" b="1" dirty="0">
                <a:solidFill>
                  <a:srgbClr val="FFFFFF"/>
                </a:solidFill>
                <a:latin typeface="Gill Sans MT"/>
              </a:rPr>
              <a:t>Ma</a:t>
            </a:r>
            <a:r>
              <a:rPr lang="en-US" dirty="0">
                <a:solidFill>
                  <a:srgbClr val="FFFFFF"/>
                </a:solidFill>
                <a:latin typeface="Gill Sans MT"/>
              </a:rPr>
              <a:t>lachi:  </a:t>
            </a:r>
            <a:endParaRPr lang="en-US" dirty="0"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#29 – Old Testament False Prophets </a:t>
            </a:r>
          </a:p>
          <a:p>
            <a:pPr lvl="0" defTabSz="914400"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#30 – </a:t>
            </a:r>
            <a:r>
              <a:rPr lang="en-US" dirty="0">
                <a:latin typeface="Gill Sans MT"/>
              </a:rPr>
              <a:t>New Testament Prophets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                           </a:t>
            </a:r>
            <a:endParaRPr lang="en-US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92883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BCF19-2E4E-B1B3-D32C-DB46D7891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25" y="105356"/>
            <a:ext cx="1365813" cy="2244306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en-US" sz="1600" dirty="0"/>
              <a:t>OT True Prophets chart</a:t>
            </a:r>
            <a:br>
              <a:rPr lang="en-US" sz="1600" dirty="0"/>
            </a:br>
            <a:r>
              <a:rPr lang="en-US" sz="1600" dirty="0"/>
              <a:t> in respect to</a:t>
            </a:r>
            <a:br>
              <a:rPr lang="en-US" sz="1600" dirty="0"/>
            </a:br>
            <a:r>
              <a:rPr lang="en-US" sz="1600" dirty="0"/>
              <a:t>Hebrews</a:t>
            </a:r>
            <a:br>
              <a:rPr lang="en-US" sz="1600" dirty="0"/>
            </a:br>
            <a:r>
              <a:rPr lang="en-US" sz="1600" dirty="0"/>
              <a:t> </a:t>
            </a:r>
            <a:r>
              <a:rPr lang="en-US" sz="1200" dirty="0"/>
              <a:t>1:1-3, 11:1-3, 11:32-40</a:t>
            </a:r>
            <a:endParaRPr lang="en-US" sz="1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7B784E-FE43-507E-5DC4-D693A3D0D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006230"/>
              </p:ext>
            </p:extLst>
          </p:nvPr>
        </p:nvGraphicFramePr>
        <p:xfrm>
          <a:off x="1649558" y="13915"/>
          <a:ext cx="10373681" cy="68216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225424">
                  <a:extLst>
                    <a:ext uri="{9D8B030D-6E8A-4147-A177-3AD203B41FA5}">
                      <a16:colId xmlns:a16="http://schemas.microsoft.com/office/drawing/2014/main" val="589848999"/>
                    </a:ext>
                  </a:extLst>
                </a:gridCol>
                <a:gridCol w="837969">
                  <a:extLst>
                    <a:ext uri="{9D8B030D-6E8A-4147-A177-3AD203B41FA5}">
                      <a16:colId xmlns:a16="http://schemas.microsoft.com/office/drawing/2014/main" val="939651213"/>
                    </a:ext>
                  </a:extLst>
                </a:gridCol>
                <a:gridCol w="1301524">
                  <a:extLst>
                    <a:ext uri="{9D8B030D-6E8A-4147-A177-3AD203B41FA5}">
                      <a16:colId xmlns:a16="http://schemas.microsoft.com/office/drawing/2014/main" val="2504805489"/>
                    </a:ext>
                  </a:extLst>
                </a:gridCol>
                <a:gridCol w="1039937">
                  <a:extLst>
                    <a:ext uri="{9D8B030D-6E8A-4147-A177-3AD203B41FA5}">
                      <a16:colId xmlns:a16="http://schemas.microsoft.com/office/drawing/2014/main" val="1165422160"/>
                    </a:ext>
                  </a:extLst>
                </a:gridCol>
                <a:gridCol w="574717">
                  <a:extLst>
                    <a:ext uri="{9D8B030D-6E8A-4147-A177-3AD203B41FA5}">
                      <a16:colId xmlns:a16="http://schemas.microsoft.com/office/drawing/2014/main" val="3007881294"/>
                    </a:ext>
                  </a:extLst>
                </a:gridCol>
                <a:gridCol w="2303188">
                  <a:extLst>
                    <a:ext uri="{9D8B030D-6E8A-4147-A177-3AD203B41FA5}">
                      <a16:colId xmlns:a16="http://schemas.microsoft.com/office/drawing/2014/main" val="3206543794"/>
                    </a:ext>
                  </a:extLst>
                </a:gridCol>
                <a:gridCol w="673768">
                  <a:extLst>
                    <a:ext uri="{9D8B030D-6E8A-4147-A177-3AD203B41FA5}">
                      <a16:colId xmlns:a16="http://schemas.microsoft.com/office/drawing/2014/main" val="589018013"/>
                    </a:ext>
                  </a:extLst>
                </a:gridCol>
                <a:gridCol w="605017">
                  <a:extLst>
                    <a:ext uri="{9D8B030D-6E8A-4147-A177-3AD203B41FA5}">
                      <a16:colId xmlns:a16="http://schemas.microsoft.com/office/drawing/2014/main" val="1871569226"/>
                    </a:ext>
                  </a:extLst>
                </a:gridCol>
                <a:gridCol w="639392">
                  <a:extLst>
                    <a:ext uri="{9D8B030D-6E8A-4147-A177-3AD203B41FA5}">
                      <a16:colId xmlns:a16="http://schemas.microsoft.com/office/drawing/2014/main" val="450574153"/>
                    </a:ext>
                  </a:extLst>
                </a:gridCol>
                <a:gridCol w="674184">
                  <a:extLst>
                    <a:ext uri="{9D8B030D-6E8A-4147-A177-3AD203B41FA5}">
                      <a16:colId xmlns:a16="http://schemas.microsoft.com/office/drawing/2014/main" val="397686635"/>
                    </a:ext>
                  </a:extLst>
                </a:gridCol>
                <a:gridCol w="1085864">
                  <a:extLst>
                    <a:ext uri="{9D8B030D-6E8A-4147-A177-3AD203B41FA5}">
                      <a16:colId xmlns:a16="http://schemas.microsoft.com/office/drawing/2014/main" val="769116399"/>
                    </a:ext>
                  </a:extLst>
                </a:gridCol>
                <a:gridCol w="412697">
                  <a:extLst>
                    <a:ext uri="{9D8B030D-6E8A-4147-A177-3AD203B41FA5}">
                      <a16:colId xmlns:a16="http://schemas.microsoft.com/office/drawing/2014/main" val="4266611883"/>
                    </a:ext>
                  </a:extLst>
                </a:gridCol>
              </a:tblGrid>
              <a:tr h="293366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#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Name/ Scripture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Suffer-Persecute</a:t>
                      </a:r>
                    </a:p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/Scripture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King</a:t>
                      </a:r>
                    </a:p>
                    <a:p>
                      <a:pPr algn="l"/>
                      <a:r>
                        <a:rPr lang="en-US" sz="60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(Saul to Zedekiah)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Public/</a:t>
                      </a:r>
                    </a:p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Prophecy - Near/Far or None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Nation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Bless/ Curse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Vision/</a:t>
                      </a:r>
                    </a:p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Dream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Miracle</a:t>
                      </a:r>
                    </a:p>
                    <a:p>
                      <a:pPr algn="l"/>
                      <a:r>
                        <a:rPr lang="en-US" sz="600" baseline="0" dirty="0">
                          <a:solidFill>
                            <a:schemeClr val="bg1"/>
                          </a:solidFill>
                        </a:rPr>
                        <a:t>Prophet or God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Heb</a:t>
                      </a:r>
                    </a:p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11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102409"/>
                  </a:ext>
                </a:extLst>
              </a:tr>
              <a:tr h="177528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Samuel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 /1 Sam 1-28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Saul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Near/for Saul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after 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887159"/>
                  </a:ext>
                </a:extLst>
              </a:tr>
              <a:tr h="142321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Gad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Sam 22:25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Near/for 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Book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914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Nathan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Sam 7. 12.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David - 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Far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-seed of 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B/C/B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Solomon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478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Asaph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No/Psalms 50, 73-83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Far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731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 err="1">
                          <a:solidFill>
                            <a:schemeClr val="bg1"/>
                          </a:solidFill>
                        </a:rPr>
                        <a:t>Ahijah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 11:29-39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- 1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Near/Jeroboam’s reign-son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 Ki 14:1-26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69062"/>
                  </a:ext>
                </a:extLst>
              </a:tr>
              <a:tr h="19342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Shemaiah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 12:22-24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Rehoboam - 1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Near/for Rehoboam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Book            931 BC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454416"/>
                  </a:ext>
                </a:extLst>
              </a:tr>
              <a:tr h="120102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 err="1">
                          <a:solidFill>
                            <a:schemeClr val="bg1"/>
                          </a:solidFill>
                        </a:rPr>
                        <a:t>Iddo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Chr 9:29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 - 1 </a:t>
                      </a:r>
                      <a:r>
                        <a:rPr lang="en-US" sz="900" baseline="30000" dirty="0" err="1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Seer for 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 Vision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Records      931 BC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7768"/>
                  </a:ext>
                </a:extLst>
              </a:tr>
              <a:tr h="19342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man of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Kings 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– 1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Far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/King Josiah, 270 yrs.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Hand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sick-heal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336028"/>
                  </a:ext>
                </a:extLst>
              </a:tr>
              <a:tr h="160347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old prophet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Kings 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– 1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Near/for man of God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Liar-like Lot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685876"/>
                  </a:ext>
                </a:extLst>
              </a:tr>
              <a:tr h="186867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Azariah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Chr 15:1-7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Asa – 3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rd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baseline="0" dirty="0">
                          <a:solidFill>
                            <a:schemeClr val="bg1"/>
                          </a:solidFill>
                        </a:rPr>
                        <a:t>None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war w/Ethiopia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54475"/>
                  </a:ext>
                </a:extLst>
              </a:tr>
              <a:tr h="167858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Hanani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Chr 16:7-10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Asa – 3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rd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war w/Israel-Syria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594965"/>
                  </a:ext>
                </a:extLst>
              </a:tr>
              <a:tr h="109432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Jehu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 16:1-13,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Baasha-3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rd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2 Chr 19:1-4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C/B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Son of Hanani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92223"/>
                  </a:ext>
                </a:extLst>
              </a:tr>
              <a:tr h="95539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Prophet -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No/1 Ki 20:13-36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Ahab-7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Near/Syria/man of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Lion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Son of prophet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27629"/>
                  </a:ext>
                </a:extLst>
              </a:tr>
              <a:tr h="126052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Micaiah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Yes/1 Ki 22:1-28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Ahab-death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Near/400 to 1, 2 Chr  18:1-27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Lying spirit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33a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172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Elijah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Yes/1 Ki 17-2 Ki 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Omri, Ahab – 7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Near/3 ½ years  draught, 450 to 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B5/C3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 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Gentile widow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726094"/>
                  </a:ext>
                </a:extLst>
              </a:tr>
              <a:tr h="120379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Elisha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Ki 3-13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Joram, Jehu – 8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,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None/gentile general, Lu 4:27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B11/C5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Jezebel-death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970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Eliezer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Chronicles 20:37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Jehosophat -4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Near/alliance with Ahaziah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Fleet destroyed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17387"/>
                  </a:ext>
                </a:extLst>
              </a:tr>
              <a:tr h="145156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Jo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el 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Kings 11-15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Joash ?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Far/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C-B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6102261"/>
                  </a:ext>
                </a:extLst>
              </a:tr>
              <a:tr h="188243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Jonah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No/Jonah 1-4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Jehoash ?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Near/40 days – repent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Nineveh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9 by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Angry-carnal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982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Am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os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Kings 14-15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II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Near/c 45 yrs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C/B 9:11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5 visions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Exile Assyria 722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7641975"/>
                  </a:ext>
                </a:extLst>
              </a:tr>
              <a:tr h="82438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Ho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sea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Kings 15-18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Jeroboam II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Near/c 40 yrs, Far/2700+ yrs (7x)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C-B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Gomer/3 children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363989"/>
                  </a:ext>
                </a:extLst>
              </a:tr>
              <a:tr h="82438"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Oded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Chr 28:6-15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Ahaz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War victory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719329"/>
                  </a:ext>
                </a:extLst>
              </a:tr>
              <a:tr h="103198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Micah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Yes/rejection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Jotham-Hezekiah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 Assyria &amp; Babylon, Far  Jesus 1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st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5:2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N-S 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C-B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vision(s)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that day 25%, hear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502096"/>
                  </a:ext>
                </a:extLst>
              </a:tr>
              <a:tr h="207427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?/sawn by Manasseh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Uzziah-Hezekiah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 and Far/more than other prophets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C-B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visions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3/time-185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Majesty, Royalty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121140"/>
                  </a:ext>
                </a:extLst>
              </a:tr>
              <a:tr h="152941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Nah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um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No/Nahum 1-3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Hezekiah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    ?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Near/30 -50 years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Nineveh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1 vision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Israel, 722 BC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33a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862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i="0" baseline="0" dirty="0">
                          <a:solidFill>
                            <a:schemeClr val="bg1"/>
                          </a:solidFill>
                        </a:rPr>
                        <a:t>Hab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akkuk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Zedekiah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Personal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 Babylon-Nebuchadnezzar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C-B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Vision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Trial to Triumph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630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Zep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haniah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Josiah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28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Huldah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No/2 Kings 22:12-20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Josiah-16</a:t>
                      </a:r>
                      <a:r>
                        <a:rPr lang="en-US" sz="900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Near/immediate in Josiah’s life, 2 Ki 23:27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 Chr 34:20-28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9479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Jeremiah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Josiah-Zedekiah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Exile Babylon  586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526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29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Daniel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Josiah-Babylon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780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Ezekiel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Josiah-Babylon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969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Obadiah</a:t>
                      </a:r>
                      <a:endParaRPr lang="en-US" sz="900" baseline="0" dirty="0">
                        <a:solidFill>
                          <a:schemeClr val="bg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Zedekiah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Edom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09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Ha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ggai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No/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Zerubbabel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493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Ze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chariah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Yes/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Zerubbabel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001943"/>
                  </a:ext>
                </a:extLst>
              </a:tr>
              <a:tr h="117709"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34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1" baseline="0" dirty="0">
                          <a:solidFill>
                            <a:schemeClr val="bg1"/>
                          </a:solidFill>
                        </a:rPr>
                        <a:t>Ma</a:t>
                      </a:r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lachi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Zerubbabel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9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381621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6BBC2EF9-5610-D3D2-6B31-24DB0C650054}"/>
              </a:ext>
            </a:extLst>
          </p:cNvPr>
          <p:cNvSpPr txBox="1">
            <a:spLocks/>
          </p:cNvSpPr>
          <p:nvPr/>
        </p:nvSpPr>
        <p:spPr>
          <a:xfrm>
            <a:off x="81025" y="2584577"/>
            <a:ext cx="1365813" cy="374441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OT True Prophets</a:t>
            </a:r>
          </a:p>
          <a:p>
            <a:pPr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Before Samuel</a:t>
            </a:r>
          </a:p>
          <a:p>
            <a:pPr>
              <a:defRPr/>
            </a:pPr>
            <a:r>
              <a:rPr kumimoji="0" lang="en-US" sz="1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-------------------------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Enoch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Genesis 5:24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Jude 1:14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Moses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Exodus 7:1 </a:t>
            </a:r>
            <a:r>
              <a:rPr kumimoji="0" lang="en-US" sz="1200" b="1" i="0" u="none" strike="noStrike" kern="1200" cap="all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Deut</a:t>
            </a: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 34:10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Acts 3:22,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7:37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dirty="0">
              <a:solidFill>
                <a:prstClr val="white"/>
              </a:solidFill>
              <a:latin typeface="Bookman Old Style" panose="02050604050505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Miriam – Ex 15:20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solidFill>
                <a:prstClr val="white"/>
              </a:solidFill>
              <a:latin typeface="Bookman Old Style" panose="02050604050505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Deborah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Bookman Old Style" panose="02050604050505020204"/>
              </a:rPr>
              <a:t>Judges 4:9</a:t>
            </a:r>
            <a:endParaRPr kumimoji="0" lang="en-US" sz="12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D576A-5EA2-8490-2B6D-346A6939533D}"/>
              </a:ext>
            </a:extLst>
          </p:cNvPr>
          <p:cNvSpPr txBox="1"/>
          <p:nvPr/>
        </p:nvSpPr>
        <p:spPr>
          <a:xfrm>
            <a:off x="0" y="6433863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Updated:   21 </a:t>
            </a:r>
            <a:r>
              <a:rPr lang="en-US" sz="1000" dirty="0">
                <a:solidFill>
                  <a:prstClr val="black"/>
                </a:solidFill>
                <a:latin typeface="Rockwell" panose="02060603020205020403"/>
              </a:rPr>
              <a:t>Oct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ckwell" panose="02060603020205020403"/>
                <a:ea typeface="+mn-ea"/>
                <a:cs typeface="+mn-cs"/>
              </a:rPr>
              <a:t>W.H.</a:t>
            </a:r>
          </a:p>
        </p:txBody>
      </p:sp>
    </p:spTree>
    <p:extLst>
      <p:ext uri="{BB962C8B-B14F-4D97-AF65-F5344CB8AC3E}">
        <p14:creationId xmlns:p14="http://schemas.microsoft.com/office/powerpoint/2010/main" val="161072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900E41-422E-AFD3-6E17-5BA9E42030B1}"/>
              </a:ext>
            </a:extLst>
          </p:cNvPr>
          <p:cNvSpPr txBox="1"/>
          <p:nvPr/>
        </p:nvSpPr>
        <p:spPr>
          <a:xfrm>
            <a:off x="10380" y="-13956"/>
            <a:ext cx="12181619" cy="6863417"/>
          </a:xfrm>
          <a:prstGeom prst="rect">
            <a:avLst/>
          </a:prstGeom>
          <a:solidFill>
            <a:srgbClr val="00B050"/>
          </a:solidFill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Habakkuk: Prophet from Trial to Triumph</a:t>
            </a:r>
            <a:r>
              <a:rPr lang="en-US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               Habakkuk in Hebrew is “embrace” </a:t>
            </a:r>
          </a:p>
          <a:p>
            <a:pPr marL="0" marR="0">
              <a:lnSpc>
                <a:spcPts val="1200"/>
              </a:lnSpc>
            </a:pPr>
            <a:endParaRPr lang="en-US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Prophet of the midnight hour of judgment before the destruction of Jerusalem and the temple  </a:t>
            </a:r>
          </a:p>
          <a:p>
            <a:pPr marL="0" marR="0">
              <a:lnSpc>
                <a:spcPts val="1200"/>
              </a:lnSpc>
            </a:pPr>
            <a:r>
              <a:rPr lang="en-US" sz="72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</a:t>
            </a:r>
            <a:r>
              <a:rPr lang="en-US" sz="6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				</a:t>
            </a:r>
          </a:p>
          <a:p>
            <a:pPr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Time:  c. 590-586 BC, Zedekiah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, the last king </a:t>
            </a: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of Judah</a:t>
            </a:r>
          </a:p>
          <a:p>
            <a:pPr>
              <a:lnSpc>
                <a:spcPts val="1200"/>
              </a:lnSpc>
            </a:pPr>
            <a:endParaRPr lang="en-US" sz="1800" dirty="0">
              <a:effectLst/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i="1" u="sng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i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1:1-3:16  Habakkuk’s Trial</a:t>
            </a:r>
            <a:r>
              <a:rPr lang="en-US" sz="2000" b="1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  <a:r>
              <a:rPr lang="en-US" sz="2000" i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(1 Peter 4:18-19)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1:1-4     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Habakkuk Complains - sin of Judah (Ps 81)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1:5-11   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God Answers – judgment for sin (Ps 82)</a:t>
            </a:r>
          </a:p>
          <a:p>
            <a:pPr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1:12-17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Habakkuk Complains – sin of Babylon </a:t>
            </a: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</a:t>
            </a: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2:1          Habakkuk waits for God’s answer     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2:2-20   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God answers – judgment for sin (Ps 83)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3:1-16   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Habakkuk prays (Ps 73)</a:t>
            </a:r>
          </a:p>
          <a:p>
            <a:pPr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Remember God’s works 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(Abraham-Moses-Joshua,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Ps 77)</a:t>
            </a: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3:17-19  Habakkuk’s Triumph</a:t>
            </a: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(Ps 50:1-6)</a:t>
            </a:r>
          </a:p>
          <a:p>
            <a:pPr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Glimpses into the kingdom of Heaven:  2:14, 2:20</a:t>
            </a:r>
          </a:p>
          <a:p>
            <a:pPr>
              <a:lnSpc>
                <a:spcPts val="1200"/>
              </a:lnSpc>
            </a:pPr>
            <a:endParaRPr lang="en-US" sz="1600" i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b="1" u="sng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NEW TESTAMENT</a:t>
            </a: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: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 Habakkuk 2:4, Martin Luther</a:t>
            </a:r>
          </a:p>
          <a:p>
            <a:pPr marL="0" marR="0"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The just 	Romans 1:17		Paul to the saints</a:t>
            </a:r>
          </a:p>
          <a:p>
            <a:pPr marL="0" marR="0"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shall live 	Galatians 3:11	Paul to the Gentiles</a:t>
            </a:r>
          </a:p>
          <a:p>
            <a:pPr marL="0" marR="0"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by faith.	Hebrews 10:38    Paul to the Hebrews </a:t>
            </a:r>
          </a:p>
          <a:p>
            <a:pPr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								who draw back</a:t>
            </a:r>
          </a:p>
          <a:p>
            <a:pPr>
              <a:lnSpc>
                <a:spcPts val="1200"/>
              </a:lnSpc>
            </a:pPr>
            <a:endParaRPr lang="en-US" sz="2000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endParaRPr lang="en-US" sz="2000" b="1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>
              <a:lnSpc>
                <a:spcPts val="1200"/>
              </a:lnSpc>
            </a:pPr>
            <a:r>
              <a:rPr lang="en-US" sz="2000" b="1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DECISION:  </a:t>
            </a:r>
            <a:r>
              <a:rPr lang="en-US" sz="2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Is my faith in Christ alone?  Gal 2:20 “by the faith of the Son of God”</a:t>
            </a: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0FD5DB-FDD8-85C2-8228-D492EF8ABA92}"/>
              </a:ext>
            </a:extLst>
          </p:cNvPr>
          <p:cNvSpPr txBox="1"/>
          <p:nvPr/>
        </p:nvSpPr>
        <p:spPr>
          <a:xfrm>
            <a:off x="7064905" y="1531344"/>
            <a:ext cx="5116715" cy="467820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Gold standard for Bible study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1</a:t>
            </a:r>
            <a:r>
              <a:rPr lang="en-US" sz="2000" baseline="30000" dirty="0">
                <a:solidFill>
                  <a:schemeClr val="bg1"/>
                </a:solidFill>
              </a:rPr>
              <a:t>st</a:t>
            </a:r>
            <a:r>
              <a:rPr lang="en-US" sz="2000" dirty="0">
                <a:solidFill>
                  <a:schemeClr val="bg1"/>
                </a:solidFill>
              </a:rPr>
              <a:t>   What does it say then?</a:t>
            </a:r>
          </a:p>
          <a:p>
            <a:endParaRPr lang="en-US" sz="105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2</a:t>
            </a:r>
            <a:r>
              <a:rPr lang="en-US" sz="2000" baseline="30000" dirty="0">
                <a:solidFill>
                  <a:schemeClr val="bg1"/>
                </a:solidFill>
              </a:rPr>
              <a:t>nd</a:t>
            </a:r>
            <a:r>
              <a:rPr lang="en-US" sz="2000" dirty="0">
                <a:solidFill>
                  <a:schemeClr val="bg1"/>
                </a:solidFill>
              </a:rPr>
              <a:t>   What does it say about God?</a:t>
            </a:r>
          </a:p>
          <a:p>
            <a:endParaRPr lang="en-US" sz="105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3</a:t>
            </a:r>
            <a:r>
              <a:rPr lang="en-US" sz="2000" baseline="30000" dirty="0">
                <a:solidFill>
                  <a:schemeClr val="bg1"/>
                </a:solidFill>
              </a:rPr>
              <a:t>rd</a:t>
            </a:r>
            <a:r>
              <a:rPr lang="en-US" sz="2000" dirty="0">
                <a:solidFill>
                  <a:schemeClr val="bg1"/>
                </a:solidFill>
              </a:rPr>
              <a:t>   How does it apply to me today?</a:t>
            </a:r>
          </a:p>
          <a:p>
            <a:r>
              <a:rPr lang="en-US" sz="2000" dirty="0">
                <a:solidFill>
                  <a:schemeClr val="bg1"/>
                </a:solidFill>
              </a:rPr>
              <a:t>------------------------------------------------------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Habakkuk’s personal prayer and praise</a:t>
            </a:r>
          </a:p>
          <a:p>
            <a:r>
              <a:rPr lang="en-US" sz="2000" dirty="0">
                <a:solidFill>
                  <a:schemeClr val="bg1"/>
                </a:solidFill>
              </a:rPr>
              <a:t>(circle the one that applies to you today)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From Trial to Triumph</a:t>
            </a:r>
          </a:p>
          <a:p>
            <a:pPr marL="457200" indent="-457200">
              <a:buAutoNum type="arabicPeriod"/>
            </a:pPr>
            <a:endParaRPr lang="en-US" sz="900" dirty="0">
              <a:solidFill>
                <a:schemeClr val="bg1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From Burden to Blessing</a:t>
            </a:r>
          </a:p>
          <a:p>
            <a:pPr marL="457200" indent="-457200">
              <a:buFontTx/>
              <a:buAutoNum type="arabicPeriod"/>
            </a:pP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FontTx/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From Complaint to Comfort</a:t>
            </a:r>
          </a:p>
          <a:p>
            <a:pPr marL="457200" indent="-457200">
              <a:buFontTx/>
              <a:buAutoNum type="arabicPeriod"/>
            </a:pPr>
            <a:endParaRPr lang="en-US" sz="1200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>
                <a:solidFill>
                  <a:schemeClr val="bg1"/>
                </a:solidFill>
              </a:rPr>
              <a:t>From Fear to Faith </a:t>
            </a:r>
          </a:p>
        </p:txBody>
      </p:sp>
    </p:spTree>
    <p:extLst>
      <p:ext uri="{BB962C8B-B14F-4D97-AF65-F5344CB8AC3E}">
        <p14:creationId xmlns:p14="http://schemas.microsoft.com/office/powerpoint/2010/main" val="3616800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2272E3B-CB80-4A22-9D66-E16027ED0E6E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4657AF-EFCA-425B-866D-F2B846C84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325EC8-9F89-4198-8218-91A34E1356D1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f98cc253-feff-40fd-b75e-dde241986d3d"/>
    <ds:schemaRef ds:uri="http://schemas.microsoft.com/office/infopath/2007/PartnerControls"/>
    <ds:schemaRef ds:uri="http://schemas.openxmlformats.org/package/2006/metadata/core-properties"/>
    <ds:schemaRef ds:uri="7ea62328-f9cb-43bf-99db-6009b3f2bb1b"/>
  </ds:schemaRefs>
</ds:datastoreItem>
</file>

<file path=customXml/itemProps3.xml><?xml version="1.0" encoding="utf-8"?>
<ds:datastoreItem xmlns:ds="http://schemas.openxmlformats.org/officeDocument/2006/customXml" ds:itemID="{A7AA0E26-2B78-4EE7-BE01-956B14188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76193</TotalTime>
  <Words>1365</Words>
  <Application>Microsoft Office PowerPoint</Application>
  <PresentationFormat>Widescreen</PresentationFormat>
  <Paragraphs>446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Bookman Old Style</vt:lpstr>
      <vt:lpstr>Calibri</vt:lpstr>
      <vt:lpstr>Gill Sans MT</vt:lpstr>
      <vt:lpstr>Rockwell</vt:lpstr>
      <vt:lpstr>Verdana</vt:lpstr>
      <vt:lpstr>Damask</vt:lpstr>
      <vt:lpstr>PowerPoint Presentation</vt:lpstr>
      <vt:lpstr>OT True Prophets chart  in respect to Hebrews  1:1-3, 11:1-3, 11:32-40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1622</cp:revision>
  <cp:lastPrinted>2025-10-22T19:40:42Z</cp:lastPrinted>
  <dcterms:created xsi:type="dcterms:W3CDTF">2013-07-15T20:26:40Z</dcterms:created>
  <dcterms:modified xsi:type="dcterms:W3CDTF">2025-10-22T20:31:32Z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