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16" r:id="rId1"/>
  </p:sldMasterIdLst>
  <p:notesMasterIdLst>
    <p:notesMasterId r:id="rId6"/>
  </p:notesMasterIdLst>
  <p:sldIdLst>
    <p:sldId id="256" r:id="rId2"/>
    <p:sldId id="257" r:id="rId3"/>
    <p:sldId id="264" r:id="rId4"/>
    <p:sldId id="263" r:id="rId5"/>
  </p:sldIdLst>
  <p:sldSz cx="9144000" cy="6858000" type="letter"/>
  <p:notesSz cx="7102475" cy="93884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1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1867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/>
          <a:lstStyle>
            <a:lvl1pPr algn="r">
              <a:defRPr sz="1200"/>
            </a:lvl1pPr>
          </a:lstStyle>
          <a:p>
            <a:fld id="{2D7DC20C-B6CC-4D01-9BF2-756A61CCED27}" type="datetimeFigureOut">
              <a:rPr lang="en-US" smtClean="0"/>
              <a:t>7/5/2026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586" tIns="47293" rIns="94586" bIns="47293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586" tIns="47293" rIns="94586" bIns="47293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586" tIns="47293" rIns="94586" bIns="47293" rtlCol="0" anchor="b"/>
          <a:lstStyle>
            <a:lvl1pPr algn="r">
              <a:defRPr sz="1200"/>
            </a:lvl1pPr>
          </a:lstStyle>
          <a:p>
            <a:fld id="{ECD0BEB5-572C-4CEC-BD0B-F112BBFFAC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509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7/5/2026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7/5/2026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42A54C80-263E-416B-A8E0-580EDEADCBDC}" type="datetimeFigureOut">
              <a:rPr lang="en-US" smtClean="0"/>
              <a:t>7/5/2026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61BEF0D-F0BB-DE4B-95CE-6DB70DBA9567}" type="datetimeFigureOut">
              <a:rPr lang="en-US" smtClean="0"/>
              <a:pPr/>
              <a:t>7/5/2026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ng.com/videos/riverview/relatedvideo?q=hymn+onward+christian+soldiers&amp;&amp;mid=0CCB293E6C8697C89CED0CCB293E6C8697C89CED&amp;churl=https%3a%2f%2fwww.youtube.com%2fchannel%2fUC7q1gqhC89CEr69B44ihImg&amp;FORM=VRDGAR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9011" y="65313"/>
            <a:ext cx="8265120" cy="703048"/>
          </a:xfrm>
        </p:spPr>
        <p:txBody>
          <a:bodyPr>
            <a:noAutofit/>
          </a:bodyPr>
          <a:lstStyle/>
          <a:p>
            <a:pPr algn="ctr"/>
            <a:r>
              <a:rPr lang="en-US" sz="3200" dirty="0"/>
              <a:t>The Greatest Freedom - in Warfare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9550" y="768361"/>
            <a:ext cx="8813820" cy="5915608"/>
          </a:xfrm>
        </p:spPr>
        <p:txBody>
          <a:bodyPr>
            <a:noAutofit/>
          </a:bodyPr>
          <a:lstStyle/>
          <a:p>
            <a:pPr algn="ctr"/>
            <a:r>
              <a:rPr lang="en-US" sz="1600" dirty="0">
                <a:solidFill>
                  <a:srgbClr val="002060"/>
                </a:solidFill>
              </a:rPr>
              <a:t>(Celebrate the 250</a:t>
            </a:r>
            <a:r>
              <a:rPr lang="en-US" sz="1600" baseline="30000" dirty="0">
                <a:solidFill>
                  <a:srgbClr val="002060"/>
                </a:solidFill>
              </a:rPr>
              <a:t>th</a:t>
            </a:r>
            <a:r>
              <a:rPr lang="en-US" sz="1600" dirty="0">
                <a:solidFill>
                  <a:srgbClr val="002060"/>
                </a:solidFill>
              </a:rPr>
              <a:t> anniversary of the Declaration of Independence from Great Britian)</a:t>
            </a:r>
          </a:p>
          <a:p>
            <a:pPr algn="l"/>
            <a:endParaRPr lang="en-US" sz="1600" dirty="0">
              <a:solidFill>
                <a:srgbClr val="002060"/>
              </a:solidFill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Leviticus 25:10b  “it shall be a jubilee unto you;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and ye shall return every man unto his possession,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and ye shall return every man unto his family” 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</a:rPr>
              <a:t>(physical freedom by the law of Moses)</a:t>
            </a:r>
          </a:p>
          <a:p>
            <a:pPr algn="l"/>
            <a:endParaRPr lang="en-US" sz="1600" dirty="0">
              <a:solidFill>
                <a:schemeClr val="tx1"/>
              </a:solidFill>
            </a:endParaRPr>
          </a:p>
          <a:p>
            <a:pPr algn="l"/>
            <a:r>
              <a:rPr lang="en-US" sz="2400" dirty="0">
                <a:solidFill>
                  <a:srgbClr val="002060"/>
                </a:solidFill>
              </a:rPr>
              <a:t>John 8:32b “</a:t>
            </a:r>
            <a:r>
              <a:rPr lang="en-US" sz="2400" dirty="0"/>
              <a:t>the truth shall make you free” </a:t>
            </a:r>
          </a:p>
          <a:p>
            <a:pPr algn="l"/>
            <a:r>
              <a:rPr lang="en-US" sz="2400" dirty="0">
                <a:solidFill>
                  <a:srgbClr val="002060"/>
                </a:solidFill>
              </a:rPr>
              <a:t>(spiritual freedom by the grace of God) </a:t>
            </a:r>
          </a:p>
          <a:p>
            <a:pPr algn="l"/>
            <a:endParaRPr lang="en-US" sz="3200" dirty="0">
              <a:solidFill>
                <a:srgbClr val="002060"/>
              </a:solidFill>
            </a:endParaRPr>
          </a:p>
          <a:p>
            <a:pPr algn="l"/>
            <a:r>
              <a:rPr lang="en-US" sz="1600" dirty="0">
                <a:solidFill>
                  <a:srgbClr val="002060"/>
                </a:solidFill>
              </a:rPr>
              <a:t>Associate Pastor Bill Heath, 5 July 2026</a:t>
            </a:r>
          </a:p>
          <a:p>
            <a:pPr algn="l"/>
            <a:endParaRPr lang="en-US" sz="600" dirty="0">
              <a:solidFill>
                <a:srgbClr val="002060"/>
              </a:solidFill>
            </a:endParaRPr>
          </a:p>
          <a:p>
            <a:pPr algn="l"/>
            <a:endParaRPr lang="en-US" sz="1600" dirty="0">
              <a:solidFill>
                <a:srgbClr val="002060"/>
              </a:solidFill>
            </a:endParaRPr>
          </a:p>
          <a:p>
            <a:pPr algn="l"/>
            <a:endParaRPr lang="en-US" sz="2800" dirty="0">
              <a:solidFill>
                <a:srgbClr val="002060"/>
              </a:solidFill>
            </a:endParaRPr>
          </a:p>
          <a:p>
            <a:pPr algn="l"/>
            <a:r>
              <a:rPr lang="en-US" sz="2000" dirty="0">
                <a:solidFill>
                  <a:schemeClr val="bg1"/>
                </a:solidFill>
              </a:rPr>
              <a:t>God’s freedom involves a time of preparation and a price to pay </a:t>
            </a:r>
          </a:p>
          <a:p>
            <a:pPr algn="l"/>
            <a:r>
              <a:rPr lang="en-US" sz="2000" dirty="0">
                <a:solidFill>
                  <a:schemeClr val="bg1"/>
                </a:solidFill>
              </a:rPr>
              <a:t>for those who fight the good fight in their times.  </a:t>
            </a:r>
            <a:endParaRPr lang="en-US" sz="2800" dirty="0">
              <a:solidFill>
                <a:srgbClr val="002060"/>
              </a:solidFill>
            </a:endParaRPr>
          </a:p>
        </p:txBody>
      </p:sp>
      <p:pic>
        <p:nvPicPr>
          <p:cNvPr id="6" name="Picture 5" descr="The image depicts a large Liberty Bell displayed in a museum, with a sign indicating its historical significance and connection to the Declaration of Independence.&#10;&#10;AI-generated content may be incorrect.">
            <a:extLst>
              <a:ext uri="{FF2B5EF4-FFF2-40B4-BE49-F238E27FC236}">
                <a16:creationId xmlns:a16="http://schemas.microsoft.com/office/drawing/2014/main" id="{B7CBAC3E-709F-A6D6-6478-03D0292B99A1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2449" t="13036"/>
          <a:stretch>
            <a:fillRect/>
          </a:stretch>
        </p:blipFill>
        <p:spPr>
          <a:xfrm>
            <a:off x="7492471" y="2262550"/>
            <a:ext cx="1520899" cy="174290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08FD941-3A16-5FE5-D0B3-850982AEE709}"/>
              </a:ext>
            </a:extLst>
          </p:cNvPr>
          <p:cNvSpPr txBox="1"/>
          <p:nvPr/>
        </p:nvSpPr>
        <p:spPr>
          <a:xfrm>
            <a:off x="7063275" y="4001940"/>
            <a:ext cx="208072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/>
              <a:t>Pennsylvania Colony Bell</a:t>
            </a:r>
          </a:p>
          <a:p>
            <a:pPr algn="ctr"/>
            <a:r>
              <a:rPr lang="en-US" sz="1600" dirty="0"/>
              <a:t>1752, Philadelphia</a:t>
            </a:r>
          </a:p>
          <a:p>
            <a:pPr algn="ctr"/>
            <a:r>
              <a:rPr lang="en-US" sz="1600" dirty="0"/>
              <a:t>Leviticus 25:10a</a:t>
            </a:r>
          </a:p>
        </p:txBody>
      </p:sp>
    </p:spTree>
    <p:extLst>
      <p:ext uri="{BB962C8B-B14F-4D97-AF65-F5344CB8AC3E}">
        <p14:creationId xmlns:p14="http://schemas.microsoft.com/office/powerpoint/2010/main" val="1942436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7932" y="172237"/>
            <a:ext cx="9066068" cy="63094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Greatest Freedom – in Warfare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John 8:31-32 and Jeremiah 12:5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B050"/>
                </a:solidFill>
                <a:latin typeface="Verdana" panose="020B0604030504040204" pitchFamily="34" charset="0"/>
              </a:rPr>
              <a:t>1620-1783. 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Preparations: 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Mayflower Compact</a:t>
            </a: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Warfare:  Indians and European nations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400" b="1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B050"/>
                </a:solidFill>
                <a:effectLst/>
                <a:latin typeface="Verdana" panose="020B0604030504040204" pitchFamily="34" charset="0"/>
              </a:rPr>
              <a:t>1730-1750. 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The 1</a:t>
            </a:r>
            <a:r>
              <a:rPr kumimoji="0" lang="en-US" sz="2400" b="1" u="none" strike="noStrike" cap="none" normalizeH="0" baseline="3000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st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Great Awakening (top three)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Jonathan Edwards,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George Whitefield,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 John Wesley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B050"/>
                </a:solidFill>
                <a:latin typeface="Verdana" panose="020B0604030504040204" pitchFamily="34" charset="0"/>
              </a:rPr>
              <a:t>1776 to 1783.  </a:t>
            </a:r>
            <a:r>
              <a:rPr lang="en-US" sz="2400" b="1" dirty="0">
                <a:latin typeface="Verdana" panose="020B0604030504040204" pitchFamily="34" charset="0"/>
              </a:rPr>
              <a:t>Execution until the Treaty of Paris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Action: 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Verdana" panose="020B0604030504040204" pitchFamily="34" charset="0"/>
              </a:rPr>
              <a:t>Declaration of Independence </a:t>
            </a:r>
            <a:r>
              <a:rPr kumimoji="0" lang="en-US" sz="2400" b="1" u="none" strike="noStrike" cap="none" normalizeH="0" baseline="0" dirty="0">
                <a:ln>
                  <a:noFill/>
                </a:ln>
                <a:effectLst/>
                <a:latin typeface="Verdana" panose="020B0604030504040204" pitchFamily="34" charset="0"/>
              </a:rPr>
              <a:t>and war  (Ben Franklin, Thomas Jefferson, &amp; John Adams)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Spiritual Warfare Strategy – MOPPP (next slide)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7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5AE221-D8E8-5C36-A435-F0816193F9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>
            <a:extLst>
              <a:ext uri="{FF2B5EF4-FFF2-40B4-BE49-F238E27FC236}">
                <a16:creationId xmlns:a16="http://schemas.microsoft.com/office/drawing/2014/main" id="{79C90747-C85D-4EF0-CF0F-7437CBC8B3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06" y="265552"/>
            <a:ext cx="8972762" cy="6555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Spiritual Warfare Strategy </a:t>
            </a: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Men of Purity, Power, and Praise (MOPPP)</a:t>
            </a:r>
            <a:endParaRPr kumimoji="0" lang="en-US" sz="24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US" sz="280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We meet 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Why purity first?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Defensive warfare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Offensive warfare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Warfare types &amp; durations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Lessons from King David </a:t>
            </a:r>
          </a:p>
          <a:p>
            <a:pPr marL="342900" indent="-342900" defTabSz="9144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sz="2400" b="1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0000"/>
                </a:solidFill>
                <a:latin typeface="Verdana" panose="020B0604030504040204" pitchFamily="34" charset="0"/>
              </a:rPr>
              <a:t>                              </a:t>
            </a:r>
            <a:endParaRPr lang="en-US" sz="2000" dirty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  <p:pic>
        <p:nvPicPr>
          <p:cNvPr id="4" name="Picture 3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1F1A8D23-BDF7-FE9E-A038-CBE40154FD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5384643" y="1856792"/>
            <a:ext cx="3666051" cy="3699112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33198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4580">
              <a:srgbClr val="B1B1B1"/>
            </a:gs>
            <a:gs pos="8757">
              <a:srgbClr val="AFAFAF"/>
            </a:gs>
            <a:gs pos="18320">
              <a:srgbClr val="AAAAAA"/>
            </a:gs>
            <a:gs pos="0">
              <a:schemeClr val="bg1">
                <a:tint val="55000"/>
                <a:satMod val="300000"/>
              </a:schemeClr>
            </a:gs>
            <a:gs pos="40000">
              <a:schemeClr val="bg1">
                <a:tint val="65000"/>
                <a:satMod val="300000"/>
              </a:schemeClr>
            </a:gs>
            <a:gs pos="100000">
              <a:schemeClr val="bg1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9167" y="5390125"/>
            <a:ext cx="8033658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Putting on and keeping on the armor of God  </a:t>
            </a:r>
          </a:p>
          <a:p>
            <a:pPr algn="ctr"/>
            <a:r>
              <a:rPr lang="en-US" sz="2400" dirty="0"/>
              <a:t>HERE AND NOW!</a:t>
            </a:r>
          </a:p>
        </p:txBody>
      </p:sp>
      <p:pic>
        <p:nvPicPr>
          <p:cNvPr id="5" name="Picture 4" descr="A video game cover with a couple of people in armor&#10;&#10;AI-generated content may be incorrect.">
            <a:extLst>
              <a:ext uri="{FF2B5EF4-FFF2-40B4-BE49-F238E27FC236}">
                <a16:creationId xmlns:a16="http://schemas.microsoft.com/office/drawing/2014/main" id="{248B889B-8533-24F8-5FF8-C30A00F644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088"/>
          <a:stretch/>
        </p:blipFill>
        <p:spPr>
          <a:xfrm>
            <a:off x="2659070" y="886408"/>
            <a:ext cx="4330841" cy="4369897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53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21A0EE9-7762-9408-5CA4-12C73EDFDA21}"/>
              </a:ext>
            </a:extLst>
          </p:cNvPr>
          <p:cNvSpPr txBox="1"/>
          <p:nvPr/>
        </p:nvSpPr>
        <p:spPr>
          <a:xfrm>
            <a:off x="2659070" y="205523"/>
            <a:ext cx="433084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Onward Christian Soldiers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597137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2111</TotalTime>
  <Words>245</Words>
  <Application>Microsoft Office PowerPoint</Application>
  <PresentationFormat>Letter Paper (8.5x11 in)</PresentationFormat>
  <Paragraphs>54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Lucida Sans Unicode</vt:lpstr>
      <vt:lpstr>Verdana</vt:lpstr>
      <vt:lpstr>Wingdings 2</vt:lpstr>
      <vt:lpstr>Wingdings 3</vt:lpstr>
      <vt:lpstr>Concourse</vt:lpstr>
      <vt:lpstr>The Greatest Freedom - in Warfare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God Squad</dc:title>
  <dc:creator>B H</dc:creator>
  <cp:lastModifiedBy>Bill Heath</cp:lastModifiedBy>
  <cp:revision>89</cp:revision>
  <cp:lastPrinted>2026-07-05T03:45:00Z</cp:lastPrinted>
  <dcterms:created xsi:type="dcterms:W3CDTF">2013-09-15T00:51:40Z</dcterms:created>
  <dcterms:modified xsi:type="dcterms:W3CDTF">2026-07-05T12:24:59Z</dcterms:modified>
</cp:coreProperties>
</file>