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3" r:id="rId4"/>
  </p:sldMasterIdLst>
  <p:notesMasterIdLst>
    <p:notesMasterId r:id="rId8"/>
  </p:notesMasterIdLst>
  <p:sldIdLst>
    <p:sldId id="385" r:id="rId5"/>
    <p:sldId id="392" r:id="rId6"/>
    <p:sldId id="393" r:id="rId7"/>
  </p:sldIdLst>
  <p:sldSz cx="12192000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3A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52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3078163" cy="469900"/>
          </a:xfrm>
          <a:prstGeom prst="rect">
            <a:avLst/>
          </a:prstGeom>
        </p:spPr>
        <p:txBody>
          <a:bodyPr vert="horz" lIns="91417" tIns="45710" rIns="91417" bIns="4571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6" y="0"/>
            <a:ext cx="3078163" cy="469900"/>
          </a:xfrm>
          <a:prstGeom prst="rect">
            <a:avLst/>
          </a:prstGeom>
        </p:spPr>
        <p:txBody>
          <a:bodyPr vert="horz" lIns="91417" tIns="45710" rIns="91417" bIns="45710" rtlCol="0"/>
          <a:lstStyle>
            <a:lvl1pPr algn="r">
              <a:defRPr sz="1200"/>
            </a:lvl1pPr>
          </a:lstStyle>
          <a:p>
            <a:fld id="{0AC9DA1F-9C06-46A4-8A99-BC0A7DC41F13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7" tIns="45710" rIns="91417" bIns="4571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518025"/>
            <a:ext cx="5683250" cy="3697288"/>
          </a:xfrm>
          <a:prstGeom prst="rect">
            <a:avLst/>
          </a:prstGeom>
        </p:spPr>
        <p:txBody>
          <a:bodyPr vert="horz" lIns="91417" tIns="45710" rIns="91417" bIns="4571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8918576"/>
            <a:ext cx="3078163" cy="469900"/>
          </a:xfrm>
          <a:prstGeom prst="rect">
            <a:avLst/>
          </a:prstGeom>
        </p:spPr>
        <p:txBody>
          <a:bodyPr vert="horz" lIns="91417" tIns="45710" rIns="91417" bIns="4571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6" y="8918576"/>
            <a:ext cx="3078163" cy="469900"/>
          </a:xfrm>
          <a:prstGeom prst="rect">
            <a:avLst/>
          </a:prstGeom>
        </p:spPr>
        <p:txBody>
          <a:bodyPr vert="horz" lIns="91417" tIns="45710" rIns="91417" bIns="45710" rtlCol="0" anchor="b"/>
          <a:lstStyle>
            <a:lvl1pPr algn="r">
              <a:defRPr sz="1200"/>
            </a:lvl1pPr>
          </a:lstStyle>
          <a:p>
            <a:fld id="{EF112C6F-2770-4703-98DB-2275B640C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012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defTabSz="914346">
              <a:defRPr/>
            </a:pPr>
            <a:r>
              <a:rPr lang="en-US">
                <a:solidFill>
                  <a:prstClr val="black"/>
                </a:solidFill>
                <a:latin typeface="Calibri" panose="020F0502020204030204"/>
              </a:rPr>
              <a:t>Fellowship Church by Bill Heath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defTabSz="914346">
              <a:defRPr/>
            </a:pPr>
            <a:fld id="{1AD51A55-303F-4D54-AB99-832332D3BB80}" type="datetime1">
              <a:rPr lang="en-US">
                <a:solidFill>
                  <a:prstClr val="black"/>
                </a:solidFill>
                <a:latin typeface="Calibri" panose="020F0502020204030204"/>
              </a:rPr>
              <a:pPr defTabSz="914346">
                <a:defRPr/>
              </a:pPr>
              <a:t>8/22/2026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defTabSz="914346">
              <a:defRPr/>
            </a:pPr>
            <a:r>
              <a:rPr lang="en-US">
                <a:solidFill>
                  <a:prstClr val="black"/>
                </a:solidFill>
                <a:latin typeface="Calibri" panose="020F0502020204030204"/>
              </a:rPr>
              <a:t>Notes:  Core Scriptures to profit the souls of women with God's design, purpose, and beauty.  Genesis 1:27, Proverbs 31, Matthew 19:4, Romans 16:1-16, Ephesians 5:22-33, 1 Peter 3:1-7</a:t>
            </a:r>
          </a:p>
        </p:txBody>
      </p:sp>
    </p:spTree>
    <p:extLst>
      <p:ext uri="{BB962C8B-B14F-4D97-AF65-F5344CB8AC3E}">
        <p14:creationId xmlns:p14="http://schemas.microsoft.com/office/powerpoint/2010/main" val="2741437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259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38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626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276972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497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8/22/2026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6868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8/22/2026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9779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8134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23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633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63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85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97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888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205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464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8/22/2026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485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8/22/2026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25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  <p:sldLayoutId id="2147483885" r:id="rId12"/>
    <p:sldLayoutId id="2147483886" r:id="rId13"/>
    <p:sldLayoutId id="2147483887" r:id="rId14"/>
    <p:sldLayoutId id="2147483888" r:id="rId15"/>
    <p:sldLayoutId id="2147483889" r:id="rId16"/>
    <p:sldLayoutId id="2147483890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videos/riverview/relatedvideo?q=producer+of+a+great+awakening+sight+and+sound&amp;&amp;mid=426BA4A465592622EE31426BA4A465592622EE31&amp;churl=https%3a%2f%2fwww.youtube.com%2fchannel%2fUCXAImIYBHbOFzNqfIF0DEmg&amp;mmscn=stvo&amp;FORM=VRDGAR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bibleref.com/Luke/7/Luke-7-36.html" TargetMode="External"/><Relationship Id="rId4" Type="http://schemas.openxmlformats.org/officeDocument/2006/relationships/hyperlink" Target="https://www.youtube.com/shorts/rUEbUOLGZvo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ng.com/videos/riverview/relatedvideo?q=producer+of+a+great+awakening+sight+and+sound&amp;&amp;mid=426BA4A465592622EE31426BA4A465592622EE31&amp;churl=https%3a%2f%2fwww.youtube.com%2fchannel%2fUCXAImIYBHbOFzNqfIF0DEmg&amp;mmscn=stvo&amp;FORM=VRDGAR" TargetMode="External"/><Relationship Id="rId7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hyperlink" Target="https://www.youtube.com/shorts/rUEbUOLGZvo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E5C6185-BA62-417B-B11E-D6CE654AE4F5}"/>
              </a:ext>
            </a:extLst>
          </p:cNvPr>
          <p:cNvSpPr txBox="1"/>
          <p:nvPr/>
        </p:nvSpPr>
        <p:spPr>
          <a:xfrm>
            <a:off x="63431" y="15988"/>
            <a:ext cx="1209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Fellowship Church,  Aug 19, 2026                                                                                                            B. Heath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B6C924B-D136-B41C-57F2-9E15057EFB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92151" y="167950"/>
            <a:ext cx="9232960" cy="1263911"/>
          </a:xfrm>
        </p:spPr>
        <p:txBody>
          <a:bodyPr>
            <a:normAutofit/>
          </a:bodyPr>
          <a:lstStyle/>
          <a:p>
            <a:r>
              <a:rPr lang="en-US" sz="3200" dirty="0"/>
              <a:t>  Straight and Balanced     </a:t>
            </a:r>
          </a:p>
          <a:p>
            <a:r>
              <a:rPr lang="en-US" sz="1800" dirty="0"/>
              <a:t>(Luke 3:4-6)</a:t>
            </a:r>
          </a:p>
          <a:p>
            <a:endParaRPr lang="en-US" dirty="0"/>
          </a:p>
        </p:txBody>
      </p:sp>
      <p:pic>
        <p:nvPicPr>
          <p:cNvPr id="4098" name="Picture 2" descr="Image result for balance">
            <a:extLst>
              <a:ext uri="{FF2B5EF4-FFF2-40B4-BE49-F238E27FC236}">
                <a16:creationId xmlns:a16="http://schemas.microsoft.com/office/drawing/2014/main" id="{94A68CC1-A35B-E44A-258F-98BB866D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1751" y="2326648"/>
            <a:ext cx="2130894" cy="2649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lumbline Bible">
            <a:extLst>
              <a:ext uri="{FF2B5EF4-FFF2-40B4-BE49-F238E27FC236}">
                <a16:creationId xmlns:a16="http://schemas.microsoft.com/office/drawing/2014/main" id="{9EEDE0C2-EE51-FBC3-E1C7-6D92032E0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87" y="2326648"/>
            <a:ext cx="2425197" cy="242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B1BFC7-F1FB-7C24-B2DD-713F88A233D1}"/>
              </a:ext>
            </a:extLst>
          </p:cNvPr>
          <p:cNvSpPr txBox="1"/>
          <p:nvPr/>
        </p:nvSpPr>
        <p:spPr>
          <a:xfrm>
            <a:off x="2860298" y="1627807"/>
            <a:ext cx="6844639" cy="452431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latin typeface="Gill Sans MT"/>
              </a:rPr>
              <a:t>Bio:  Saints in the Way, and the Truth, and the Life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dirty="0">
              <a:latin typeface="Gill Sans M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latin typeface="Gill Sans MT"/>
              </a:rPr>
              <a:t>1</a:t>
            </a:r>
            <a:r>
              <a:rPr lang="en-US" sz="2400" baseline="30000" dirty="0">
                <a:latin typeface="Gill Sans MT"/>
              </a:rPr>
              <a:t>st</a:t>
            </a:r>
            <a:r>
              <a:rPr lang="en-US" sz="2400" dirty="0">
                <a:latin typeface="Gill Sans MT"/>
              </a:rPr>
              <a:t> Great Awakening</a:t>
            </a:r>
          </a:p>
          <a:p>
            <a:pPr marL="342900" indent="-342900" defTabSz="914400">
              <a:lnSpc>
                <a:spcPct val="150000"/>
              </a:lnSpc>
              <a:buFontTx/>
              <a:buAutoNum type="arabicPeriod"/>
              <a:defRPr/>
            </a:pPr>
            <a:r>
              <a:rPr lang="en-US" sz="2400" dirty="0">
                <a:latin typeface="Gill Sans MT"/>
              </a:rPr>
              <a:t>George Whitefield:  Salvation/Life (John 3:7)</a:t>
            </a:r>
          </a:p>
          <a:p>
            <a:pPr marL="342900" indent="-342900" defTabSz="914400">
              <a:lnSpc>
                <a:spcPct val="150000"/>
              </a:lnSpc>
              <a:buFontTx/>
              <a:buAutoNum type="arabicPeriod"/>
              <a:defRPr/>
            </a:pPr>
            <a:r>
              <a:rPr lang="en-US" sz="2400" dirty="0">
                <a:latin typeface="Gill Sans MT"/>
              </a:rPr>
              <a:t>Jonathan Edwards:  Glorification/Truth (Deu 32:35)</a:t>
            </a:r>
          </a:p>
          <a:p>
            <a:pPr marR="0" lvl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>
                <a:latin typeface="Gill Sans MT"/>
              </a:rPr>
              <a:t>    William Heath:  Late Bloomer (John 14:6)</a:t>
            </a:r>
          </a:p>
          <a:p>
            <a:pPr marR="0" lvl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>
                <a:latin typeface="Gill Sans MT"/>
              </a:rPr>
              <a:t>3.  John Wesley:  Sanctification/Way (1 John) </a:t>
            </a:r>
          </a:p>
          <a:p>
            <a:pPr marR="0" lvl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dirty="0">
                <a:latin typeface="Gill Sans MT"/>
              </a:rPr>
              <a:t>4.  Three Women who Anoint Jesus </a:t>
            </a:r>
            <a:r>
              <a:rPr lang="en-US" sz="2400">
                <a:latin typeface="Gill Sans MT"/>
              </a:rPr>
              <a:t>Portra </a:t>
            </a:r>
            <a:r>
              <a:rPr lang="en-US" sz="2400" dirty="0">
                <a:latin typeface="Gill Sans MT"/>
              </a:rPr>
              <a:t>the Gospel </a:t>
            </a:r>
            <a:endParaRPr lang="en-US" dirty="0">
              <a:latin typeface="Gill Sans MT"/>
            </a:endParaRP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>
                <a:latin typeface="Gill Sans MT"/>
              </a:rPr>
              <a:t>                            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latin typeface="Gill Sans MT"/>
            </a:endParaRPr>
          </a:p>
        </p:txBody>
      </p:sp>
    </p:spTree>
    <p:extLst>
      <p:ext uri="{BB962C8B-B14F-4D97-AF65-F5344CB8AC3E}">
        <p14:creationId xmlns:p14="http://schemas.microsoft.com/office/powerpoint/2010/main" val="1820024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A8F262-5FFF-FB1D-18AD-C79295C80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Huldah Gates - Madain Project (en)">
            <a:extLst>
              <a:ext uri="{FF2B5EF4-FFF2-40B4-BE49-F238E27FC236}">
                <a16:creationId xmlns:a16="http://schemas.microsoft.com/office/drawing/2014/main" id="{5FAD4F64-A2E4-FD84-BF95-15FE1DD54B5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Huldah Gate in Jerusalem | leonmauldin.blog">
            <a:extLst>
              <a:ext uri="{FF2B5EF4-FFF2-40B4-BE49-F238E27FC236}">
                <a16:creationId xmlns:a16="http://schemas.microsoft.com/office/drawing/2014/main" id="{3D624B43-EA76-56B1-015C-863EE568109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8" descr="Huldah Gate in Jerusalem | leonmauldin.blog">
            <a:extLst>
              <a:ext uri="{FF2B5EF4-FFF2-40B4-BE49-F238E27FC236}">
                <a16:creationId xmlns:a16="http://schemas.microsoft.com/office/drawing/2014/main" id="{9B9D32D6-AE9B-7DC2-0BAF-7682FEBD4E4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12" descr="Huldah Gate in Jerusalem | leonmauldin.blog">
            <a:extLst>
              <a:ext uri="{FF2B5EF4-FFF2-40B4-BE49-F238E27FC236}">
                <a16:creationId xmlns:a16="http://schemas.microsoft.com/office/drawing/2014/main" id="{41A9C740-18FE-47A8-D4AA-90F2428E628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14" descr="Huldah Gate in Jerusalem | leonmauldin.blog">
            <a:extLst>
              <a:ext uri="{FF2B5EF4-FFF2-40B4-BE49-F238E27FC236}">
                <a16:creationId xmlns:a16="http://schemas.microsoft.com/office/drawing/2014/main" id="{B1130AD3-394C-0423-9C5B-6A4FAA210AD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532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C8A25EF-8F24-CA4C-6CAB-F9B73F001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5280" y="-2271487"/>
            <a:ext cx="211482" cy="141470"/>
          </a:xfrm>
          <a:prstGeom prst="rect">
            <a:avLst/>
          </a:prstGeom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2B6A6FB5-AE3E-216A-23E9-3DA0ECE0A4AE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822604" y="51592"/>
            <a:ext cx="632494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C34DAAF-E274-291D-E41A-C7532AD218DE}"/>
              </a:ext>
            </a:extLst>
          </p:cNvPr>
          <p:cNvSpPr txBox="1"/>
          <p:nvPr/>
        </p:nvSpPr>
        <p:spPr>
          <a:xfrm>
            <a:off x="55085" y="42649"/>
            <a:ext cx="12103098" cy="6899389"/>
          </a:xfrm>
          <a:prstGeom prst="rect">
            <a:avLst/>
          </a:prstGeom>
          <a:solidFill>
            <a:schemeClr val="bg1"/>
          </a:solidFill>
          <a:ln w="254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0" marR="0">
              <a:lnSpc>
                <a:spcPts val="1200"/>
              </a:lnSpc>
            </a:pPr>
            <a:endParaRPr lang="en-US" sz="2400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 marL="0" marR="0">
              <a:lnSpc>
                <a:spcPts val="1200"/>
              </a:lnSpc>
            </a:pPr>
            <a:r>
              <a:rPr lang="en-US" sz="2400" b="1" dirty="0"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 </a:t>
            </a:r>
          </a:p>
          <a:p>
            <a:pPr>
              <a:lnSpc>
                <a:spcPts val="1200"/>
              </a:lnSpc>
            </a:pPr>
            <a:r>
              <a:rPr lang="en-US" sz="3600" b="1" dirty="0">
                <a:latin typeface="Gill Sans MT"/>
              </a:rPr>
              <a:t>    </a:t>
            </a:r>
          </a:p>
          <a:p>
            <a:pPr>
              <a:lnSpc>
                <a:spcPts val="1200"/>
              </a:lnSpc>
            </a:pPr>
            <a:r>
              <a:rPr lang="en-US" sz="3600" b="1" dirty="0">
                <a:latin typeface="Gill Sans MT"/>
              </a:rPr>
              <a:t>     Three Women who Anoint Jesus Portray the Gospel</a:t>
            </a:r>
            <a:endParaRPr lang="en-US" sz="2000" b="1" dirty="0">
              <a:solidFill>
                <a:srgbClr val="6BA9DA"/>
              </a:solidFill>
              <a:latin typeface="Verdana" panose="020B0604030504040204" pitchFamily="34" charset="0"/>
              <a:ea typeface="Cambria Math" panose="02040503050406030204" pitchFamily="18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>
              <a:lnSpc>
                <a:spcPts val="1200"/>
              </a:lnSpc>
            </a:pPr>
            <a:endParaRPr lang="en-US" sz="2400" b="1" dirty="0">
              <a:latin typeface="Verdana" panose="020B0604030504040204" pitchFamily="34" charset="0"/>
              <a:ea typeface="Cambria Math" panose="02040503050406030204" pitchFamily="18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>
              <a:lnSpc>
                <a:spcPts val="1200"/>
              </a:lnSpc>
            </a:pPr>
            <a:endParaRPr lang="en-US" sz="2400" b="1" dirty="0"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lnSpc>
                <a:spcPts val="1200"/>
              </a:lnSpc>
            </a:pPr>
            <a:endParaRPr lang="en-US" sz="2800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800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800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r>
              <a:rPr lang="en-US" sz="2800" b="1" dirty="0"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    Birth to born again:</a:t>
            </a:r>
            <a:r>
              <a:rPr lang="en-US" sz="2800" dirty="0"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  Year to Year (the natural man in Adam)</a:t>
            </a:r>
          </a:p>
          <a:p>
            <a:pPr>
              <a:lnSpc>
                <a:spcPts val="1200"/>
              </a:lnSpc>
            </a:pPr>
            <a:endParaRPr lang="en-US" sz="28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800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 marL="457200" indent="-45720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Saved:  </a:t>
            </a:r>
            <a:r>
              <a:rPr lang="en-US" sz="2800" dirty="0"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Year (I am born-again, a baby in Christ) </a:t>
            </a:r>
            <a:endParaRPr lang="en-US" sz="24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dirty="0"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lnSpc>
                <a:spcPts val="1200"/>
              </a:lnSpc>
            </a:pPr>
            <a:endParaRPr lang="en-US" dirty="0"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lnSpc>
                <a:spcPts val="1200"/>
              </a:lnSpc>
            </a:pPr>
            <a:endParaRPr lang="en-US" dirty="0">
              <a:hlinkClick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lnSpc>
                <a:spcPts val="1200"/>
              </a:lnSpc>
            </a:pPr>
            <a:endParaRPr lang="en-US" sz="24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4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4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4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r>
              <a:rPr lang="en-US" sz="2800" b="1" dirty="0"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	</a:t>
            </a:r>
          </a:p>
          <a:p>
            <a:pPr marL="342900" indent="-34290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Sanctify:  </a:t>
            </a:r>
            <a:r>
              <a:rPr lang="en-US" sz="2800" dirty="0"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Year (I grow in grace, from saved to glorify)</a:t>
            </a:r>
          </a:p>
          <a:p>
            <a:pPr marL="342900" indent="-342900">
              <a:lnSpc>
                <a:spcPts val="1200"/>
              </a:lnSpc>
              <a:buFont typeface="Arial" panose="020B0604020202020204" pitchFamily="34" charset="0"/>
              <a:buChar char="•"/>
            </a:pPr>
            <a:endParaRPr lang="en-US" sz="2800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 marL="342900" indent="-342900">
              <a:lnSpc>
                <a:spcPts val="1200"/>
              </a:lnSpc>
              <a:buFont typeface="Arial" panose="020B0604020202020204" pitchFamily="34" charset="0"/>
              <a:buChar char="•"/>
            </a:pPr>
            <a:endParaRPr lang="en-US" sz="28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 marL="342900" indent="-342900">
              <a:lnSpc>
                <a:spcPts val="1200"/>
              </a:lnSpc>
              <a:buFont typeface="Arial" panose="020B0604020202020204" pitchFamily="34" charset="0"/>
              <a:buChar char="•"/>
            </a:pPr>
            <a:endParaRPr lang="en-US" sz="28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 marL="342900" indent="-342900">
              <a:lnSpc>
                <a:spcPts val="1200"/>
              </a:lnSpc>
              <a:buFont typeface="Arial" panose="020B0604020202020204" pitchFamily="34" charset="0"/>
              <a:buChar char="•"/>
            </a:pPr>
            <a:endParaRPr lang="en-US" sz="28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 marL="342900" indent="-342900">
              <a:lnSpc>
                <a:spcPts val="1200"/>
              </a:lnSpc>
              <a:buFont typeface="Arial" panose="020B0604020202020204" pitchFamily="34" charset="0"/>
              <a:buChar char="•"/>
            </a:pPr>
            <a:endParaRPr lang="en-US" sz="28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 marL="342900" indent="-342900">
              <a:lnSpc>
                <a:spcPts val="1200"/>
              </a:lnSpc>
              <a:buFont typeface="Arial" panose="020B0604020202020204" pitchFamily="34" charset="0"/>
              <a:buChar char="•"/>
            </a:pPr>
            <a:endParaRPr lang="en-US" sz="28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 marL="342900" indent="-342900">
              <a:lnSpc>
                <a:spcPts val="1200"/>
              </a:lnSpc>
              <a:buFont typeface="Arial" panose="020B0604020202020204" pitchFamily="34" charset="0"/>
              <a:buChar char="•"/>
            </a:pPr>
            <a:endParaRPr lang="en-US" sz="28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 marL="342900" indent="-342900">
              <a:lnSpc>
                <a:spcPts val="1200"/>
              </a:lnSpc>
              <a:buFont typeface="Arial" panose="020B0604020202020204" pitchFamily="34" charset="0"/>
              <a:buChar char="•"/>
            </a:pPr>
            <a:endParaRPr lang="en-US" sz="28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 marL="342900" indent="-342900">
              <a:lnSpc>
                <a:spcPts val="1200"/>
              </a:lnSpc>
              <a:buFont typeface="Arial" panose="020B0604020202020204" pitchFamily="34" charset="0"/>
              <a:buChar char="•"/>
            </a:pPr>
            <a:endParaRPr lang="en-US" sz="2800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 marL="342900" indent="-342900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Glorify: </a:t>
            </a:r>
            <a:r>
              <a:rPr lang="en-US" sz="2800" dirty="0"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 Year (I die, then the judgment) </a:t>
            </a:r>
          </a:p>
          <a:p>
            <a:pPr>
              <a:lnSpc>
                <a:spcPts val="1200"/>
              </a:lnSpc>
            </a:pPr>
            <a:endParaRPr lang="en-US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4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400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8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738271EE-1108-5515-9DE2-1540E9059B12}"/>
              </a:ext>
            </a:extLst>
          </p:cNvPr>
          <p:cNvSpPr/>
          <p:nvPr/>
        </p:nvSpPr>
        <p:spPr>
          <a:xfrm>
            <a:off x="1048737" y="2918296"/>
            <a:ext cx="484632" cy="89818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FF0000"/>
              </a:highlight>
            </a:endParaRPr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031740CC-CDAB-93D0-7857-F18FD0F48B9A}"/>
              </a:ext>
            </a:extLst>
          </p:cNvPr>
          <p:cNvSpPr/>
          <p:nvPr/>
        </p:nvSpPr>
        <p:spPr>
          <a:xfrm>
            <a:off x="933855" y="5879592"/>
            <a:ext cx="570330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AF1E2E23-D017-8D3B-106F-8088F117381F}"/>
              </a:ext>
            </a:extLst>
          </p:cNvPr>
          <p:cNvSpPr/>
          <p:nvPr/>
        </p:nvSpPr>
        <p:spPr>
          <a:xfrm>
            <a:off x="1019553" y="4340437"/>
            <a:ext cx="484632" cy="978408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D3CFF554-6873-21E8-1D64-C876AD9B0E69}"/>
              </a:ext>
            </a:extLst>
          </p:cNvPr>
          <p:cNvSpPr/>
          <p:nvPr/>
        </p:nvSpPr>
        <p:spPr>
          <a:xfrm>
            <a:off x="420654" y="1839355"/>
            <a:ext cx="11371960" cy="476886"/>
          </a:xfrm>
          <a:prstGeom prst="rightArrow">
            <a:avLst>
              <a:gd name="adj1" fmla="val 50000"/>
              <a:gd name="adj2" fmla="val 52040"/>
            </a:avLst>
          </a:prstGeom>
          <a:solidFill>
            <a:schemeClr val="bg1"/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7270A2-15E1-6D85-8322-471D25B95C43}"/>
              </a:ext>
            </a:extLst>
          </p:cNvPr>
          <p:cNvSpPr txBox="1"/>
          <p:nvPr/>
        </p:nvSpPr>
        <p:spPr>
          <a:xfrm>
            <a:off x="8122593" y="4926995"/>
            <a:ext cx="3917045" cy="181588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Note:  perhaps symbolism by the founding fathers.  The stars and stripes of the flag of the U.S.A. are red, white, and blue.</a:t>
            </a:r>
          </a:p>
          <a:p>
            <a:endParaRPr lang="en-US" sz="1400" dirty="0"/>
          </a:p>
          <a:p>
            <a:r>
              <a:rPr lang="en-US" sz="1400" dirty="0"/>
              <a:t>with His stripes we are healed (Isaiah 53:5)</a:t>
            </a:r>
          </a:p>
          <a:p>
            <a:endParaRPr lang="en-US" sz="1400" dirty="0"/>
          </a:p>
          <a:p>
            <a:r>
              <a:rPr lang="en-US" sz="1400" dirty="0"/>
              <a:t>by Whose stripes ye were healed </a:t>
            </a:r>
          </a:p>
          <a:p>
            <a:r>
              <a:rPr lang="en-US" sz="1400" dirty="0"/>
              <a:t>(1 Peter 2:24)</a:t>
            </a:r>
          </a:p>
        </p:txBody>
      </p:sp>
    </p:spTree>
    <p:extLst>
      <p:ext uri="{BB962C8B-B14F-4D97-AF65-F5344CB8AC3E}">
        <p14:creationId xmlns:p14="http://schemas.microsoft.com/office/powerpoint/2010/main" val="4152078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F41B1-BB25-189B-9BBC-54195AF0B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Huldah Gates - Madain Project (en)">
            <a:extLst>
              <a:ext uri="{FF2B5EF4-FFF2-40B4-BE49-F238E27FC236}">
                <a16:creationId xmlns:a16="http://schemas.microsoft.com/office/drawing/2014/main" id="{4730F5A4-3337-BBB6-5788-4143977991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Huldah Gate in Jerusalem | leonmauldin.blog">
            <a:extLst>
              <a:ext uri="{FF2B5EF4-FFF2-40B4-BE49-F238E27FC236}">
                <a16:creationId xmlns:a16="http://schemas.microsoft.com/office/drawing/2014/main" id="{DCBA2D78-EB34-B665-B629-178880AED0E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8" descr="Huldah Gate in Jerusalem | leonmauldin.blog">
            <a:extLst>
              <a:ext uri="{FF2B5EF4-FFF2-40B4-BE49-F238E27FC236}">
                <a16:creationId xmlns:a16="http://schemas.microsoft.com/office/drawing/2014/main" id="{494D4802-C580-5EF9-31D1-1AC7D506060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12" descr="Huldah Gate in Jerusalem | leonmauldin.blog">
            <a:extLst>
              <a:ext uri="{FF2B5EF4-FFF2-40B4-BE49-F238E27FC236}">
                <a16:creationId xmlns:a16="http://schemas.microsoft.com/office/drawing/2014/main" id="{FBF7A2DB-4772-9FB8-F354-8FFEBC102FF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00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14" descr="Huldah Gate in Jerusalem | leonmauldin.blog">
            <a:extLst>
              <a:ext uri="{FF2B5EF4-FFF2-40B4-BE49-F238E27FC236}">
                <a16:creationId xmlns:a16="http://schemas.microsoft.com/office/drawing/2014/main" id="{04D7F430-941E-BD88-0455-8CF32CA887F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532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4B93063-F8DB-CA29-57BC-577B9E80E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5280" y="-2271487"/>
            <a:ext cx="211482" cy="141470"/>
          </a:xfrm>
          <a:prstGeom prst="rect">
            <a:avLst/>
          </a:prstGeom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DDD986AF-ABF7-9D78-BA20-CFE15D6A897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5822604" y="51592"/>
            <a:ext cx="632494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6C75347-0509-A97E-4579-911F75CC326B}"/>
              </a:ext>
            </a:extLst>
          </p:cNvPr>
          <p:cNvSpPr txBox="1"/>
          <p:nvPr/>
        </p:nvSpPr>
        <p:spPr>
          <a:xfrm>
            <a:off x="55085" y="42649"/>
            <a:ext cx="12103098" cy="6899389"/>
          </a:xfrm>
          <a:prstGeom prst="rect">
            <a:avLst/>
          </a:prstGeom>
          <a:solidFill>
            <a:schemeClr val="bg1"/>
          </a:solidFill>
          <a:ln w="254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0" marR="0">
              <a:lnSpc>
                <a:spcPts val="1200"/>
              </a:lnSpc>
            </a:pPr>
            <a:endParaRPr lang="en-US" sz="2400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 marL="0" marR="0">
              <a:lnSpc>
                <a:spcPts val="1200"/>
              </a:lnSpc>
            </a:pPr>
            <a:r>
              <a:rPr lang="en-US" sz="2400" b="1" dirty="0">
                <a:latin typeface="Verdana" panose="020B0604030504040204" pitchFamily="34" charset="0"/>
                <a:ea typeface="Cambria Math" panose="02040503050406030204" pitchFamily="18" charset="0"/>
                <a:cs typeface="Wingdings 3" panose="05040102010807070707" pitchFamily="18" charset="2"/>
              </a:rPr>
              <a:t> </a:t>
            </a:r>
          </a:p>
          <a:p>
            <a:pPr>
              <a:lnSpc>
                <a:spcPts val="1200"/>
              </a:lnSpc>
            </a:pPr>
            <a:r>
              <a:rPr lang="en-US" sz="3600" b="1" dirty="0">
                <a:latin typeface="Gill Sans MT"/>
              </a:rPr>
              <a:t>    Three Women who Anoint Jesus Portray the Gospel</a:t>
            </a:r>
            <a:endParaRPr lang="en-US" sz="2000" b="1" dirty="0">
              <a:solidFill>
                <a:srgbClr val="6BA9DA"/>
              </a:solidFill>
              <a:latin typeface="Verdana" panose="020B0604030504040204" pitchFamily="34" charset="0"/>
              <a:ea typeface="Cambria Math" panose="02040503050406030204" pitchFamily="18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>
              <a:lnSpc>
                <a:spcPts val="1200"/>
              </a:lnSpc>
            </a:pPr>
            <a:endParaRPr lang="en-US" sz="2400" b="1" dirty="0">
              <a:latin typeface="Verdana" panose="020B0604030504040204" pitchFamily="34" charset="0"/>
              <a:ea typeface="Cambria Math" panose="02040503050406030204" pitchFamily="18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>
              <a:lnSpc>
                <a:spcPts val="1200"/>
              </a:lnSpc>
            </a:pPr>
            <a:endParaRPr lang="en-US" sz="2400" b="1" dirty="0"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lnSpc>
                <a:spcPts val="1200"/>
              </a:lnSpc>
            </a:pPr>
            <a:endParaRPr lang="en-US" sz="2800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800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8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0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4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400" b="1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  <a:p>
            <a:pPr>
              <a:lnSpc>
                <a:spcPts val="1200"/>
              </a:lnSpc>
            </a:pPr>
            <a:endParaRPr lang="en-US" sz="2800" dirty="0">
              <a:latin typeface="Verdana" panose="020B0604030504040204" pitchFamily="34" charset="0"/>
              <a:ea typeface="Cambria Math" panose="02040503050406030204" pitchFamily="18" charset="0"/>
              <a:cs typeface="Wingdings 3" panose="05040102010807070707" pitchFamily="18" charset="2"/>
            </a:endParaRPr>
          </a:p>
        </p:txBody>
      </p:sp>
      <p:pic>
        <p:nvPicPr>
          <p:cNvPr id="11" name="Picture 10" descr="The image depicts a biblical scene of Jesus sharing a meal with his disciples, showcasing a group of people gathered around a table with various food and drinks.&#10;&#10;AI-generated content may be incorrect.">
            <a:extLst>
              <a:ext uri="{FF2B5EF4-FFF2-40B4-BE49-F238E27FC236}">
                <a16:creationId xmlns:a16="http://schemas.microsoft.com/office/drawing/2014/main" id="{68DDFEA3-ED50-AA32-15C3-85F4BFFF40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073" y="4387175"/>
            <a:ext cx="3882575" cy="2178996"/>
          </a:xfrm>
          <a:prstGeom prst="rect">
            <a:avLst/>
          </a:prstGeom>
        </p:spPr>
      </p:pic>
      <p:pic>
        <p:nvPicPr>
          <p:cNvPr id="16" name="Picture 15" descr="The image depicts a biblical scene of Jesus sharing a meal with his disciples in a rustic, intimate setting.&#10;&#10;AI-generated content may be incorrect.">
            <a:extLst>
              <a:ext uri="{FF2B5EF4-FFF2-40B4-BE49-F238E27FC236}">
                <a16:creationId xmlns:a16="http://schemas.microsoft.com/office/drawing/2014/main" id="{5B4BA4AD-5CED-B7E7-A973-6BD416AC1EC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5616" b="45908"/>
          <a:stretch>
            <a:fillRect/>
          </a:stretch>
        </p:blipFill>
        <p:spPr>
          <a:xfrm>
            <a:off x="8078293" y="4287858"/>
            <a:ext cx="3845806" cy="2317225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5409CE5-5593-8B70-DEB2-8BD3201BFE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000627"/>
              </p:ext>
            </p:extLst>
          </p:nvPr>
        </p:nvGraphicFramePr>
        <p:xfrm>
          <a:off x="379379" y="747964"/>
          <a:ext cx="11544720" cy="33102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8240">
                  <a:extLst>
                    <a:ext uri="{9D8B030D-6E8A-4147-A177-3AD203B41FA5}">
                      <a16:colId xmlns:a16="http://schemas.microsoft.com/office/drawing/2014/main" val="2709373629"/>
                    </a:ext>
                  </a:extLst>
                </a:gridCol>
                <a:gridCol w="3848240">
                  <a:extLst>
                    <a:ext uri="{9D8B030D-6E8A-4147-A177-3AD203B41FA5}">
                      <a16:colId xmlns:a16="http://schemas.microsoft.com/office/drawing/2014/main" val="2244946956"/>
                    </a:ext>
                  </a:extLst>
                </a:gridCol>
                <a:gridCol w="3848240">
                  <a:extLst>
                    <a:ext uri="{9D8B030D-6E8A-4147-A177-3AD203B41FA5}">
                      <a16:colId xmlns:a16="http://schemas.microsoft.com/office/drawing/2014/main" val="1124264056"/>
                    </a:ext>
                  </a:extLst>
                </a:gridCol>
              </a:tblGrid>
              <a:tr h="678595">
                <a:tc>
                  <a:txBody>
                    <a:bodyPr/>
                    <a:lstStyle/>
                    <a:p>
                      <a:pPr marR="0" algn="ctr" rtl="0"/>
                      <a:endParaRPr lang="en-US" sz="700" b="1" i="0" u="none" strike="noStrike" kern="1200" baseline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R="0" algn="ctr" rtl="0"/>
                      <a:r>
                        <a:rPr lang="en-US" sz="28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Saved (born-again)</a:t>
                      </a:r>
                      <a:endParaRPr lang="en-US" sz="2800" b="0" i="0" u="none" strike="noStrike" baseline="0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700" b="1" i="0" u="none" strike="noStrike" kern="1200" baseline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8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Sanctify (fruit)</a:t>
                      </a:r>
                      <a:endParaRPr lang="en-US" sz="2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700" b="1" i="0" u="none" strike="noStrike" kern="1200" baseline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8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Glorify (Heaven)</a:t>
                      </a:r>
                      <a:endParaRPr lang="en-US" sz="28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4830499"/>
                  </a:ext>
                </a:extLst>
              </a:tr>
              <a:tr h="1953029">
                <a:tc>
                  <a:txBody>
                    <a:bodyPr/>
                    <a:lstStyle/>
                    <a:p>
                      <a:pPr marR="0" algn="ctr" rtl="0"/>
                      <a:r>
                        <a:rPr lang="en-US" sz="2800" b="1" i="0" u="none" strike="noStrike" baseline="0" dirty="0">
                          <a:solidFill>
                            <a:srgbClr val="002060"/>
                          </a:solidFill>
                          <a:latin typeface="+mn-lt"/>
                        </a:rPr>
                        <a:t>Luke 7:36-50</a:t>
                      </a:r>
                    </a:p>
                    <a:p>
                      <a:pPr marR="0" algn="ctr" rtl="0"/>
                      <a:r>
                        <a:rPr lang="en-US" sz="2800" b="0" i="0" u="none" strike="noStrike" baseline="0" dirty="0">
                          <a:solidFill>
                            <a:srgbClr val="002060"/>
                          </a:solidFill>
                          <a:latin typeface="+mn-lt"/>
                        </a:rPr>
                        <a:t>Son of Man</a:t>
                      </a:r>
                    </a:p>
                    <a:p>
                      <a:pPr marR="0" algn="ctr" rtl="0"/>
                      <a:r>
                        <a:rPr lang="en-US" sz="2800" b="0" i="0" u="none" strike="noStrike" baseline="0" dirty="0">
                          <a:solidFill>
                            <a:srgbClr val="002060"/>
                          </a:solidFill>
                          <a:latin typeface="+mn-lt"/>
                        </a:rPr>
                        <a:t>Jesus is prophet </a:t>
                      </a:r>
                    </a:p>
                    <a:p>
                      <a:pPr marR="0" algn="ctr" rtl="0"/>
                      <a:r>
                        <a:rPr lang="en-US" sz="2800" b="0" i="0" u="none" strike="noStrike" baseline="0" dirty="0">
                          <a:solidFill>
                            <a:srgbClr val="002060"/>
                          </a:solidFill>
                          <a:latin typeface="+mn-lt"/>
                        </a:rPr>
                        <a:t>(past)</a:t>
                      </a:r>
                      <a:endParaRPr lang="en-US" sz="28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800" b="1" i="0" u="none" strike="noStrike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John 12:1-8</a:t>
                      </a:r>
                    </a:p>
                    <a:p>
                      <a:pPr algn="ctr" rtl="0"/>
                      <a:r>
                        <a:rPr lang="en-US" sz="2800" b="0" i="0" u="none" strike="noStrike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Son of God</a:t>
                      </a:r>
                    </a:p>
                    <a:p>
                      <a:pPr algn="ctr" rtl="0"/>
                      <a:r>
                        <a:rPr lang="en-US" sz="2800" b="0" i="0" u="none" strike="noStrike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Jesus is priest (present)</a:t>
                      </a:r>
                      <a:endParaRPr lang="en-US" sz="28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800" b="1" i="0" u="none" strike="noStrike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Matthew 26:1-13</a:t>
                      </a:r>
                    </a:p>
                    <a:p>
                      <a:pPr algn="ctr" rtl="0"/>
                      <a:r>
                        <a:rPr lang="en-US" sz="2800" b="0" i="0" u="none" strike="noStrike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Son of David</a:t>
                      </a:r>
                    </a:p>
                    <a:p>
                      <a:pPr algn="ctr" rtl="0"/>
                      <a:r>
                        <a:rPr lang="en-US" sz="2800" b="0" i="0" u="none" strike="noStrike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Jesus is king </a:t>
                      </a:r>
                    </a:p>
                    <a:p>
                      <a:pPr algn="ctr" rtl="0"/>
                      <a:r>
                        <a:rPr lang="en-US" sz="2800" b="0" i="0" u="none" strike="noStrike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(future)</a:t>
                      </a:r>
                      <a:endParaRPr lang="en-US" sz="28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234689"/>
                  </a:ext>
                </a:extLst>
              </a:tr>
              <a:tr h="6785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sng" strike="noStrike" baseline="0" dirty="0">
                        <a:solidFill>
                          <a:srgbClr val="00B050"/>
                        </a:solidFill>
                        <a:latin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i="0" u="sng" strike="noStrike" baseline="0" dirty="0">
                          <a:solidFill>
                            <a:srgbClr val="00B050"/>
                          </a:solidFill>
                          <a:latin typeface="+mn-lt"/>
                        </a:rPr>
                        <a:t>A Woman Sinner</a:t>
                      </a:r>
                      <a:endParaRPr lang="en-US" sz="28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700" b="1" i="0" u="sng" strike="noStrike" kern="1200" baseline="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2800" b="1" i="0" u="sng" strike="noStrike" kern="1200" baseline="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Mary</a:t>
                      </a:r>
                      <a:endParaRPr lang="en-US" sz="28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1" i="0" u="sng" strike="noStrike" kern="1200" baseline="0" dirty="0">
                        <a:solidFill>
                          <a:srgbClr val="00B05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i="0" u="sng" strike="noStrike" kern="1200" baseline="0" dirty="0">
                          <a:solidFill>
                            <a:srgbClr val="00B050"/>
                          </a:solidFill>
                          <a:latin typeface="+mn-lt"/>
                          <a:ea typeface="+mn-ea"/>
                          <a:cs typeface="+mn-cs"/>
                        </a:rPr>
                        <a:t>A Woman</a:t>
                      </a:r>
                      <a:endParaRPr lang="en-US" sz="28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4539712"/>
                  </a:ext>
                </a:extLst>
              </a:tr>
            </a:tbl>
          </a:graphicData>
        </a:graphic>
      </p:graphicFrame>
      <p:pic>
        <p:nvPicPr>
          <p:cNvPr id="4" name="Picture 3" descr="The image depicts a serene, medieval-style setting with a woman in blue wearing a long dress, kneeling and serving bread to a group of people in robes, under a large archway and in the presence of a central figure.&#10;&#10;AI-generated content may be incorrect.">
            <a:extLst>
              <a:ext uri="{FF2B5EF4-FFF2-40B4-BE49-F238E27FC236}">
                <a16:creationId xmlns:a16="http://schemas.microsoft.com/office/drawing/2014/main" id="{9B3B5B33-EBCF-AADC-3581-38D174B7D0D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11467"/>
          <a:stretch>
            <a:fillRect/>
          </a:stretch>
        </p:blipFill>
        <p:spPr>
          <a:xfrm>
            <a:off x="4908654" y="4210583"/>
            <a:ext cx="2523844" cy="2409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2956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613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22272E3B-CB80-4A22-9D66-E16027ED0E6E}">
  <we:reference id="wa200005566" version="3.0.0.2" store="en-US" storeType="OMEX"/>
  <we:alternateReferences>
    <we:reference id="wa200005566" version="3.0.0.2" store="wa200005566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6291e40-c869-4616-a1ca-c95a067524f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BEF6BFD7003E3489CEAFAC5EC767A83" ma:contentTypeVersion="6" ma:contentTypeDescription="Create a new document." ma:contentTypeScope="" ma:versionID="b5684d18fbac00895fa8ccf7ee5a9f71">
  <xsd:schema xmlns:xsd="http://www.w3.org/2001/XMLSchema" xmlns:xs="http://www.w3.org/2001/XMLSchema" xmlns:p="http://schemas.microsoft.com/office/2006/metadata/properties" xmlns:ns3="76291e40-c869-4616-a1ca-c95a067524f3" targetNamespace="http://schemas.microsoft.com/office/2006/metadata/properties" ma:root="true" ma:fieldsID="7b55b4ddb815830ee33b7f4bef5784d8" ns3:_="">
    <xsd:import namespace="76291e40-c869-4616-a1ca-c95a067524f3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_activity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291e40-c869-4616-a1ca-c95a067524f3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BillingMetadata" ma:index="1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E325EC8-9F89-4198-8218-91A34E1356D1}">
  <ds:schemaRefs>
    <ds:schemaRef ds:uri="http://purl.org/dc/terms/"/>
    <ds:schemaRef ds:uri="http://www.w3.org/XML/1998/namespace"/>
    <ds:schemaRef ds:uri="http://schemas.microsoft.com/office/2006/documentManagement/types"/>
    <ds:schemaRef ds:uri="http://purl.org/dc/dcmitype/"/>
    <ds:schemaRef ds:uri="http://purl.org/dc/elements/1.1/"/>
    <ds:schemaRef ds:uri="76291e40-c869-4616-a1ca-c95a067524f3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81E4ECA5-29A8-4D58-8201-44C03A1D41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6291e40-c869-4616-a1ca-c95a067524f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C4657AF-EFCA-425B-866D-F2B846C840F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97305</TotalTime>
  <Words>311</Words>
  <Application>Microsoft Office PowerPoint</Application>
  <PresentationFormat>Widescreen</PresentationFormat>
  <Paragraphs>126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Bookman Old Style</vt:lpstr>
      <vt:lpstr>Calibri</vt:lpstr>
      <vt:lpstr>Gill Sans MT</vt:lpstr>
      <vt:lpstr>Rockwell</vt:lpstr>
      <vt:lpstr>Verdana</vt:lpstr>
      <vt:lpstr>Damask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Bill Heath</dc:creator>
  <cp:lastModifiedBy>William Heath</cp:lastModifiedBy>
  <cp:revision>1713</cp:revision>
  <cp:lastPrinted>2026-08-20T02:00:52Z</cp:lastPrinted>
  <dcterms:created xsi:type="dcterms:W3CDTF">2013-07-15T20:26:40Z</dcterms:created>
  <dcterms:modified xsi:type="dcterms:W3CDTF">2026-08-22T14:28:39Z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0x0101007BEF6BFD7003E3489CEAFAC5EC767A83</vt:lpwstr>
  </property>
</Properties>
</file>