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3" r:id="rId7"/>
  </p:sldIdLst>
  <p:sldSz cx="9144000" cy="6858000" type="letter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6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/>
          <a:lstStyle>
            <a:lvl1pPr algn="r">
              <a:defRPr sz="1200"/>
            </a:lvl1pPr>
          </a:lstStyle>
          <a:p>
            <a:fld id="{2D7DC20C-B6CC-4D01-9BF2-756A61CCED27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86" tIns="47293" rIns="94586" bIns="4729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586" tIns="47293" rIns="94586" bIns="4729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 anchor="b"/>
          <a:lstStyle>
            <a:lvl1pPr algn="r">
              <a:defRPr sz="1200"/>
            </a:lvl1pPr>
          </a:lstStyle>
          <a:p>
            <a:fld id="{ECD0BEB5-572C-4CEC-BD0B-F112BBFF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99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6/27/2026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2A54C80-263E-416B-A8E0-580EDEADCBDC}" type="datetimeFigureOut">
              <a:rPr lang="en-US" smtClean="0"/>
              <a:t>6/27/2026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6/27/2026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6/27/2026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riverview/relatedvideo?q=hymn+onward+christian+soldiers&amp;&amp;mid=0CCB293E6C8697C89CED0CCB293E6C8697C89CED&amp;churl=https%3a%2f%2fwww.youtube.com%2fchannel%2fUC7q1gqhC89CEr69B44ihImg&amp;FORM=VRDGAR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0192" y="186612"/>
            <a:ext cx="4302536" cy="830425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Our God Squad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935" y="1169578"/>
            <a:ext cx="8636542" cy="3784202"/>
          </a:xfrm>
        </p:spPr>
        <p:txBody>
          <a:bodyPr>
            <a:noAutofit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</a:rPr>
              <a:t>Twelve Commanding Officers (CO) that Love You</a:t>
            </a:r>
          </a:p>
          <a:p>
            <a:endParaRPr lang="en-US" sz="2000" dirty="0">
              <a:solidFill>
                <a:srgbClr val="002060"/>
              </a:solidFill>
            </a:endParaRPr>
          </a:p>
          <a:p>
            <a:endParaRPr lang="en-US" sz="1050" dirty="0">
              <a:solidFill>
                <a:srgbClr val="002060"/>
              </a:solidFill>
            </a:endParaRPr>
          </a:p>
          <a:p>
            <a:pPr algn="l"/>
            <a:r>
              <a:rPr lang="en-US" sz="2800" dirty="0">
                <a:solidFill>
                  <a:srgbClr val="002060"/>
                </a:solidFill>
              </a:rPr>
              <a:t>                 1 John 2:12-14</a:t>
            </a:r>
          </a:p>
          <a:p>
            <a:pPr algn="l"/>
            <a:endParaRPr lang="en-US" sz="2800" dirty="0">
              <a:solidFill>
                <a:srgbClr val="002060"/>
              </a:solidFill>
            </a:endParaRPr>
          </a:p>
          <a:p>
            <a:pPr algn="l"/>
            <a:endParaRPr lang="en-US" sz="2800" dirty="0">
              <a:solidFill>
                <a:srgbClr val="002060"/>
              </a:solidFill>
            </a:endParaRPr>
          </a:p>
          <a:p>
            <a:pPr algn="l"/>
            <a:endParaRPr lang="en-US" sz="2800" dirty="0">
              <a:solidFill>
                <a:srgbClr val="002060"/>
              </a:solidFill>
            </a:endParaRPr>
          </a:p>
          <a:p>
            <a:pPr algn="l"/>
            <a:r>
              <a:rPr lang="en-US" sz="1600" dirty="0">
                <a:solidFill>
                  <a:srgbClr val="002060"/>
                </a:solidFill>
              </a:rPr>
              <a:t>16 May 2014, 3 Jan 2024</a:t>
            </a:r>
          </a:p>
          <a:p>
            <a:pPr algn="l"/>
            <a:r>
              <a:rPr lang="en-US" sz="1600" dirty="0">
                <a:solidFill>
                  <a:srgbClr val="002060"/>
                </a:solidFill>
              </a:rPr>
              <a:t>Associate Pastor Bill Heath, 28 Jun 2026</a:t>
            </a:r>
          </a:p>
          <a:p>
            <a:endParaRPr lang="en-US" sz="2800" dirty="0">
              <a:solidFill>
                <a:srgbClr val="002060"/>
              </a:solidFill>
            </a:endParaRPr>
          </a:p>
          <a:p>
            <a:endParaRPr lang="en-US" sz="2800" dirty="0">
              <a:solidFill>
                <a:srgbClr val="002060"/>
              </a:solidFill>
            </a:endParaRPr>
          </a:p>
          <a:p>
            <a:endParaRPr lang="en-US" sz="2800" dirty="0">
              <a:solidFill>
                <a:srgbClr val="002060"/>
              </a:solidFill>
            </a:endParaRPr>
          </a:p>
          <a:p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5" name="Picture 4" descr="A video game cover with a couple of people in armor&#10;&#10;AI-generated content may be incorrect.">
            <a:extLst>
              <a:ext uri="{FF2B5EF4-FFF2-40B4-BE49-F238E27FC236}">
                <a16:creationId xmlns:a16="http://schemas.microsoft.com/office/drawing/2014/main" id="{045FF610-4450-7CA1-D360-0D70769DED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88"/>
          <a:stretch/>
        </p:blipFill>
        <p:spPr>
          <a:xfrm>
            <a:off x="6212300" y="2092971"/>
            <a:ext cx="2648177" cy="267205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42436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7932" y="172237"/>
            <a:ext cx="9066068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Our Squad Leader</a:t>
            </a:r>
            <a:r>
              <a:rPr kumimoji="0" lang="en-US" sz="20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is </a:t>
            </a:r>
            <a:r>
              <a:rPr lang="en-US" sz="2000" dirty="0">
                <a:solidFill>
                  <a:srgbClr val="000000"/>
                </a:solidFill>
                <a:latin typeface="Verdana" panose="020B0604030504040204" pitchFamily="34" charset="0"/>
              </a:rPr>
              <a:t>Jesus, the Anointed One, the one in front.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He has binoculars &amp; a pistol for the distant &amp; close up enemy.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tang" panose="02030600000101010101" pitchFamily="18" charset="-127"/>
              </a:rPr>
              <a:t> 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EVANGELIZE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sz="200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(spiritual</a:t>
            </a:r>
            <a:r>
              <a:rPr kumimoji="0" lang="en-US" sz="2000" i="1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sz="200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baby)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b="1" dirty="0">
                <a:solidFill>
                  <a:srgbClr val="000000"/>
                </a:solidFill>
                <a:latin typeface="Verdana" panose="020B0604030504040204" pitchFamily="34" charset="0"/>
              </a:rPr>
              <a:t>     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Repent &amp; believe on the Lord Jesus Christ (Mark 1:15)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tang" panose="02030600000101010101" pitchFamily="18" charset="-127"/>
              </a:rPr>
              <a:t>--------------------------------------------------- 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2. 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BASIC DISCIPLE</a:t>
            </a:r>
            <a:r>
              <a:rPr kumimoji="0" lang="en-US" sz="240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sz="2000" i="1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(spiritual child)</a:t>
            </a:r>
            <a:endParaRPr kumimoji="0" lang="en-US" sz="200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1</a:t>
            </a:r>
            <a:r>
              <a:rPr kumimoji="0" lang="en-US" sz="20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ST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tang" panose="02030600000101010101" pitchFamily="18" charset="-127"/>
              </a:rPr>
              <a:t>	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COntent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	</a:t>
            </a:r>
            <a:r>
              <a:rPr kumimoji="0" lang="en-US" sz="2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Fire Team Leader # 1 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(Applies to All)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2</a:t>
            </a:r>
            <a:r>
              <a:rPr kumimoji="0" lang="en-US" sz="20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nd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tang" panose="02030600000101010101" pitchFamily="18" charset="-127"/>
              </a:rPr>
              <a:t>	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COntext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	</a:t>
            </a:r>
            <a:r>
              <a:rPr kumimoji="0" lang="en-US" sz="2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Automatic Rifleman    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(Applies to Many)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3</a:t>
            </a:r>
            <a:r>
              <a:rPr kumimoji="0" lang="en-US" sz="20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rd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tang" panose="02030600000101010101" pitchFamily="18" charset="-127"/>
              </a:rPr>
              <a:t>	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COncise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	</a:t>
            </a:r>
            <a:r>
              <a:rPr kumimoji="0" lang="en-US" sz="2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Rifleman #1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tang" panose="02030600000101010101" pitchFamily="18" charset="-127"/>
              </a:rPr>
              <a:t>	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       	  (Applies to Few)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4</a:t>
            </a:r>
            <a:r>
              <a:rPr kumimoji="0" lang="en-US" sz="20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atang" panose="02030600000101010101" pitchFamily="18" charset="-127"/>
              </a:rPr>
              <a:t>	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COncept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	</a:t>
            </a:r>
            <a:r>
              <a:rPr kumimoji="0" lang="en-US" sz="20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Rifleman #2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  	  (Applies to All)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(spiritual laws -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we learn patience, contentment and to trust God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Verdana" panose="020B0604030504040204" pitchFamily="34" charset="0"/>
              </a:rPr>
              <a:t>Our renewed MIND (Ro 12:1-2) knows and understands the Bible, which produces faith and hope in our HEART (Romans 6:17, 16:25).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Verdana" panose="020B0604030504040204" pitchFamily="34" charset="0"/>
              </a:rPr>
              <a:t>Result:  We are ESTABLISHED in the faith (Ephesians 4:13).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i="1" dirty="0">
                <a:solidFill>
                  <a:srgbClr val="FF0000"/>
                </a:solidFill>
                <a:latin typeface="Verdana" panose="020B0604030504040204" pitchFamily="34" charset="0"/>
              </a:rPr>
              <a:t>       </a:t>
            </a:r>
            <a:r>
              <a:rPr lang="en-US" sz="2000" b="1" i="1" u="sng" dirty="0">
                <a:solidFill>
                  <a:srgbClr val="FF0000"/>
                </a:solidFill>
                <a:latin typeface="Verdana" panose="020B0604030504040204" pitchFamily="34" charset="0"/>
              </a:rPr>
              <a:t>Doctrine</a:t>
            </a:r>
            <a:r>
              <a:rPr lang="en-US" sz="2000" b="1" i="1" dirty="0">
                <a:solidFill>
                  <a:srgbClr val="FF0000"/>
                </a:solidFill>
                <a:latin typeface="Verdana" panose="020B0604030504040204" pitchFamily="34" charset="0"/>
              </a:rPr>
              <a:t>.</a:t>
            </a:r>
            <a:r>
              <a:rPr lang="en-US" sz="2000" dirty="0">
                <a:latin typeface="Batang" panose="02030600000101010101" pitchFamily="18" charset="-127"/>
              </a:rPr>
              <a:t>  </a:t>
            </a:r>
            <a:r>
              <a:rPr lang="en-US" sz="2000" b="1" dirty="0">
                <a:solidFill>
                  <a:srgbClr val="000000"/>
                </a:solidFill>
                <a:latin typeface="Verdana" panose="020B0604030504040204" pitchFamily="34" charset="0"/>
              </a:rPr>
              <a:t>Romans 1-11, 1 Corinthians 3:1, Ephesians 1-3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00"/>
                </a:solidFill>
                <a:latin typeface="Verdana" panose="020B0604030504040204" pitchFamily="34" charset="0"/>
              </a:rPr>
              <a:t>                                                Hebrews 5:11-6:3                               </a:t>
            </a:r>
            <a:endParaRPr lang="en-US" sz="2000" b="1" dirty="0">
              <a:solidFill>
                <a:srgbClr val="000000"/>
              </a:solidFill>
              <a:latin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1273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5153" y="166849"/>
            <a:ext cx="8707582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Batang" panose="02030600000101010101" pitchFamily="18" charset="-127"/>
              </a:rPr>
              <a:t>3.  </a:t>
            </a:r>
            <a:r>
              <a:rPr lang="en-US" sz="2400" b="1" u="sng" dirty="0">
                <a:latin typeface="Verdana" panose="020B0604030504040204" pitchFamily="34" charset="0"/>
                <a:ea typeface="Batang" panose="02030600000101010101" pitchFamily="18" charset="-127"/>
              </a:rPr>
              <a:t>MINISTERING DISCIPLE</a:t>
            </a:r>
            <a:r>
              <a:rPr lang="en-US" sz="2400" dirty="0">
                <a:latin typeface="Verdana" panose="020B0604030504040204" pitchFamily="34" charset="0"/>
                <a:ea typeface="Batang" panose="02030600000101010101" pitchFamily="18" charset="-127"/>
              </a:rPr>
              <a:t> 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(spiritual young man)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 (for character development to equip the saints for labor) </a:t>
            </a:r>
            <a:endParaRPr lang="en-US" sz="36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 </a:t>
            </a:r>
            <a:endParaRPr lang="en-US" sz="36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5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th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	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COnfirm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or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COnvict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 			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Fire Team Leader # 2 	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(Obedience/good or Disobedience/evil)</a:t>
            </a:r>
            <a:endParaRPr lang="en-US" sz="36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endParaRPr lang="en-US" sz="2000" dirty="0">
              <a:latin typeface="Verdana" panose="020B0604030504040204" pitchFamily="34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6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th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COmfort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or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COnfess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   			Automatic Rifleman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	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(Comfort or Conviction by the Holy Ghost)  </a:t>
            </a:r>
            <a:endParaRPr lang="en-US" sz="36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endParaRPr lang="en-US" sz="2000" dirty="0">
              <a:latin typeface="Verdana" panose="020B0604030504040204" pitchFamily="34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7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th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COnverse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and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COnsult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			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Rifleman # 1  		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 (with God &amp; man, by the school of prayer and our witness)</a:t>
            </a:r>
            <a:endParaRPr lang="en-US" sz="36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endParaRPr lang="en-US" sz="2000" dirty="0">
              <a:latin typeface="Verdana" panose="020B0604030504040204" pitchFamily="34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8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th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COntrol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and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COnduit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        		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Rifleman # 2  		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 (I/we deny self, take up our cross, and follow Jesus, 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  Acts 2:42-47 / 16 acts, 1 John 5:13-21 / know-7x)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	</a:t>
            </a:r>
            <a:endParaRPr lang="en-US" sz="36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 </a:t>
            </a:r>
            <a:endParaRPr lang="en-US" sz="36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b="1" i="1" dirty="0">
                <a:latin typeface="Verdana" panose="020B0604030504040204" pitchFamily="34" charset="0"/>
                <a:ea typeface="Batang" panose="02030600000101010101" pitchFamily="18" charset="-127"/>
              </a:rPr>
              <a:t>Love</a:t>
            </a:r>
            <a:r>
              <a:rPr lang="en-US" sz="2000" b="1" dirty="0">
                <a:latin typeface="Verdana" panose="020B0604030504040204" pitchFamily="34" charset="0"/>
                <a:ea typeface="Batang" panose="02030600000101010101" pitchFamily="18" charset="-127"/>
              </a:rPr>
              <a:t> – Outward 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(our thoughts, words &amp; acts toward others) </a:t>
            </a:r>
          </a:p>
          <a:p>
            <a:r>
              <a:rPr lang="en-US" sz="2000" b="1" i="1" dirty="0">
                <a:latin typeface="Verdana" panose="020B0604030504040204" pitchFamily="34" charset="0"/>
                <a:ea typeface="Batang" panose="02030600000101010101" pitchFamily="18" charset="-127"/>
              </a:rPr>
              <a:t>Holy </a:t>
            </a:r>
            <a:r>
              <a:rPr lang="en-US" sz="2000" b="1" dirty="0">
                <a:latin typeface="Verdana" panose="020B0604030504040204" pitchFamily="34" charset="0"/>
                <a:ea typeface="Batang" panose="02030600000101010101" pitchFamily="18" charset="-127"/>
              </a:rPr>
              <a:t>– Inward    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(truth, meekness, purity, and virtue)</a:t>
            </a:r>
            <a:r>
              <a:rPr lang="en-US" sz="2000" b="1" dirty="0">
                <a:latin typeface="Verdana" panose="020B0604030504040204" pitchFamily="34" charset="0"/>
                <a:ea typeface="Batang" panose="02030600000101010101" pitchFamily="18" charset="-127"/>
              </a:rPr>
              <a:t> </a:t>
            </a:r>
            <a:endParaRPr lang="en-US" sz="36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endParaRPr lang="en-US" sz="2000" dirty="0">
              <a:latin typeface="Verdana" panose="020B0604030504040204" pitchFamily="34" charset="0"/>
              <a:ea typeface="Batang" panose="02030600000101010101" pitchFamily="18" charset="-127"/>
            </a:endParaRPr>
          </a:p>
          <a:p>
            <a:r>
              <a:rPr lang="en-US" sz="20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</a:t>
            </a:r>
            <a:r>
              <a:rPr lang="en-US" sz="2000" b="1" i="1" u="sng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Practice</a:t>
            </a:r>
            <a:r>
              <a:rPr lang="en-US" sz="20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Romans 12-16, Ephesians 4-6</a:t>
            </a:r>
            <a:r>
              <a:rPr lang="en-US" sz="2000" b="1" dirty="0">
                <a:latin typeface="Batang" pitchFamily="18" charset="-127"/>
                <a:ea typeface="Batang" pitchFamily="18" charset="-127"/>
              </a:rPr>
              <a:t>   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</a:t>
            </a:r>
            <a:endParaRPr lang="en-US" sz="36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880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314" y="163798"/>
            <a:ext cx="9144000" cy="6224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Batang" panose="02030600000101010101" pitchFamily="18" charset="-127"/>
              </a:rPr>
              <a:t>4.  </a:t>
            </a:r>
            <a:r>
              <a:rPr lang="en-US" sz="2400" b="1" u="sng" dirty="0">
                <a:latin typeface="Verdana" panose="020B0604030504040204" pitchFamily="34" charset="0"/>
                <a:ea typeface="Batang" panose="02030600000101010101" pitchFamily="18" charset="-127"/>
              </a:rPr>
              <a:t>DISCIPLE MAKER</a:t>
            </a:r>
            <a:r>
              <a:rPr lang="en-US" sz="2400" dirty="0">
                <a:latin typeface="Verdana" panose="020B0604030504040204" pitchFamily="34" charset="0"/>
                <a:ea typeface="Batang" panose="02030600000101010101" pitchFamily="18" charset="-127"/>
              </a:rPr>
              <a:t>  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(spiritual father) </a:t>
            </a:r>
            <a:endParaRPr lang="en-US" sz="2000" i="1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dirty="0">
                <a:latin typeface="Verdana" panose="020B0604030504040204" pitchFamily="34" charset="0"/>
                <a:ea typeface="Batang" panose="02030600000101010101" pitchFamily="18" charset="-127"/>
              </a:rPr>
              <a:t> </a:t>
            </a:r>
            <a:endParaRPr lang="en-US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9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th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COntinue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(to the end, by faith – not by sight) 1 Thes 1:3 </a:t>
            </a:r>
            <a:r>
              <a:rPr lang="en-US" sz="2000" b="1" dirty="0">
                <a:latin typeface="Verdana" panose="020B0604030504040204" pitchFamily="34" charset="0"/>
                <a:ea typeface="Batang" panose="02030600000101010101" pitchFamily="18" charset="-127"/>
              </a:rPr>
              <a:t>       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 with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COnsistency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, (stand against the wiles of the devil) </a:t>
            </a:r>
            <a:r>
              <a:rPr lang="en-US" sz="1600" dirty="0">
                <a:latin typeface="Verdana" panose="020B0604030504040204" pitchFamily="34" charset="0"/>
                <a:ea typeface="Batang" panose="02030600000101010101" pitchFamily="18" charset="-127"/>
              </a:rPr>
              <a:t>Eph 6:10-20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COnsumed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(I have kept the faith, crown) 2 Timothy 4:6-8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 for the glory of God (do all to the glory of God) 1 Cor 10:13</a:t>
            </a:r>
          </a:p>
          <a:p>
            <a:endParaRPr lang="en-US" dirty="0">
              <a:latin typeface="Verdana" panose="020B0604030504040204" pitchFamily="34" charset="0"/>
              <a:ea typeface="Batang" panose="02030600000101010101" pitchFamily="18" charset="-127"/>
            </a:endParaRPr>
          </a:p>
          <a:p>
            <a:r>
              <a:rPr lang="en-US" sz="2000" u="sng" dirty="0">
                <a:latin typeface="Verdana" panose="020B0604030504040204" pitchFamily="34" charset="0"/>
                <a:ea typeface="Batang" panose="02030600000101010101" pitchFamily="18" charset="-127"/>
              </a:rPr>
              <a:t>Three more squad members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behind the scene, at the rear. </a:t>
            </a:r>
          </a:p>
          <a:p>
            <a:r>
              <a:rPr lang="en-US" sz="1000" i="1" dirty="0">
                <a:latin typeface="Verdana" panose="020B0604030504040204" pitchFamily="34" charset="0"/>
                <a:ea typeface="Batang" panose="02030600000101010101" pitchFamily="18" charset="-127"/>
              </a:rPr>
              <a:t> </a:t>
            </a:r>
            <a:endParaRPr lang="en-US" sz="10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Medic.</a:t>
            </a:r>
            <a:r>
              <a:rPr lang="en-US" sz="2000" b="1" dirty="0">
                <a:latin typeface="Verdana" panose="020B0604030504040204" pitchFamily="34" charset="0"/>
                <a:ea typeface="Batang" panose="02030600000101010101" pitchFamily="18" charset="-127"/>
              </a:rPr>
              <a:t>  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To </a:t>
            </a:r>
            <a:r>
              <a:rPr lang="en-US" sz="2000" b="1" dirty="0">
                <a:latin typeface="Verdana" panose="020B0604030504040204" pitchFamily="34" charset="0"/>
                <a:ea typeface="Batang" panose="02030600000101010101" pitchFamily="18" charset="-127"/>
              </a:rPr>
              <a:t>heal the wounds 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inflicted by self, others, and the enemy.</a:t>
            </a:r>
            <a:r>
              <a:rPr lang="en-US" sz="2000" b="1" dirty="0">
                <a:latin typeface="Verdana" panose="020B0604030504040204" pitchFamily="34" charset="0"/>
                <a:ea typeface="Batang" panose="02030600000101010101" pitchFamily="18" charset="-127"/>
              </a:rPr>
              <a:t>  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We are healed from pride, anger,</a:t>
            </a:r>
            <a:r>
              <a:rPr lang="en-US" sz="2000" b="1" dirty="0">
                <a:latin typeface="Verdana" panose="020B0604030504040204" pitchFamily="34" charset="0"/>
                <a:ea typeface="Batang" panose="02030600000101010101" pitchFamily="18" charset="-127"/>
              </a:rPr>
              <a:t> 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greed, envy, and selfishness. </a:t>
            </a:r>
          </a:p>
          <a:p>
            <a:endParaRPr lang="en-US" sz="1050" i="1" dirty="0">
              <a:latin typeface="Verdana" panose="020B0604030504040204" pitchFamily="34" charset="0"/>
              <a:ea typeface="Batang" panose="02030600000101010101" pitchFamily="18" charset="-127"/>
            </a:endParaRPr>
          </a:p>
          <a:p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Grenadier.  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Used when the enemy is entrenched.  Used to cause </a:t>
            </a:r>
            <a:r>
              <a:rPr lang="en-US" sz="2000" b="1" dirty="0">
                <a:latin typeface="Verdana" panose="020B0604030504040204" pitchFamily="34" charset="0"/>
                <a:ea typeface="Batang" panose="02030600000101010101" pitchFamily="18" charset="-127"/>
              </a:rPr>
              <a:t>brokenness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in the believer, and bring to the foot of the cross.    </a:t>
            </a:r>
            <a:endParaRPr lang="en-US" sz="20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1050" dirty="0">
                <a:latin typeface="Verdana" panose="020B0604030504040204" pitchFamily="34" charset="0"/>
                <a:ea typeface="Batang" panose="02030600000101010101" pitchFamily="18" charset="-127"/>
              </a:rPr>
              <a:t> </a:t>
            </a:r>
            <a:endParaRPr lang="en-US" sz="105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i="1" dirty="0" err="1">
                <a:latin typeface="Verdana" panose="020B0604030504040204" pitchFamily="34" charset="0"/>
                <a:ea typeface="Batang" panose="02030600000101010101" pitchFamily="18" charset="-127"/>
              </a:rPr>
              <a:t>COmmunicator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.  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Ensures clear, concise, &amp; accurate battle directions.</a:t>
            </a:r>
          </a:p>
          <a:p>
            <a:endParaRPr lang="en-US" sz="1200" i="1" dirty="0">
              <a:latin typeface="Verdana" panose="020B0604030504040204" pitchFamily="34" charset="0"/>
              <a:ea typeface="Batang" panose="02030600000101010101" pitchFamily="18" charset="-127"/>
            </a:endParaRPr>
          </a:p>
          <a:p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The disciple maker knows when they are needed, or being used, in self or others.  This comes with wisdom from above (James 3:13-18).</a:t>
            </a:r>
          </a:p>
          <a:p>
            <a:endParaRPr lang="en-US" sz="1400" i="1" dirty="0">
              <a:effectLst/>
              <a:latin typeface="Verdana" panose="020B0604030504040204" pitchFamily="34" charset="0"/>
              <a:ea typeface="Batang" panose="02030600000101010101" pitchFamily="18" charset="-127"/>
            </a:endParaRPr>
          </a:p>
          <a:p>
            <a:pPr algn="ctr"/>
            <a:r>
              <a:rPr lang="en-US" sz="2000" b="1" dirty="0">
                <a:latin typeface="Verdana" panose="020B0604030504040204" pitchFamily="34" charset="0"/>
                <a:ea typeface="Batang" panose="02030600000101010101" pitchFamily="18" charset="-127"/>
              </a:rPr>
              <a:t>Ecclesiastes 12:8-14, 2 Timothy 2:2, Hebrews 11:1-12:3</a:t>
            </a:r>
          </a:p>
          <a:p>
            <a:pPr algn="ctr"/>
            <a:r>
              <a:rPr lang="en-US" sz="2000" b="1" dirty="0">
                <a:latin typeface="Verdana" panose="020B0604030504040204" pitchFamily="34" charset="0"/>
                <a:ea typeface="Batang" panose="02030600000101010101" pitchFamily="18" charset="-127"/>
              </a:rPr>
              <a:t>     1 John 2:12-14, 2:18-29</a:t>
            </a:r>
            <a:endParaRPr lang="en-US" sz="2000" b="1" dirty="0">
              <a:effectLst/>
              <a:latin typeface="Times New Roman" panose="02020603050405020304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3881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9464" y="22321"/>
            <a:ext cx="8434536" cy="6717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  <a:latin typeface="Verdana" panose="020B0604030504040204" pitchFamily="34" charset="0"/>
                <a:ea typeface="Batang" panose="02030600000101010101" pitchFamily="18" charset="-127"/>
              </a:rPr>
              <a:t>Our God Squad with Jesus Christ leading</a:t>
            </a:r>
          </a:p>
          <a:p>
            <a:endParaRPr lang="en-US" sz="1050" b="1" u="sng" dirty="0">
              <a:latin typeface="Verdana" panose="020B0604030504040204" pitchFamily="34" charset="0"/>
              <a:ea typeface="Batang" panose="02030600000101010101" pitchFamily="18" charset="-127"/>
            </a:endParaRPr>
          </a:p>
          <a:p>
            <a:pPr marL="457200" indent="-457200">
              <a:buAutoNum type="arabicPeriod"/>
            </a:pPr>
            <a:r>
              <a:rPr lang="en-US" sz="2400" b="1" u="sng" dirty="0">
                <a:latin typeface="Verdana" panose="020B0604030504040204" pitchFamily="34" charset="0"/>
                <a:ea typeface="Batang" panose="02030600000101010101" pitchFamily="18" charset="-127"/>
              </a:rPr>
              <a:t>EVANGELIZE</a:t>
            </a:r>
            <a:r>
              <a:rPr lang="en-US" sz="2400" b="1" dirty="0">
                <a:latin typeface="Verdana" panose="020B0604030504040204" pitchFamily="34" charset="0"/>
                <a:ea typeface="Batang" panose="02030600000101010101" pitchFamily="18" charset="-127"/>
              </a:rPr>
              <a:t> 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(spiritual baby) </a:t>
            </a:r>
          </a:p>
          <a:p>
            <a:r>
              <a:rPr lang="en-US" sz="2400" dirty="0">
                <a:latin typeface="Verdana" panose="020B0604030504040204" pitchFamily="34" charset="0"/>
                <a:ea typeface="Batang" panose="02030600000101010101" pitchFamily="18" charset="-127"/>
              </a:rPr>
              <a:t>----------------------------------------------------------</a:t>
            </a:r>
            <a:endParaRPr lang="en-US" sz="24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400" b="1" dirty="0">
                <a:latin typeface="Verdana" panose="020B0604030504040204" pitchFamily="34" charset="0"/>
                <a:ea typeface="Batang" panose="02030600000101010101" pitchFamily="18" charset="-127"/>
              </a:rPr>
              <a:t>2. </a:t>
            </a:r>
            <a:r>
              <a:rPr lang="en-US" sz="2400" b="1" u="sng" dirty="0">
                <a:latin typeface="Verdana" panose="020B0604030504040204" pitchFamily="34" charset="0"/>
                <a:ea typeface="Batang" panose="02030600000101010101" pitchFamily="18" charset="-127"/>
              </a:rPr>
              <a:t>BASIC DISCIPLE</a:t>
            </a:r>
            <a:r>
              <a:rPr lang="en-US" sz="2400" b="1" dirty="0">
                <a:latin typeface="Verdana" panose="020B0604030504040204" pitchFamily="34" charset="0"/>
                <a:ea typeface="Batang" panose="02030600000101010101" pitchFamily="18" charset="-127"/>
              </a:rPr>
              <a:t> 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(spiritual child) 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1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ST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	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COntent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					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Fire Team Leader # 1  	</a:t>
            </a:r>
            <a:endParaRPr lang="en-US" sz="20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2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nd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	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COntext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					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Automatic Rifleman    	</a:t>
            </a:r>
            <a:endParaRPr lang="en-US" sz="20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3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rd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	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COncise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					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Rifleman #1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        	</a:t>
            </a:r>
            <a:endParaRPr lang="en-US" sz="20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4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th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	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COncept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						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Rifleman #2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</a:t>
            </a:r>
            <a:endParaRPr lang="en-US" sz="20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400" dirty="0">
                <a:latin typeface="Verdana" panose="020B0604030504040204" pitchFamily="34" charset="0"/>
                <a:ea typeface="Batang" panose="02030600000101010101" pitchFamily="18" charset="-127"/>
              </a:rPr>
              <a:t>----------------------------------------------------------</a:t>
            </a:r>
            <a:endParaRPr lang="en-US" sz="24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400" b="1" dirty="0">
                <a:latin typeface="Verdana" panose="020B0604030504040204" pitchFamily="34" charset="0"/>
                <a:ea typeface="Batang" panose="02030600000101010101" pitchFamily="18" charset="-127"/>
              </a:rPr>
              <a:t>3. </a:t>
            </a:r>
            <a:r>
              <a:rPr lang="en-US" sz="2400" b="1" u="sng" dirty="0">
                <a:latin typeface="Verdana" panose="020B0604030504040204" pitchFamily="34" charset="0"/>
                <a:ea typeface="Batang" panose="02030600000101010101" pitchFamily="18" charset="-127"/>
              </a:rPr>
              <a:t>MINISTERING DISCIPLE</a:t>
            </a:r>
            <a:r>
              <a:rPr lang="en-US" sz="2400" dirty="0">
                <a:latin typeface="Verdana" panose="020B0604030504040204" pitchFamily="34" charset="0"/>
                <a:ea typeface="Batang" panose="02030600000101010101" pitchFamily="18" charset="-127"/>
              </a:rPr>
              <a:t> 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(spiritual young man)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5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th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		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COnfirm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or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COnvict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 		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Fire Team Leader # 2 	</a:t>
            </a:r>
            <a:endParaRPr lang="en-US" sz="20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6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th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	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COmfort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or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COnfess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   		Automatic Rifleman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	  </a:t>
            </a:r>
            <a:endParaRPr lang="en-US" sz="20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7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th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	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COnverse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and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COnsult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		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Rifleman # 1  </a:t>
            </a:r>
            <a:endParaRPr lang="en-US" sz="20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8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th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	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COntrol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and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COnduit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     		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Rifleman # 2  	</a:t>
            </a:r>
            <a:endParaRPr lang="en-US" sz="20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400" dirty="0">
                <a:latin typeface="Verdana" panose="020B0604030504040204" pitchFamily="34" charset="0"/>
                <a:ea typeface="Batang" panose="02030600000101010101" pitchFamily="18" charset="-127"/>
              </a:rPr>
              <a:t>-----------------------------------------------------------</a:t>
            </a:r>
            <a:endParaRPr lang="en-US" sz="2400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1200" b="1" dirty="0">
                <a:latin typeface="Verdana" panose="020B0604030504040204" pitchFamily="34" charset="0"/>
                <a:ea typeface="Batang" panose="02030600000101010101" pitchFamily="18" charset="-127"/>
              </a:rPr>
              <a:t> 								               </a:t>
            </a:r>
            <a:r>
              <a:rPr lang="en-US" sz="1400" dirty="0">
                <a:latin typeface="Verdana" panose="020B0604030504040204" pitchFamily="34" charset="0"/>
                <a:ea typeface="Batang" panose="02030600000101010101" pitchFamily="18" charset="-127"/>
              </a:rPr>
              <a:t>*Medic, Grenadier, and Communicator</a:t>
            </a:r>
            <a:endParaRPr lang="en-US" sz="1200" dirty="0">
              <a:latin typeface="Verdana" panose="020B0604030504040204" pitchFamily="34" charset="0"/>
              <a:ea typeface="Batang" panose="02030600000101010101" pitchFamily="18" charset="-127"/>
            </a:endParaRPr>
          </a:p>
          <a:p>
            <a:r>
              <a:rPr lang="en-US" sz="2400" b="1" dirty="0">
                <a:latin typeface="Verdana" panose="020B0604030504040204" pitchFamily="34" charset="0"/>
                <a:ea typeface="Batang" panose="02030600000101010101" pitchFamily="18" charset="-127"/>
              </a:rPr>
              <a:t>4. </a:t>
            </a:r>
            <a:r>
              <a:rPr lang="en-US" sz="2400" b="1" u="sng" dirty="0">
                <a:latin typeface="Verdana" panose="020B0604030504040204" pitchFamily="34" charset="0"/>
                <a:ea typeface="Batang" panose="02030600000101010101" pitchFamily="18" charset="-127"/>
              </a:rPr>
              <a:t>DISCIPLE MAKER</a:t>
            </a:r>
            <a:r>
              <a:rPr lang="en-US" sz="2400" b="1" dirty="0">
                <a:latin typeface="Verdana" panose="020B0604030504040204" pitchFamily="34" charset="0"/>
                <a:ea typeface="Batang" panose="02030600000101010101" pitchFamily="18" charset="-127"/>
              </a:rPr>
              <a:t> </a:t>
            </a:r>
            <a:r>
              <a:rPr lang="en-US" sz="2000" i="1" dirty="0">
                <a:latin typeface="Verdana" panose="020B0604030504040204" pitchFamily="34" charset="0"/>
                <a:ea typeface="Batang" panose="02030600000101010101" pitchFamily="18" charset="-127"/>
              </a:rPr>
              <a:t>(spiritual father)</a:t>
            </a:r>
            <a:endParaRPr lang="en-US" sz="2000" i="1" dirty="0">
              <a:latin typeface="Times New Roman" panose="02020603050405020304" pitchFamily="18" charset="0"/>
              <a:ea typeface="Batang" panose="02030600000101010101" pitchFamily="18" charset="-127"/>
            </a:endParaRP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	9</a:t>
            </a:r>
            <a:r>
              <a:rPr lang="en-US" sz="2000" baseline="30000" dirty="0">
                <a:latin typeface="Verdana" panose="020B0604030504040204" pitchFamily="34" charset="0"/>
                <a:ea typeface="Batang" panose="02030600000101010101" pitchFamily="18" charset="-127"/>
              </a:rPr>
              <a:t>th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	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COntinue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with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COnsistency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, </a:t>
            </a:r>
          </a:p>
          <a:p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                         </a:t>
            </a:r>
            <a:r>
              <a:rPr lang="en-US" sz="2000" dirty="0" err="1">
                <a:latin typeface="Verdana" panose="020B0604030504040204" pitchFamily="34" charset="0"/>
                <a:ea typeface="Batang" panose="02030600000101010101" pitchFamily="18" charset="-127"/>
              </a:rPr>
              <a:t>COnsumed</a:t>
            </a:r>
            <a:r>
              <a:rPr lang="en-US" sz="2000" dirty="0">
                <a:latin typeface="Verdana" panose="020B0604030504040204" pitchFamily="34" charset="0"/>
                <a:ea typeface="Batang" panose="02030600000101010101" pitchFamily="18" charset="-127"/>
              </a:rPr>
              <a:t> for </a:t>
            </a: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Batang" panose="02030600000101010101" pitchFamily="18" charset="-127"/>
              </a:rPr>
              <a:t>the glory of God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5200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580">
              <a:srgbClr val="B1B1B1"/>
            </a:gs>
            <a:gs pos="8757">
              <a:srgbClr val="AFAFAF"/>
            </a:gs>
            <a:gs pos="18320">
              <a:srgbClr val="AAAAAA"/>
            </a:gs>
            <a:gs pos="0">
              <a:schemeClr val="bg1">
                <a:tint val="55000"/>
                <a:satMod val="300000"/>
              </a:schemeClr>
            </a:gs>
            <a:gs pos="40000">
              <a:schemeClr val="bg1">
                <a:tint val="65000"/>
                <a:satMod val="300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5069" y="5390125"/>
            <a:ext cx="7697756" cy="114300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Are you/we fighting the good fight?  </a:t>
            </a:r>
          </a:p>
          <a:p>
            <a:pPr algn="ctr"/>
            <a:r>
              <a:rPr lang="en-US" sz="2400" dirty="0"/>
              <a:t>HERE AND NOW!</a:t>
            </a:r>
          </a:p>
        </p:txBody>
      </p:sp>
      <p:pic>
        <p:nvPicPr>
          <p:cNvPr id="5" name="Picture 4" descr="A video game cover with a couple of people in armor&#10;&#10;AI-generated content may be incorrect.">
            <a:extLst>
              <a:ext uri="{FF2B5EF4-FFF2-40B4-BE49-F238E27FC236}">
                <a16:creationId xmlns:a16="http://schemas.microsoft.com/office/drawing/2014/main" id="{248B889B-8533-24F8-5FF8-C30A00F644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88"/>
          <a:stretch/>
        </p:blipFill>
        <p:spPr>
          <a:xfrm>
            <a:off x="2659070" y="886408"/>
            <a:ext cx="4330841" cy="4369897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3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21A0EE9-7762-9408-5CA4-12C73EDFDA21}"/>
              </a:ext>
            </a:extLst>
          </p:cNvPr>
          <p:cNvSpPr txBox="1"/>
          <p:nvPr/>
        </p:nvSpPr>
        <p:spPr>
          <a:xfrm>
            <a:off x="2659070" y="205523"/>
            <a:ext cx="4330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Onward Christian Soldiers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9713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1702</TotalTime>
  <Words>789</Words>
  <Application>Microsoft Office PowerPoint</Application>
  <PresentationFormat>Letter Paper (8.5x11 in)</PresentationFormat>
  <Paragraphs>92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Batang</vt:lpstr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Our God Squad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Squad</dc:title>
  <dc:creator>B H</dc:creator>
  <cp:lastModifiedBy>William Heath</cp:lastModifiedBy>
  <cp:revision>69</cp:revision>
  <cp:lastPrinted>2026-06-28T12:01:18Z</cp:lastPrinted>
  <dcterms:created xsi:type="dcterms:W3CDTF">2013-09-15T00:51:40Z</dcterms:created>
  <dcterms:modified xsi:type="dcterms:W3CDTF">2026-06-28T12:07:08Z</dcterms:modified>
</cp:coreProperties>
</file>