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1" r:id="rId4"/>
  </p:sldMasterIdLst>
  <p:notesMasterIdLst>
    <p:notesMasterId r:id="rId9"/>
  </p:notesMasterIdLst>
  <p:sldIdLst>
    <p:sldId id="372" r:id="rId5"/>
    <p:sldId id="389" r:id="rId6"/>
    <p:sldId id="388" r:id="rId7"/>
    <p:sldId id="376" r:id="rId8"/>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085BF52-3046-2463-5A42-3056237DDF1B}" name="Bill Heath" initials="BH" userId="e5502471a9019beb"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474" autoAdjust="0"/>
    <p:restoredTop sz="88462" autoAdjust="0"/>
  </p:normalViewPr>
  <p:slideViewPr>
    <p:cSldViewPr snapToGrid="0">
      <p:cViewPr varScale="1">
        <p:scale>
          <a:sx n="56" d="100"/>
          <a:sy n="56" d="100"/>
        </p:scale>
        <p:origin x="1204" y="4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2726" y="0"/>
            <a:ext cx="3078163" cy="469900"/>
          </a:xfrm>
          <a:prstGeom prst="rect">
            <a:avLst/>
          </a:prstGeom>
        </p:spPr>
        <p:txBody>
          <a:bodyPr vert="horz" lIns="91440" tIns="45720" rIns="91440" bIns="45720" rtlCol="0"/>
          <a:lstStyle>
            <a:lvl1pPr algn="r">
              <a:defRPr sz="1200"/>
            </a:lvl1pPr>
          </a:lstStyle>
          <a:p>
            <a:fld id="{0AC9DA1F-9C06-46A4-8A99-BC0A7DC41F13}" type="datetimeFigureOut">
              <a:rPr lang="en-US" smtClean="0"/>
              <a:t>12/7/2024</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9614" y="4518026"/>
            <a:ext cx="5683250" cy="36972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918575"/>
            <a:ext cx="3078163"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2726" y="8918575"/>
            <a:ext cx="3078163" cy="469900"/>
          </a:xfrm>
          <a:prstGeom prst="rect">
            <a:avLst/>
          </a:prstGeom>
        </p:spPr>
        <p:txBody>
          <a:bodyPr vert="horz" lIns="91440" tIns="45720" rIns="91440" bIns="45720" rtlCol="0" anchor="b"/>
          <a:lstStyle>
            <a:lvl1pPr algn="r">
              <a:defRPr sz="1200"/>
            </a:lvl1pPr>
          </a:lstStyle>
          <a:p>
            <a:fld id="{EF112C6F-2770-4703-98DB-2275B640CE06}" type="slidenum">
              <a:rPr lang="en-US" smtClean="0"/>
              <a:t>‹#›</a:t>
            </a:fld>
            <a:endParaRPr lang="en-US"/>
          </a:p>
        </p:txBody>
      </p:sp>
    </p:spTree>
    <p:extLst>
      <p:ext uri="{BB962C8B-B14F-4D97-AF65-F5344CB8AC3E}">
        <p14:creationId xmlns:p14="http://schemas.microsoft.com/office/powerpoint/2010/main" val="2621012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r>
              <a:rPr lang="en-US"/>
              <a:t>Fellowship Church by Bill Heath</a:t>
            </a:r>
          </a:p>
        </p:txBody>
      </p:sp>
      <p:sp>
        <p:nvSpPr>
          <p:cNvPr id="5" name="Date Placeholder 4"/>
          <p:cNvSpPr>
            <a:spLocks noGrp="1"/>
          </p:cNvSpPr>
          <p:nvPr>
            <p:ph type="dt" idx="1"/>
          </p:nvPr>
        </p:nvSpPr>
        <p:spPr/>
        <p:txBody>
          <a:bodyPr/>
          <a:lstStyle/>
          <a:p>
            <a:fld id="{1AD51A55-303F-4D54-AB99-832332D3BB80}" type="datetime1">
              <a:rPr lang="en-US" smtClean="0"/>
              <a:t>12/7/2024</a:t>
            </a:fld>
            <a:endParaRPr lang="en-US"/>
          </a:p>
        </p:txBody>
      </p:sp>
      <p:sp>
        <p:nvSpPr>
          <p:cNvPr id="6" name="Footer Placeholder 5"/>
          <p:cNvSpPr>
            <a:spLocks noGrp="1"/>
          </p:cNvSpPr>
          <p:nvPr>
            <p:ph type="ftr" sz="quarter" idx="4"/>
          </p:nvPr>
        </p:nvSpPr>
        <p:spPr/>
        <p:txBody>
          <a:bodyPr/>
          <a:lstStyle/>
          <a:p>
            <a:r>
              <a:rPr lang="en-US"/>
              <a:t>Notes:  Core Scriptures to profit the souls of women with God's design, purpose, and beauty.  Genesis 1:27, Proverbs 31, Matthew 19:4, Romans 16:1-16, Ephesians 5:22-33, 1 Peter 3:1-7</a:t>
            </a:r>
          </a:p>
        </p:txBody>
      </p:sp>
    </p:spTree>
    <p:extLst>
      <p:ext uri="{BB962C8B-B14F-4D97-AF65-F5344CB8AC3E}">
        <p14:creationId xmlns:p14="http://schemas.microsoft.com/office/powerpoint/2010/main" val="2741437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41BAEA-D5DB-F974-0F3E-5CB49A61EFF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8673B36-F8FA-5D30-F745-A93DD45557F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1F41411-25BC-2AE3-A8B3-B5C745851E9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2250702-C8A4-3AD8-AF84-E1F343C1E049}"/>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F112C6F-2770-4703-98DB-2275B640CE0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312978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594E8D-C092-D94E-42D8-0CEE7013214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9DFFF6A-7555-65C3-6BB8-3819815492C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6FAC17C-E58D-4806-7D78-337F75A93C9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1C1B569-5C40-BA07-6E0B-0CC9BF0389C3}"/>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F112C6F-2770-4703-98DB-2275B640CE0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373942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F112C6F-2770-4703-98DB-2275B640CE0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25039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5B67A-261F-9DE2-01F4-59766EB6089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9986B47-F04F-B032-5DF6-8D446B5791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202B05A-85D2-0B7B-8AD9-202775A37E12}"/>
              </a:ext>
            </a:extLst>
          </p:cNvPr>
          <p:cNvSpPr>
            <a:spLocks noGrp="1"/>
          </p:cNvSpPr>
          <p:nvPr>
            <p:ph type="dt" sz="half" idx="10"/>
          </p:nvPr>
        </p:nvSpPr>
        <p:spPr/>
        <p:txBody>
          <a:bodyPr/>
          <a:lstStyle/>
          <a:p>
            <a:fld id="{6A4B53A7-3209-46A6-9454-F38EAC8F11E7}" type="datetimeFigureOut">
              <a:rPr lang="en-US" smtClean="0"/>
              <a:t>12/7/2024</a:t>
            </a:fld>
            <a:endParaRPr lang="en-US"/>
          </a:p>
        </p:txBody>
      </p:sp>
      <p:sp>
        <p:nvSpPr>
          <p:cNvPr id="5" name="Footer Placeholder 4">
            <a:extLst>
              <a:ext uri="{FF2B5EF4-FFF2-40B4-BE49-F238E27FC236}">
                <a16:creationId xmlns:a16="http://schemas.microsoft.com/office/drawing/2014/main" id="{C6583920-9796-51D7-7B01-4D3EE2469B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246A3B-85BA-41E0-3E7D-D9310EBB29B6}"/>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31972083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0C598-BE26-A80B-0421-F1DB3A249AF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2BFA8D7-95A0-8DD1-EEAE-F672E3F23D4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029B2C-1ECB-2C63-5849-5FC6D25B0EDA}"/>
              </a:ext>
            </a:extLst>
          </p:cNvPr>
          <p:cNvSpPr>
            <a:spLocks noGrp="1"/>
          </p:cNvSpPr>
          <p:nvPr>
            <p:ph type="dt" sz="half" idx="10"/>
          </p:nvPr>
        </p:nvSpPr>
        <p:spPr/>
        <p:txBody>
          <a:bodyPr/>
          <a:lstStyle/>
          <a:p>
            <a:fld id="{6A4B53A7-3209-46A6-9454-F38EAC8F11E7}" type="datetimeFigureOut">
              <a:rPr lang="en-US" smtClean="0"/>
              <a:t>12/7/2024</a:t>
            </a:fld>
            <a:endParaRPr lang="en-US"/>
          </a:p>
        </p:txBody>
      </p:sp>
      <p:sp>
        <p:nvSpPr>
          <p:cNvPr id="5" name="Footer Placeholder 4">
            <a:extLst>
              <a:ext uri="{FF2B5EF4-FFF2-40B4-BE49-F238E27FC236}">
                <a16:creationId xmlns:a16="http://schemas.microsoft.com/office/drawing/2014/main" id="{D3DC0C92-6A66-42CE-7D8C-8B28F9A977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CE2458-12BE-2EA7-AFB3-C6C566D24496}"/>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1237171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A91F562-B015-29AE-E68D-EFA1192ABC3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30733EA-5D0A-426F-3B5C-3F2D18B27AB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72CC72-024A-43EA-BF05-67E22683FCF0}"/>
              </a:ext>
            </a:extLst>
          </p:cNvPr>
          <p:cNvSpPr>
            <a:spLocks noGrp="1"/>
          </p:cNvSpPr>
          <p:nvPr>
            <p:ph type="dt" sz="half" idx="10"/>
          </p:nvPr>
        </p:nvSpPr>
        <p:spPr/>
        <p:txBody>
          <a:bodyPr/>
          <a:lstStyle/>
          <a:p>
            <a:fld id="{6A4B53A7-3209-46A6-9454-F38EAC8F11E7}" type="datetimeFigureOut">
              <a:rPr lang="en-US" smtClean="0"/>
              <a:t>12/7/2024</a:t>
            </a:fld>
            <a:endParaRPr lang="en-US"/>
          </a:p>
        </p:txBody>
      </p:sp>
      <p:sp>
        <p:nvSpPr>
          <p:cNvPr id="5" name="Footer Placeholder 4">
            <a:extLst>
              <a:ext uri="{FF2B5EF4-FFF2-40B4-BE49-F238E27FC236}">
                <a16:creationId xmlns:a16="http://schemas.microsoft.com/office/drawing/2014/main" id="{34F16518-33A4-4532-1F2D-23A95CBFF3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2391F5-09BE-D072-E6C8-D4B52F999D2F}"/>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1127149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6E646-2988-0016-83C8-ABBCC41604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8FD27B3-9EB6-554C-DC5F-B0AFF5BFACD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08C58E-59EF-A80D-8A92-4C706C6EF523}"/>
              </a:ext>
            </a:extLst>
          </p:cNvPr>
          <p:cNvSpPr>
            <a:spLocks noGrp="1"/>
          </p:cNvSpPr>
          <p:nvPr>
            <p:ph type="dt" sz="half" idx="10"/>
          </p:nvPr>
        </p:nvSpPr>
        <p:spPr/>
        <p:txBody>
          <a:bodyPr/>
          <a:lstStyle/>
          <a:p>
            <a:fld id="{6A4B53A7-3209-46A6-9454-F38EAC8F11E7}" type="datetimeFigureOut">
              <a:rPr lang="en-US" smtClean="0"/>
              <a:t>12/7/2024</a:t>
            </a:fld>
            <a:endParaRPr lang="en-US"/>
          </a:p>
        </p:txBody>
      </p:sp>
      <p:sp>
        <p:nvSpPr>
          <p:cNvPr id="5" name="Footer Placeholder 4">
            <a:extLst>
              <a:ext uri="{FF2B5EF4-FFF2-40B4-BE49-F238E27FC236}">
                <a16:creationId xmlns:a16="http://schemas.microsoft.com/office/drawing/2014/main" id="{0AF09AE1-587A-B9A0-7536-7619B23505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845967-ED14-C0B2-E816-FD76E38F84BB}"/>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1760065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B252F-E9F8-BEFE-E9AE-7E37A961D9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C8CAC0E-0E4E-9770-AA4F-17A9E007CC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CA010F5-956E-532C-D62B-1EFB3D64F006}"/>
              </a:ext>
            </a:extLst>
          </p:cNvPr>
          <p:cNvSpPr>
            <a:spLocks noGrp="1"/>
          </p:cNvSpPr>
          <p:nvPr>
            <p:ph type="dt" sz="half" idx="10"/>
          </p:nvPr>
        </p:nvSpPr>
        <p:spPr/>
        <p:txBody>
          <a:bodyPr/>
          <a:lstStyle/>
          <a:p>
            <a:fld id="{6A4B53A7-3209-46A6-9454-F38EAC8F11E7}" type="datetimeFigureOut">
              <a:rPr lang="en-US" smtClean="0"/>
              <a:t>12/7/2024</a:t>
            </a:fld>
            <a:endParaRPr lang="en-US"/>
          </a:p>
        </p:txBody>
      </p:sp>
      <p:sp>
        <p:nvSpPr>
          <p:cNvPr id="5" name="Footer Placeholder 4">
            <a:extLst>
              <a:ext uri="{FF2B5EF4-FFF2-40B4-BE49-F238E27FC236}">
                <a16:creationId xmlns:a16="http://schemas.microsoft.com/office/drawing/2014/main" id="{3C651D6A-13B2-4634-882C-51D5BB8969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AD65DB-599C-478A-4EF1-D72ED7E656FB}"/>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1787467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E8597-4776-2EBC-2786-AB3A655EF4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6893AE-3EC4-9FBF-58A0-269E4ABDFF6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E28B258-33A4-9EDA-D199-A2A61B2571D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DA1376C-F755-7D1B-63F2-7723EBA209F9}"/>
              </a:ext>
            </a:extLst>
          </p:cNvPr>
          <p:cNvSpPr>
            <a:spLocks noGrp="1"/>
          </p:cNvSpPr>
          <p:nvPr>
            <p:ph type="dt" sz="half" idx="10"/>
          </p:nvPr>
        </p:nvSpPr>
        <p:spPr/>
        <p:txBody>
          <a:bodyPr/>
          <a:lstStyle/>
          <a:p>
            <a:fld id="{6A4B53A7-3209-46A6-9454-F38EAC8F11E7}" type="datetimeFigureOut">
              <a:rPr lang="en-US" smtClean="0"/>
              <a:t>12/7/2024</a:t>
            </a:fld>
            <a:endParaRPr lang="en-US"/>
          </a:p>
        </p:txBody>
      </p:sp>
      <p:sp>
        <p:nvSpPr>
          <p:cNvPr id="6" name="Footer Placeholder 5">
            <a:extLst>
              <a:ext uri="{FF2B5EF4-FFF2-40B4-BE49-F238E27FC236}">
                <a16:creationId xmlns:a16="http://schemas.microsoft.com/office/drawing/2014/main" id="{7C710ADB-C96D-71AA-2670-A894894DD4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C3B9D3-10CE-946A-C332-6C74ADEE14E3}"/>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1409699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545BD-8620-2E66-A3D4-F0A7ED633F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A0C2867-03F6-1394-4E3C-53C5351064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3759B24-07FD-BF6D-5FEA-D3F2FCFD737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17EE568-E5A6-6D85-D7D9-EEA86715F1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83C2469-4709-B49E-67F5-BC86510DA34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339F942-C2FA-A491-6711-8AE66C9C177A}"/>
              </a:ext>
            </a:extLst>
          </p:cNvPr>
          <p:cNvSpPr>
            <a:spLocks noGrp="1"/>
          </p:cNvSpPr>
          <p:nvPr>
            <p:ph type="dt" sz="half" idx="10"/>
          </p:nvPr>
        </p:nvSpPr>
        <p:spPr/>
        <p:txBody>
          <a:bodyPr/>
          <a:lstStyle/>
          <a:p>
            <a:fld id="{6A4B53A7-3209-46A6-9454-F38EAC8F11E7}" type="datetimeFigureOut">
              <a:rPr lang="en-US" smtClean="0"/>
              <a:t>12/7/2024</a:t>
            </a:fld>
            <a:endParaRPr lang="en-US"/>
          </a:p>
        </p:txBody>
      </p:sp>
      <p:sp>
        <p:nvSpPr>
          <p:cNvPr id="8" name="Footer Placeholder 7">
            <a:extLst>
              <a:ext uri="{FF2B5EF4-FFF2-40B4-BE49-F238E27FC236}">
                <a16:creationId xmlns:a16="http://schemas.microsoft.com/office/drawing/2014/main" id="{30190FC4-6AEF-8B96-5C2B-36CD9A04927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AB44438-44CE-DE86-0DC8-EBADDC931906}"/>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1887939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3C6A5-DC17-8DFC-8CAC-9B9C8DD077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4BE22BF-B2E4-0075-316E-353EE5B71DB8}"/>
              </a:ext>
            </a:extLst>
          </p:cNvPr>
          <p:cNvSpPr>
            <a:spLocks noGrp="1"/>
          </p:cNvSpPr>
          <p:nvPr>
            <p:ph type="dt" sz="half" idx="10"/>
          </p:nvPr>
        </p:nvSpPr>
        <p:spPr/>
        <p:txBody>
          <a:bodyPr/>
          <a:lstStyle/>
          <a:p>
            <a:fld id="{6A4B53A7-3209-46A6-9454-F38EAC8F11E7}" type="datetimeFigureOut">
              <a:rPr lang="en-US" smtClean="0"/>
              <a:t>12/7/2024</a:t>
            </a:fld>
            <a:endParaRPr lang="en-US"/>
          </a:p>
        </p:txBody>
      </p:sp>
      <p:sp>
        <p:nvSpPr>
          <p:cNvPr id="4" name="Footer Placeholder 3">
            <a:extLst>
              <a:ext uri="{FF2B5EF4-FFF2-40B4-BE49-F238E27FC236}">
                <a16:creationId xmlns:a16="http://schemas.microsoft.com/office/drawing/2014/main" id="{E26168DB-DDBA-D74F-01C9-2801256FFBE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37DB4DE-C342-5C40-C8F5-53E8B40F9B17}"/>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60388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893AEC7-2627-7021-F79E-BC57259D073B}"/>
              </a:ext>
            </a:extLst>
          </p:cNvPr>
          <p:cNvSpPr>
            <a:spLocks noGrp="1"/>
          </p:cNvSpPr>
          <p:nvPr>
            <p:ph type="dt" sz="half" idx="10"/>
          </p:nvPr>
        </p:nvSpPr>
        <p:spPr/>
        <p:txBody>
          <a:bodyPr/>
          <a:lstStyle/>
          <a:p>
            <a:fld id="{6A4B53A7-3209-46A6-9454-F38EAC8F11E7}" type="datetimeFigureOut">
              <a:rPr lang="en-US" smtClean="0"/>
              <a:t>12/7/2024</a:t>
            </a:fld>
            <a:endParaRPr lang="en-US"/>
          </a:p>
        </p:txBody>
      </p:sp>
      <p:sp>
        <p:nvSpPr>
          <p:cNvPr id="3" name="Footer Placeholder 2">
            <a:extLst>
              <a:ext uri="{FF2B5EF4-FFF2-40B4-BE49-F238E27FC236}">
                <a16:creationId xmlns:a16="http://schemas.microsoft.com/office/drawing/2014/main" id="{CAF61FD6-4987-E19E-1FC7-9F1CD4AA102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297F659-64E4-FC20-3A9E-1FAE44F4B248}"/>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2508998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A24DC-F02D-1BF9-8DFE-D8577A8609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26AA109-5826-3716-750F-4F8B49FE1A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9A15675-6163-1F32-8880-123F09C8B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5BD302-85C7-639A-4C77-F1B19282A04B}"/>
              </a:ext>
            </a:extLst>
          </p:cNvPr>
          <p:cNvSpPr>
            <a:spLocks noGrp="1"/>
          </p:cNvSpPr>
          <p:nvPr>
            <p:ph type="dt" sz="half" idx="10"/>
          </p:nvPr>
        </p:nvSpPr>
        <p:spPr/>
        <p:txBody>
          <a:bodyPr/>
          <a:lstStyle/>
          <a:p>
            <a:fld id="{6A4B53A7-3209-46A6-9454-F38EAC8F11E7}" type="datetimeFigureOut">
              <a:rPr lang="en-US" smtClean="0"/>
              <a:t>12/7/2024</a:t>
            </a:fld>
            <a:endParaRPr lang="en-US"/>
          </a:p>
        </p:txBody>
      </p:sp>
      <p:sp>
        <p:nvSpPr>
          <p:cNvPr id="6" name="Footer Placeholder 5">
            <a:extLst>
              <a:ext uri="{FF2B5EF4-FFF2-40B4-BE49-F238E27FC236}">
                <a16:creationId xmlns:a16="http://schemas.microsoft.com/office/drawing/2014/main" id="{5BA09919-FAFA-6AE6-505C-1208FC895D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AB3E96-0BC3-C140-64E7-162722506284}"/>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2254993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FE0E4-325B-1AE4-6DA5-F7B5DED9E5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668FD5C-1C6C-2DF5-40C9-FF8DDB2B1C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733EF42D-6042-2014-44AC-5AE0DD0EC7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CBDF341-5281-90C2-8579-F66754169147}"/>
              </a:ext>
            </a:extLst>
          </p:cNvPr>
          <p:cNvSpPr>
            <a:spLocks noGrp="1"/>
          </p:cNvSpPr>
          <p:nvPr>
            <p:ph type="dt" sz="half" idx="10"/>
          </p:nvPr>
        </p:nvSpPr>
        <p:spPr/>
        <p:txBody>
          <a:bodyPr/>
          <a:lstStyle/>
          <a:p>
            <a:fld id="{6A4B53A7-3209-46A6-9454-F38EAC8F11E7}" type="datetimeFigureOut">
              <a:rPr lang="en-US" smtClean="0"/>
              <a:pPr/>
              <a:t>12/7/2024</a:t>
            </a:fld>
            <a:endParaRPr lang="en-US" dirty="0"/>
          </a:p>
        </p:txBody>
      </p:sp>
      <p:sp>
        <p:nvSpPr>
          <p:cNvPr id="6" name="Footer Placeholder 5">
            <a:extLst>
              <a:ext uri="{FF2B5EF4-FFF2-40B4-BE49-F238E27FC236}">
                <a16:creationId xmlns:a16="http://schemas.microsoft.com/office/drawing/2014/main" id="{8A548D91-356D-C664-7BDE-B9305B84B5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08FEE8-F0DF-4403-F170-7E5B96E62455}"/>
              </a:ext>
            </a:extLst>
          </p:cNvPr>
          <p:cNvSpPr>
            <a:spLocks noGrp="1"/>
          </p:cNvSpPr>
          <p:nvPr>
            <p:ph type="sldNum" sz="quarter" idx="12"/>
          </p:nvPr>
        </p:nvSpPr>
        <p:spPr/>
        <p:txBody>
          <a:bodyPr/>
          <a:lstStyle/>
          <a:p>
            <a:fld id="{27CE633F-9882-4A5C-83A2-1109D0C73261}" type="slidenum">
              <a:rPr lang="en-US" smtClean="0"/>
              <a:pPr/>
              <a:t>‹#›</a:t>
            </a:fld>
            <a:endParaRPr lang="en-US"/>
          </a:p>
        </p:txBody>
      </p:sp>
    </p:spTree>
    <p:extLst>
      <p:ext uri="{BB962C8B-B14F-4D97-AF65-F5344CB8AC3E}">
        <p14:creationId xmlns:p14="http://schemas.microsoft.com/office/powerpoint/2010/main" val="1306957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DC5926E-5C15-E9CC-DA68-B6349B0E43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0D323C2-3787-4536-916E-1191EFEFF7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1A4ADE-A51F-F14D-6E7C-2B6CDADE07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4B53A7-3209-46A6-9454-F38EAC8F11E7}" type="datetimeFigureOut">
              <a:rPr lang="en-US" smtClean="0"/>
              <a:pPr/>
              <a:t>12/7/2024</a:t>
            </a:fld>
            <a:endParaRPr lang="en-US" dirty="0"/>
          </a:p>
        </p:txBody>
      </p:sp>
      <p:sp>
        <p:nvSpPr>
          <p:cNvPr id="5" name="Footer Placeholder 4">
            <a:extLst>
              <a:ext uri="{FF2B5EF4-FFF2-40B4-BE49-F238E27FC236}">
                <a16:creationId xmlns:a16="http://schemas.microsoft.com/office/drawing/2014/main" id="{61586461-30A0-FC14-92B4-50ABD51C2A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31B6BA9-84F9-9FF4-92AA-3CBB92D1E04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CE633F-9882-4A5C-83A2-1109D0C73261}" type="slidenum">
              <a:rPr lang="en-US" smtClean="0"/>
              <a:pPr/>
              <a:t>‹#›</a:t>
            </a:fld>
            <a:endParaRPr lang="en-US"/>
          </a:p>
        </p:txBody>
      </p:sp>
    </p:spTree>
    <p:extLst>
      <p:ext uri="{BB962C8B-B14F-4D97-AF65-F5344CB8AC3E}">
        <p14:creationId xmlns:p14="http://schemas.microsoft.com/office/powerpoint/2010/main" val="3706473925"/>
      </p:ext>
    </p:extLst>
  </p:cSld>
  <p:clrMap bg1="dk1" tx1="lt1" bg2="dk2" tx2="lt2" accent1="accent1" accent2="accent2" accent3="accent3" accent4="accent4" accent5="accent5" accent6="accent6" hlink="hlink" folHlink="folHlink"/>
  <p:sldLayoutIdLst>
    <p:sldLayoutId id="2147483862" r:id="rId1"/>
    <p:sldLayoutId id="2147483863" r:id="rId2"/>
    <p:sldLayoutId id="2147483864" r:id="rId3"/>
    <p:sldLayoutId id="2147483865" r:id="rId4"/>
    <p:sldLayoutId id="2147483866" r:id="rId5"/>
    <p:sldLayoutId id="2147483867" r:id="rId6"/>
    <p:sldLayoutId id="2147483868" r:id="rId7"/>
    <p:sldLayoutId id="2147483869" r:id="rId8"/>
    <p:sldLayoutId id="2147483870" r:id="rId9"/>
    <p:sldLayoutId id="2147483871" r:id="rId10"/>
    <p:sldLayoutId id="2147483872" r:id="rId11"/>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s://www.youtube.com/watch?v=H2tOgCDohQk" TargetMode="Externa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thelivingmessage.com/category/praye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3E5C6185-BA62-417B-B11E-D6CE654AE4F5}"/>
              </a:ext>
            </a:extLst>
          </p:cNvPr>
          <p:cNvSpPr txBox="1"/>
          <p:nvPr/>
        </p:nvSpPr>
        <p:spPr>
          <a:xfrm>
            <a:off x="0" y="-20636"/>
            <a:ext cx="12112611" cy="400110"/>
          </a:xfrm>
          <a:prstGeom prst="rect">
            <a:avLst/>
          </a:prstGeom>
          <a:noFill/>
        </p:spPr>
        <p:txBody>
          <a:bodyPr wrap="none" rtlCol="0">
            <a:spAutoFit/>
          </a:bodyPr>
          <a:lstStyle/>
          <a:p>
            <a:pPr algn="ctr"/>
            <a:r>
              <a:rPr lang="en-US" sz="2000" dirty="0"/>
              <a:t>Fellowship Church, Dec 8, 2024                                              			   			B Heath</a:t>
            </a:r>
          </a:p>
        </p:txBody>
      </p:sp>
      <p:sp>
        <p:nvSpPr>
          <p:cNvPr id="4" name="Subtitle 3">
            <a:extLst>
              <a:ext uri="{FF2B5EF4-FFF2-40B4-BE49-F238E27FC236}">
                <a16:creationId xmlns:a16="http://schemas.microsoft.com/office/drawing/2014/main" id="{DB6C924B-D136-B41C-57F2-9E15057EFBC5}"/>
              </a:ext>
            </a:extLst>
          </p:cNvPr>
          <p:cNvSpPr>
            <a:spLocks noGrp="1"/>
          </p:cNvSpPr>
          <p:nvPr>
            <p:ph type="subTitle" idx="1"/>
          </p:nvPr>
        </p:nvSpPr>
        <p:spPr>
          <a:xfrm>
            <a:off x="4572000" y="-12700"/>
            <a:ext cx="3777906" cy="906502"/>
          </a:xfrm>
        </p:spPr>
        <p:txBody>
          <a:bodyPr>
            <a:normAutofit/>
          </a:bodyPr>
          <a:lstStyle/>
          <a:p>
            <a:r>
              <a:rPr lang="en-US" sz="3200" dirty="0"/>
              <a:t>Straight and Balanced</a:t>
            </a:r>
          </a:p>
          <a:p>
            <a:r>
              <a:rPr lang="en-US" sz="1800" dirty="0"/>
              <a:t>(Luke 3:4-6)</a:t>
            </a:r>
          </a:p>
        </p:txBody>
      </p:sp>
      <p:pic>
        <p:nvPicPr>
          <p:cNvPr id="4098" name="Picture 2" descr="Image result for balance">
            <a:extLst>
              <a:ext uri="{FF2B5EF4-FFF2-40B4-BE49-F238E27FC236}">
                <a16:creationId xmlns:a16="http://schemas.microsoft.com/office/drawing/2014/main" id="{94A68CC1-A35B-E44A-258F-98BB866DD8D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95046" y="1183100"/>
            <a:ext cx="2130894" cy="2649219"/>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Plumbline Bible">
            <a:extLst>
              <a:ext uri="{FF2B5EF4-FFF2-40B4-BE49-F238E27FC236}">
                <a16:creationId xmlns:a16="http://schemas.microsoft.com/office/drawing/2014/main" id="{9EEDE0C2-EE51-FBC3-E1C7-6D92032E06E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2250" y="1419514"/>
            <a:ext cx="2628899" cy="262889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68B1BFC7-F1FB-7C24-B2DD-713F88A233D1}"/>
              </a:ext>
            </a:extLst>
          </p:cNvPr>
          <p:cNvSpPr txBox="1"/>
          <p:nvPr/>
        </p:nvSpPr>
        <p:spPr>
          <a:xfrm>
            <a:off x="3024936" y="885218"/>
            <a:ext cx="6756008" cy="5909310"/>
          </a:xfrm>
          <a:prstGeom prst="rect">
            <a:avLst/>
          </a:prstGeom>
          <a:noFill/>
          <a:ln>
            <a:solidFill>
              <a:srgbClr val="00B050"/>
            </a:solidFill>
          </a:ln>
        </p:spPr>
        <p:txBody>
          <a:bodyPr wrap="square" rtlCol="0">
            <a:spAutoFit/>
          </a:bodyPr>
          <a:lstStyle/>
          <a:p>
            <a:pPr marL="0" marR="0" algn="ctr">
              <a:spcBef>
                <a:spcPts val="0"/>
              </a:spcBef>
              <a:spcAft>
                <a:spcPts val="0"/>
              </a:spcAft>
            </a:pPr>
            <a:r>
              <a:rPr lang="en-US" dirty="0">
                <a:effectLst/>
                <a:ea typeface="Cambria Math" panose="02040503050406030204" pitchFamily="18" charset="0"/>
                <a:cs typeface="Wingdings 3" panose="05040102010807070707" pitchFamily="18" charset="2"/>
              </a:rPr>
              <a:t>The Five </a:t>
            </a:r>
            <a:r>
              <a:rPr lang="en-US" dirty="0">
                <a:ea typeface="Cambria Math" panose="02040503050406030204" pitchFamily="18" charset="0"/>
                <a:cs typeface="Wingdings 3" panose="05040102010807070707" pitchFamily="18" charset="2"/>
              </a:rPr>
              <a:t>B</a:t>
            </a:r>
            <a:r>
              <a:rPr lang="en-US" dirty="0">
                <a:effectLst/>
                <a:ea typeface="Cambria Math" panose="02040503050406030204" pitchFamily="18" charset="0"/>
                <a:cs typeface="Wingdings 3" panose="05040102010807070707" pitchFamily="18" charset="2"/>
              </a:rPr>
              <a:t>ooks of Moses  (Luke 24:44)</a:t>
            </a:r>
          </a:p>
          <a:p>
            <a:pPr marL="0" marR="0">
              <a:spcBef>
                <a:spcPts val="0"/>
              </a:spcBef>
              <a:spcAft>
                <a:spcPts val="0"/>
              </a:spcAft>
            </a:pPr>
            <a:r>
              <a:rPr lang="en-US" dirty="0">
                <a:effectLst/>
                <a:ea typeface="Cambria Math" panose="02040503050406030204" pitchFamily="18" charset="0"/>
                <a:cs typeface="Wingdings 3" panose="05040102010807070707" pitchFamily="18" charset="2"/>
              </a:rPr>
              <a:t>1 –  12 Beginnings (origins) of life with Adam, </a:t>
            </a:r>
            <a:r>
              <a:rPr lang="en-US" u="sng" dirty="0">
                <a:effectLst/>
                <a:ea typeface="Cambria Math" panose="02040503050406030204" pitchFamily="18" charset="0"/>
                <a:cs typeface="Wingdings 3" panose="05040102010807070707" pitchFamily="18" charset="2"/>
              </a:rPr>
              <a:t>Genesis 1-2</a:t>
            </a:r>
          </a:p>
          <a:p>
            <a:pPr marL="0" marR="0">
              <a:spcBef>
                <a:spcPts val="0"/>
              </a:spcBef>
              <a:spcAft>
                <a:spcPts val="0"/>
              </a:spcAft>
            </a:pPr>
            <a:r>
              <a:rPr lang="en-US" dirty="0">
                <a:ea typeface="Cambria Math" panose="02040503050406030204" pitchFamily="18" charset="0"/>
                <a:cs typeface="Wingdings 3" panose="05040102010807070707" pitchFamily="18" charset="2"/>
              </a:rPr>
              <a:t>2a – 12 Beginnings (origins) of death with Adam, </a:t>
            </a:r>
            <a:r>
              <a:rPr lang="en-US" u="sng" dirty="0">
                <a:ea typeface="Cambria Math" panose="02040503050406030204" pitchFamily="18" charset="0"/>
                <a:cs typeface="Wingdings 3" panose="05040102010807070707" pitchFamily="18" charset="2"/>
              </a:rPr>
              <a:t>Genesis 3</a:t>
            </a:r>
          </a:p>
          <a:p>
            <a:pPr marL="0" marR="0">
              <a:spcBef>
                <a:spcPts val="0"/>
              </a:spcBef>
              <a:spcAft>
                <a:spcPts val="0"/>
              </a:spcAft>
            </a:pPr>
            <a:r>
              <a:rPr lang="en-US" dirty="0">
                <a:ea typeface="Cambria Math" panose="02040503050406030204" pitchFamily="18" charset="0"/>
                <a:cs typeface="Wingdings 3" panose="05040102010807070707" pitchFamily="18" charset="2"/>
              </a:rPr>
              <a:t>2b –                 death with Cain &amp; Noah, </a:t>
            </a:r>
            <a:r>
              <a:rPr lang="en-US" u="sng" dirty="0">
                <a:ea typeface="Cambria Math" panose="02040503050406030204" pitchFamily="18" charset="0"/>
                <a:cs typeface="Wingdings 3" panose="05040102010807070707" pitchFamily="18" charset="2"/>
              </a:rPr>
              <a:t>Genesis 4:1-9:17</a:t>
            </a:r>
          </a:p>
          <a:p>
            <a:pPr marL="0" marR="0">
              <a:spcBef>
                <a:spcPts val="0"/>
              </a:spcBef>
              <a:spcAft>
                <a:spcPts val="0"/>
              </a:spcAft>
            </a:pPr>
            <a:r>
              <a:rPr lang="en-US" dirty="0">
                <a:ea typeface="Cambria Math" panose="02040503050406030204" pitchFamily="18" charset="0"/>
                <a:cs typeface="Wingdings 3" panose="05040102010807070707" pitchFamily="18" charset="2"/>
              </a:rPr>
              <a:t>2c –                 death with Nimrod &amp; Babel, </a:t>
            </a:r>
            <a:r>
              <a:rPr lang="en-US" u="sng" dirty="0">
                <a:ea typeface="Cambria Math" panose="02040503050406030204" pitchFamily="18" charset="0"/>
                <a:cs typeface="Wingdings 3" panose="05040102010807070707" pitchFamily="18" charset="2"/>
              </a:rPr>
              <a:t>Genesis 9:18-11:32</a:t>
            </a:r>
          </a:p>
          <a:p>
            <a:pPr marL="0" marR="0">
              <a:spcBef>
                <a:spcPts val="0"/>
              </a:spcBef>
              <a:spcAft>
                <a:spcPts val="0"/>
              </a:spcAft>
            </a:pPr>
            <a:r>
              <a:rPr lang="en-US" dirty="0">
                <a:ea typeface="Cambria Math" panose="02040503050406030204" pitchFamily="18" charset="0"/>
                <a:cs typeface="Wingdings 3" panose="05040102010807070707" pitchFamily="18" charset="2"/>
              </a:rPr>
              <a:t>3 –  12 Beginnings of Israel with Abraham, </a:t>
            </a:r>
            <a:r>
              <a:rPr lang="en-US" u="sng" dirty="0">
                <a:ea typeface="Cambria Math" panose="02040503050406030204" pitchFamily="18" charset="0"/>
                <a:cs typeface="Wingdings 3" panose="05040102010807070707" pitchFamily="18" charset="2"/>
              </a:rPr>
              <a:t>Genesis 12-50</a:t>
            </a:r>
          </a:p>
          <a:p>
            <a:pPr marL="0" marR="0">
              <a:spcBef>
                <a:spcPts val="0"/>
              </a:spcBef>
              <a:spcAft>
                <a:spcPts val="0"/>
              </a:spcAft>
            </a:pPr>
            <a:r>
              <a:rPr lang="en-US" dirty="0">
                <a:ea typeface="Cambria Math" panose="02040503050406030204" pitchFamily="18" charset="0"/>
              </a:rPr>
              <a:t>4a – Exit from slavery in Egypt to the Red Sea, </a:t>
            </a:r>
            <a:r>
              <a:rPr lang="en-US" u="sng" dirty="0">
                <a:ea typeface="Cambria Math" panose="02040503050406030204" pitchFamily="18" charset="0"/>
              </a:rPr>
              <a:t>Exodus 1-12</a:t>
            </a:r>
          </a:p>
          <a:p>
            <a:pPr marL="0" marR="0">
              <a:spcBef>
                <a:spcPts val="0"/>
              </a:spcBef>
              <a:spcAft>
                <a:spcPts val="0"/>
              </a:spcAft>
            </a:pPr>
            <a:r>
              <a:rPr lang="en-US" dirty="0">
                <a:ea typeface="Cambria Math" panose="02040503050406030204" pitchFamily="18" charset="0"/>
              </a:rPr>
              <a:t>4b – From the Red Sea to Mount Sinai, </a:t>
            </a:r>
            <a:r>
              <a:rPr lang="en-US" u="sng" dirty="0">
                <a:ea typeface="Cambria Math" panose="02040503050406030204" pitchFamily="18" charset="0"/>
              </a:rPr>
              <a:t>Exodus 13-18</a:t>
            </a:r>
          </a:p>
          <a:p>
            <a:pPr marL="0" marR="0">
              <a:spcBef>
                <a:spcPts val="0"/>
              </a:spcBef>
              <a:spcAft>
                <a:spcPts val="0"/>
              </a:spcAft>
            </a:pPr>
            <a:r>
              <a:rPr lang="en-US" dirty="0">
                <a:ea typeface="Cambria Math" panose="02040503050406030204" pitchFamily="18" charset="0"/>
              </a:rPr>
              <a:t>4c – Mt Sinai (Law) 10 Commandments, </a:t>
            </a:r>
            <a:r>
              <a:rPr lang="en-US" u="sng" dirty="0">
                <a:ea typeface="Cambria Math" panose="02040503050406030204" pitchFamily="18" charset="0"/>
              </a:rPr>
              <a:t>Exodus 19-24</a:t>
            </a:r>
          </a:p>
          <a:p>
            <a:pPr marL="0" marR="0">
              <a:spcBef>
                <a:spcPts val="0"/>
              </a:spcBef>
              <a:spcAft>
                <a:spcPts val="0"/>
              </a:spcAft>
            </a:pPr>
            <a:r>
              <a:rPr lang="en-US" dirty="0">
                <a:ea typeface="Cambria Math" panose="02040503050406030204" pitchFamily="18" charset="0"/>
              </a:rPr>
              <a:t>4d – Mt Sinai (Law) the Tabernacle, </a:t>
            </a:r>
            <a:r>
              <a:rPr lang="en-US" u="sng" dirty="0">
                <a:ea typeface="Cambria Math" panose="02040503050406030204" pitchFamily="18" charset="0"/>
              </a:rPr>
              <a:t>Exodus 25-40</a:t>
            </a:r>
          </a:p>
          <a:p>
            <a:pPr marL="0" marR="0">
              <a:spcBef>
                <a:spcPts val="0"/>
              </a:spcBef>
              <a:spcAft>
                <a:spcPts val="0"/>
              </a:spcAft>
            </a:pPr>
            <a:r>
              <a:rPr lang="en-US" dirty="0">
                <a:ea typeface="Cambria Math" panose="02040503050406030204" pitchFamily="18" charset="0"/>
              </a:rPr>
              <a:t>5a – Mt Sinai (Law) approaching a holy God, </a:t>
            </a:r>
            <a:r>
              <a:rPr lang="en-US" u="sng" dirty="0">
                <a:ea typeface="Cambria Math" panose="02040503050406030204" pitchFamily="18" charset="0"/>
              </a:rPr>
              <a:t>Leviticus 1-17</a:t>
            </a:r>
          </a:p>
          <a:p>
            <a:pPr marL="0" marR="0">
              <a:spcBef>
                <a:spcPts val="0"/>
              </a:spcBef>
              <a:spcAft>
                <a:spcPts val="0"/>
              </a:spcAft>
            </a:pPr>
            <a:r>
              <a:rPr lang="en-US" dirty="0">
                <a:ea typeface="Cambria Math" panose="02040503050406030204" pitchFamily="18" charset="0"/>
              </a:rPr>
              <a:t>5b – Mt Sinai (Law) living a holy life, </a:t>
            </a:r>
            <a:r>
              <a:rPr lang="en-US" u="sng" dirty="0">
                <a:ea typeface="Cambria Math" panose="02040503050406030204" pitchFamily="18" charset="0"/>
              </a:rPr>
              <a:t>Leviticus 18-27</a:t>
            </a:r>
          </a:p>
          <a:p>
            <a:pPr marL="0" marR="0">
              <a:spcBef>
                <a:spcPts val="0"/>
              </a:spcBef>
              <a:spcAft>
                <a:spcPts val="0"/>
              </a:spcAft>
            </a:pPr>
            <a:r>
              <a:rPr lang="en-US" dirty="0">
                <a:ea typeface="Cambria Math" panose="02040503050406030204" pitchFamily="18" charset="0"/>
              </a:rPr>
              <a:t>6a – Mt Sinai (Law) Prepare to Obey God, </a:t>
            </a:r>
            <a:r>
              <a:rPr lang="en-US" u="sng" dirty="0">
                <a:ea typeface="Cambria Math" panose="02040503050406030204" pitchFamily="18" charset="0"/>
              </a:rPr>
              <a:t>Numbers 1:1-10:10  </a:t>
            </a:r>
          </a:p>
          <a:p>
            <a:pPr marL="0" marR="0">
              <a:spcBef>
                <a:spcPts val="0"/>
              </a:spcBef>
              <a:spcAft>
                <a:spcPts val="0"/>
              </a:spcAft>
            </a:pPr>
            <a:r>
              <a:rPr lang="en-US" dirty="0">
                <a:ea typeface="Cambria Math" panose="02040503050406030204" pitchFamily="18" charset="0"/>
              </a:rPr>
              <a:t>6b – The Desert of Disobedience, </a:t>
            </a:r>
            <a:r>
              <a:rPr lang="en-US" u="sng" dirty="0">
                <a:ea typeface="Cambria Math" panose="02040503050406030204" pitchFamily="18" charset="0"/>
              </a:rPr>
              <a:t>Numbers 10:11-25</a:t>
            </a:r>
          </a:p>
          <a:p>
            <a:pPr marL="0" marR="0">
              <a:spcBef>
                <a:spcPts val="0"/>
              </a:spcBef>
              <a:spcAft>
                <a:spcPts val="0"/>
              </a:spcAft>
            </a:pPr>
            <a:r>
              <a:rPr lang="en-US" dirty="0">
                <a:ea typeface="Cambria Math" panose="02040503050406030204" pitchFamily="18" charset="0"/>
              </a:rPr>
              <a:t>6c – Preparing for Your Eternal Inheritance, </a:t>
            </a:r>
            <a:r>
              <a:rPr lang="en-US" u="sng" dirty="0">
                <a:ea typeface="Cambria Math" panose="02040503050406030204" pitchFamily="18" charset="0"/>
              </a:rPr>
              <a:t>Numbers 26-36</a:t>
            </a:r>
          </a:p>
          <a:p>
            <a:r>
              <a:rPr lang="en-US" dirty="0">
                <a:ea typeface="Cambria Math" panose="02040503050406030204" pitchFamily="18" charset="0"/>
              </a:rPr>
              <a:t>7a – God’s Perspective of  Your Past, </a:t>
            </a:r>
            <a:r>
              <a:rPr lang="en-US" u="sng" dirty="0">
                <a:ea typeface="Cambria Math" panose="02040503050406030204" pitchFamily="18" charset="0"/>
              </a:rPr>
              <a:t>Deuteronomy 1-3</a:t>
            </a:r>
          </a:p>
          <a:p>
            <a:r>
              <a:rPr lang="en-US" dirty="0">
                <a:ea typeface="Cambria Math" panose="02040503050406030204" pitchFamily="18" charset="0"/>
              </a:rPr>
              <a:t>7b – Moses’ Thesis Statement for his Last Messages, </a:t>
            </a:r>
            <a:r>
              <a:rPr lang="en-US" u="sng" dirty="0">
                <a:ea typeface="Cambria Math" panose="02040503050406030204" pitchFamily="18" charset="0"/>
              </a:rPr>
              <a:t>Deu 4</a:t>
            </a:r>
          </a:p>
          <a:p>
            <a:r>
              <a:rPr lang="en-US" dirty="0">
                <a:ea typeface="Cambria Math" panose="02040503050406030204" pitchFamily="18" charset="0"/>
              </a:rPr>
              <a:t>7c – Love God and Possess the Promise Land, </a:t>
            </a:r>
            <a:r>
              <a:rPr lang="en-US" u="sng" dirty="0">
                <a:ea typeface="Cambria Math" panose="02040503050406030204" pitchFamily="18" charset="0"/>
              </a:rPr>
              <a:t>Deu 5-12</a:t>
            </a:r>
          </a:p>
          <a:p>
            <a:r>
              <a:rPr lang="en-US" dirty="0">
                <a:ea typeface="Cambria Math" panose="02040503050406030204" pitchFamily="18" charset="0"/>
              </a:rPr>
              <a:t>7d – Laws for God to Bless Israel &amp; Christians, </a:t>
            </a:r>
            <a:r>
              <a:rPr lang="en-US" u="sng" dirty="0">
                <a:ea typeface="Cambria Math" panose="02040503050406030204" pitchFamily="18" charset="0"/>
              </a:rPr>
              <a:t>Deu 13-26</a:t>
            </a:r>
          </a:p>
          <a:p>
            <a:r>
              <a:rPr lang="en-US" dirty="0">
                <a:ea typeface="Cambria Math" panose="02040503050406030204" pitchFamily="18" charset="0"/>
              </a:rPr>
              <a:t>7e –  God’s Plan &amp; Purpose Continue as Prophesied, </a:t>
            </a:r>
            <a:r>
              <a:rPr lang="en-US" u="sng" dirty="0">
                <a:ea typeface="Cambria Math" panose="02040503050406030204" pitchFamily="18" charset="0"/>
              </a:rPr>
              <a:t>Deu 27-34</a:t>
            </a:r>
          </a:p>
          <a:p>
            <a:r>
              <a:rPr lang="en-US" dirty="0">
                <a:solidFill>
                  <a:schemeClr val="bg1"/>
                </a:solidFill>
                <a:highlight>
                  <a:srgbClr val="FFFF00"/>
                </a:highlight>
                <a:ea typeface="Cambria Math" panose="02040503050406030204" pitchFamily="18" charset="0"/>
              </a:rPr>
              <a:t>             Review of the Five Books of Moses (Luke 24:44)</a:t>
            </a:r>
          </a:p>
        </p:txBody>
      </p:sp>
      <p:sp>
        <p:nvSpPr>
          <p:cNvPr id="6" name="TextBox 5">
            <a:extLst>
              <a:ext uri="{FF2B5EF4-FFF2-40B4-BE49-F238E27FC236}">
                <a16:creationId xmlns:a16="http://schemas.microsoft.com/office/drawing/2014/main" id="{0C8AD6C3-4B79-CE1B-8F8C-D1C6D35B7DD9}"/>
              </a:ext>
            </a:extLst>
          </p:cNvPr>
          <p:cNvSpPr txBox="1"/>
          <p:nvPr/>
        </p:nvSpPr>
        <p:spPr>
          <a:xfrm>
            <a:off x="107774" y="4124036"/>
            <a:ext cx="2788218" cy="255454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Gill Sans MT"/>
                <a:ea typeface="+mn-ea"/>
                <a:cs typeface="+mn-cs"/>
              </a:rPr>
              <a:t>OT:  Ps 5:8, </a:t>
            </a:r>
            <a:r>
              <a:rPr kumimoji="0" lang="en-US" sz="2000" b="0" i="0" u="none" strike="noStrike" kern="1200" cap="none" spc="0" normalizeH="0" baseline="0" noProof="0" dirty="0" err="1">
                <a:ln>
                  <a:noFill/>
                </a:ln>
                <a:solidFill>
                  <a:srgbClr val="FFFFFF"/>
                </a:solidFill>
                <a:effectLst/>
                <a:uLnTx/>
                <a:uFillTx/>
                <a:latin typeface="Gill Sans MT"/>
                <a:ea typeface="+mn-ea"/>
                <a:cs typeface="+mn-cs"/>
              </a:rPr>
              <a:t>Pr</a:t>
            </a:r>
            <a:r>
              <a:rPr kumimoji="0" lang="en-US" sz="2000" b="0" i="0" u="none" strike="noStrike" kern="1200" cap="none" spc="0" normalizeH="0" baseline="0" noProof="0" dirty="0">
                <a:ln>
                  <a:noFill/>
                </a:ln>
                <a:solidFill>
                  <a:srgbClr val="FFFFFF"/>
                </a:solidFill>
                <a:effectLst/>
                <a:uLnTx/>
                <a:uFillTx/>
                <a:latin typeface="Gill Sans MT"/>
                <a:ea typeface="+mn-ea"/>
                <a:cs typeface="+mn-cs"/>
              </a:rPr>
              <a:t> 4:25-27</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Gill Sans MT"/>
                <a:ea typeface="+mn-ea"/>
                <a:cs typeface="+mn-cs"/>
              </a:rPr>
              <a:t>Amos 7:7-8</a:t>
            </a:r>
            <a:endParaRPr lang="en-US" sz="2000" dirty="0">
              <a:solidFill>
                <a:srgbClr val="FFFFFF"/>
              </a:solidFill>
              <a:latin typeface="Gill Sans M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Gill Sans MT"/>
                <a:ea typeface="+mn-ea"/>
                <a:cs typeface="+mn-cs"/>
              </a:rPr>
              <a:t>Isaiah 28:13, 17</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srgbClr val="FFFFFF"/>
              </a:solidFill>
              <a:effectLst/>
              <a:uLnTx/>
              <a:uFillTx/>
              <a:latin typeface="Gill Sans M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Gill Sans MT"/>
                <a:ea typeface="+mn-ea"/>
                <a:cs typeface="+mn-cs"/>
              </a:rPr>
              <a:t>NT:  Mt 3:3, Acts 9:11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Gill Sans MT"/>
                <a:ea typeface="+mn-ea"/>
                <a:cs typeface="+mn-cs"/>
              </a:rPr>
              <a:t>Hebrews 12:13, Jude 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rgbClr val="FFFFFF"/>
                </a:solidFill>
                <a:latin typeface="Gill Sans MT"/>
              </a:rPr>
              <a:t>1 Corinthians 15:1-4</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rgbClr val="FFFFFF"/>
                </a:solidFill>
                <a:latin typeface="Gill Sans MT"/>
              </a:rPr>
              <a:t>2 Timothy 3:10, </a:t>
            </a:r>
            <a:r>
              <a:rPr kumimoji="0" lang="en-US" sz="2000" b="0" i="0" u="none" strike="noStrike" kern="1200" cap="none" spc="0" normalizeH="0" baseline="0" noProof="0" dirty="0">
                <a:ln>
                  <a:noFill/>
                </a:ln>
                <a:solidFill>
                  <a:srgbClr val="FFFFFF"/>
                </a:solidFill>
                <a:effectLst/>
                <a:uLnTx/>
                <a:uFillTx/>
                <a:latin typeface="Gill Sans MT"/>
                <a:ea typeface="+mn-ea"/>
                <a:cs typeface="+mn-cs"/>
              </a:rPr>
              <a:t>John 7:16</a:t>
            </a:r>
          </a:p>
        </p:txBody>
      </p:sp>
      <p:sp>
        <p:nvSpPr>
          <p:cNvPr id="7" name="TextBox 6">
            <a:extLst>
              <a:ext uri="{FF2B5EF4-FFF2-40B4-BE49-F238E27FC236}">
                <a16:creationId xmlns:a16="http://schemas.microsoft.com/office/drawing/2014/main" id="{F5FEE1DC-AA74-6F54-F6AB-79A605AFA571}"/>
              </a:ext>
            </a:extLst>
          </p:cNvPr>
          <p:cNvSpPr txBox="1"/>
          <p:nvPr/>
        </p:nvSpPr>
        <p:spPr>
          <a:xfrm>
            <a:off x="9915597" y="4086610"/>
            <a:ext cx="2262743" cy="255454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Gill Sans MT"/>
                <a:ea typeface="+mn-ea"/>
                <a:cs typeface="+mn-cs"/>
              </a:rPr>
              <a:t>OT:  </a:t>
            </a:r>
            <a:r>
              <a:rPr kumimoji="0" lang="en-US" sz="2000" b="0" i="0" u="none" strike="noStrike" kern="1200" cap="none" spc="0" normalizeH="0" baseline="0" noProof="0" dirty="0" err="1">
                <a:ln>
                  <a:noFill/>
                </a:ln>
                <a:solidFill>
                  <a:srgbClr val="FFFFFF"/>
                </a:solidFill>
                <a:effectLst/>
                <a:uLnTx/>
                <a:uFillTx/>
                <a:latin typeface="Gill Sans MT"/>
                <a:ea typeface="+mn-ea"/>
                <a:cs typeface="+mn-cs"/>
              </a:rPr>
              <a:t>Deut</a:t>
            </a:r>
            <a:r>
              <a:rPr kumimoji="0" lang="en-US" sz="2000" b="0" i="0" u="none" strike="noStrike" kern="1200" cap="none" spc="0" normalizeH="0" baseline="0" noProof="0" dirty="0">
                <a:ln>
                  <a:noFill/>
                </a:ln>
                <a:solidFill>
                  <a:srgbClr val="FFFFFF"/>
                </a:solidFill>
                <a:effectLst/>
                <a:uLnTx/>
                <a:uFillTx/>
                <a:latin typeface="Gill Sans MT"/>
                <a:ea typeface="+mn-ea"/>
                <a:cs typeface="+mn-cs"/>
              </a:rPr>
              <a:t> 25:13-16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Gill Sans MT"/>
                <a:ea typeface="+mn-ea"/>
                <a:cs typeface="+mn-cs"/>
              </a:rPr>
              <a:t>Proverbs 20:10</a:t>
            </a:r>
            <a:endParaRPr lang="en-US" sz="2000" dirty="0">
              <a:solidFill>
                <a:srgbClr val="FFFFFF"/>
              </a:solidFill>
              <a:latin typeface="Gill Sans M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Gill Sans MT"/>
                <a:ea typeface="+mn-ea"/>
                <a:cs typeface="+mn-cs"/>
              </a:rPr>
              <a:t>Daniel 5:25-28</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srgbClr val="FFFFFF"/>
              </a:solidFill>
              <a:effectLst/>
              <a:uLnTx/>
              <a:uFillTx/>
              <a:latin typeface="Gill Sans MT"/>
              <a:ea typeface="+mn-ea"/>
              <a:cs typeface="+mn-cs"/>
            </a:endParaRPr>
          </a:p>
          <a:p>
            <a:r>
              <a:rPr lang="en-US" sz="2000" dirty="0"/>
              <a:t>NT:  Hebrews12:1</a:t>
            </a:r>
          </a:p>
          <a:p>
            <a:r>
              <a:rPr lang="en-US" sz="2000" dirty="0"/>
              <a:t>1 Cor 3:11-15</a:t>
            </a:r>
          </a:p>
          <a:p>
            <a:r>
              <a:rPr lang="en-US" sz="2000" dirty="0"/>
              <a:t>Philippians 4:5</a:t>
            </a:r>
          </a:p>
          <a:p>
            <a:r>
              <a:rPr lang="en-US" sz="2000" dirty="0"/>
              <a:t>James 3:17</a:t>
            </a:r>
            <a:endParaRPr kumimoji="0" lang="en-US" sz="2000" b="0" i="0" u="none" strike="noStrike" kern="1200" cap="none" spc="0" normalizeH="0" baseline="0" noProof="0" dirty="0">
              <a:ln>
                <a:noFill/>
              </a:ln>
              <a:solidFill>
                <a:srgbClr val="FFFFFF"/>
              </a:solidFill>
              <a:effectLst/>
              <a:uLnTx/>
              <a:uFillTx/>
              <a:latin typeface="Gill Sans MT"/>
              <a:ea typeface="+mn-ea"/>
              <a:cs typeface="+mn-cs"/>
            </a:endParaRPr>
          </a:p>
        </p:txBody>
      </p:sp>
      <p:sp>
        <p:nvSpPr>
          <p:cNvPr id="5" name="TextBox 4">
            <a:extLst>
              <a:ext uri="{FF2B5EF4-FFF2-40B4-BE49-F238E27FC236}">
                <a16:creationId xmlns:a16="http://schemas.microsoft.com/office/drawing/2014/main" id="{A94B2075-334E-F210-E0F1-5A980E2E9C52}"/>
              </a:ext>
            </a:extLst>
          </p:cNvPr>
          <p:cNvSpPr txBox="1"/>
          <p:nvPr/>
        </p:nvSpPr>
        <p:spPr>
          <a:xfrm>
            <a:off x="40640" y="481970"/>
            <a:ext cx="3777906" cy="369332"/>
          </a:xfrm>
          <a:prstGeom prst="rect">
            <a:avLst/>
          </a:prstGeom>
          <a:noFill/>
        </p:spPr>
        <p:txBody>
          <a:bodyPr wrap="square">
            <a:spAutoFit/>
          </a:bodyPr>
          <a:lstStyle/>
          <a:p>
            <a:r>
              <a:rPr lang="en-US" dirty="0">
                <a:hlinkClick r:id="rId5">
                  <a:extLst>
                    <a:ext uri="{A12FA001-AC4F-418D-AE19-62706E023703}">
                      <ahyp:hlinkClr xmlns:ahyp="http://schemas.microsoft.com/office/drawing/2018/hyperlinkcolor" val="tx"/>
                    </a:ext>
                  </a:extLst>
                </a:hlinkClick>
              </a:rPr>
              <a:t>It's all about you Jesus (9:55-9:59)</a:t>
            </a:r>
            <a:endParaRPr lang="en-US" dirty="0"/>
          </a:p>
        </p:txBody>
      </p:sp>
    </p:spTree>
    <p:extLst>
      <p:ext uri="{BB962C8B-B14F-4D97-AF65-F5344CB8AC3E}">
        <p14:creationId xmlns:p14="http://schemas.microsoft.com/office/powerpoint/2010/main" val="1544657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92A85F-287C-2FCE-604B-B69402A4B89A}"/>
            </a:ext>
          </a:extLst>
        </p:cNvPr>
        <p:cNvGrpSpPr/>
        <p:nvPr/>
      </p:nvGrpSpPr>
      <p:grpSpPr>
        <a:xfrm>
          <a:off x="0" y="0"/>
          <a:ext cx="0" cy="0"/>
          <a:chOff x="0" y="0"/>
          <a:chExt cx="0" cy="0"/>
        </a:xfrm>
      </p:grpSpPr>
      <p:sp>
        <p:nvSpPr>
          <p:cNvPr id="29" name="AutoShape 12">
            <a:extLst>
              <a:ext uri="{FF2B5EF4-FFF2-40B4-BE49-F238E27FC236}">
                <a16:creationId xmlns:a16="http://schemas.microsoft.com/office/drawing/2014/main" id="{8221D003-DD2E-A524-C4F2-7C4C3A807285}"/>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TextBox 30">
            <a:extLst>
              <a:ext uri="{FF2B5EF4-FFF2-40B4-BE49-F238E27FC236}">
                <a16:creationId xmlns:a16="http://schemas.microsoft.com/office/drawing/2014/main" id="{5F5F413B-0BE2-3A22-FE2E-2C46F75C2D57}"/>
              </a:ext>
            </a:extLst>
          </p:cNvPr>
          <p:cNvSpPr txBox="1"/>
          <p:nvPr/>
        </p:nvSpPr>
        <p:spPr>
          <a:xfrm>
            <a:off x="56501" y="54114"/>
            <a:ext cx="5429899" cy="1200329"/>
          </a:xfrm>
          <a:prstGeom prst="rect">
            <a:avLst/>
          </a:prstGeom>
          <a:noFill/>
          <a:ln w="41275">
            <a:solidFill>
              <a:schemeClr val="tx1"/>
            </a:solidFill>
          </a:ln>
        </p:spPr>
        <p:txBody>
          <a:bodyPr wrap="square" rtlCol="0">
            <a:spAutoFit/>
          </a:bodyPr>
          <a:lstStyle/>
          <a:p>
            <a:r>
              <a:rPr lang="en-US" sz="2400" dirty="0"/>
              <a:t>This Sunday School is dedicated to Jerry,  who went to be with Jesus on Wednesday, November 27, 2024</a:t>
            </a:r>
          </a:p>
        </p:txBody>
      </p:sp>
      <p:sp>
        <p:nvSpPr>
          <p:cNvPr id="35" name="TextBox 34">
            <a:extLst>
              <a:ext uri="{FF2B5EF4-FFF2-40B4-BE49-F238E27FC236}">
                <a16:creationId xmlns:a16="http://schemas.microsoft.com/office/drawing/2014/main" id="{E89AFD13-3C36-0985-5B7A-BC655EDA9C8B}"/>
              </a:ext>
            </a:extLst>
          </p:cNvPr>
          <p:cNvSpPr txBox="1"/>
          <p:nvPr/>
        </p:nvSpPr>
        <p:spPr>
          <a:xfrm>
            <a:off x="0" y="5903893"/>
            <a:ext cx="6015990" cy="954107"/>
          </a:xfrm>
          <a:prstGeom prst="rect">
            <a:avLst/>
          </a:prstGeom>
          <a:noFill/>
        </p:spPr>
        <p:txBody>
          <a:bodyPr wrap="square" rtlCol="0">
            <a:spAutoFit/>
          </a:bodyPr>
          <a:lstStyle/>
          <a:p>
            <a:r>
              <a:rPr lang="en-US" sz="2800" dirty="0"/>
              <a:t>           </a:t>
            </a:r>
            <a:r>
              <a:rPr lang="en-US" sz="2800" b="1" dirty="0"/>
              <a:t>We miss you Jerry</a:t>
            </a:r>
            <a:endParaRPr lang="en-US" sz="2800" dirty="0"/>
          </a:p>
          <a:p>
            <a:r>
              <a:rPr lang="en-US" sz="2800" dirty="0"/>
              <a:t> </a:t>
            </a:r>
            <a:r>
              <a:rPr lang="en-US" sz="2400" dirty="0"/>
              <a:t>We know you were rapture “</a:t>
            </a:r>
            <a:r>
              <a:rPr lang="en-US" sz="2400" dirty="0" err="1"/>
              <a:t>harpazo</a:t>
            </a:r>
            <a:r>
              <a:rPr lang="en-US" sz="2400" dirty="0"/>
              <a:t>” ready!</a:t>
            </a:r>
          </a:p>
        </p:txBody>
      </p:sp>
      <p:pic>
        <p:nvPicPr>
          <p:cNvPr id="3" name="Picture 2">
            <a:extLst>
              <a:ext uri="{FF2B5EF4-FFF2-40B4-BE49-F238E27FC236}">
                <a16:creationId xmlns:a16="http://schemas.microsoft.com/office/drawing/2014/main" id="{EC2AB510-F594-232B-ABB7-E7268D1A9720}"/>
              </a:ext>
            </a:extLst>
          </p:cNvPr>
          <p:cNvPicPr>
            <a:picLocks noChangeAspect="1"/>
          </p:cNvPicPr>
          <p:nvPr/>
        </p:nvPicPr>
        <p:blipFill>
          <a:blip r:embed="rId3"/>
          <a:stretch>
            <a:fillRect/>
          </a:stretch>
        </p:blipFill>
        <p:spPr>
          <a:xfrm>
            <a:off x="1165860" y="1452562"/>
            <a:ext cx="3198587" cy="4395521"/>
          </a:xfrm>
          <a:prstGeom prst="rect">
            <a:avLst/>
          </a:prstGeom>
        </p:spPr>
      </p:pic>
      <p:pic>
        <p:nvPicPr>
          <p:cNvPr id="1026" name="Picture 2" descr="Image result for Ancient Map of Israel Journey">
            <a:extLst>
              <a:ext uri="{FF2B5EF4-FFF2-40B4-BE49-F238E27FC236}">
                <a16:creationId xmlns:a16="http://schemas.microsoft.com/office/drawing/2014/main" id="{3B17F6E7-462D-324B-454A-D673CD59D78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22670" y="2487563"/>
            <a:ext cx="5764530" cy="433766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FF054874-42B9-4D90-7033-8F5304862747}"/>
              </a:ext>
            </a:extLst>
          </p:cNvPr>
          <p:cNvSpPr txBox="1"/>
          <p:nvPr/>
        </p:nvSpPr>
        <p:spPr>
          <a:xfrm>
            <a:off x="5932170" y="9910"/>
            <a:ext cx="6217920" cy="461665"/>
          </a:xfrm>
          <a:prstGeom prst="rect">
            <a:avLst/>
          </a:prstGeom>
          <a:noFill/>
        </p:spPr>
        <p:txBody>
          <a:bodyPr wrap="square">
            <a:spAutoFit/>
          </a:bodyPr>
          <a:lstStyle/>
          <a:p>
            <a:r>
              <a:rPr lang="en-US" sz="2400" dirty="0">
                <a:solidFill>
                  <a:schemeClr val="bg1"/>
                </a:solidFill>
                <a:highlight>
                  <a:srgbClr val="FFFF00"/>
                </a:highlight>
                <a:ea typeface="Cambria Math" panose="02040503050406030204" pitchFamily="18" charset="0"/>
              </a:rPr>
              <a:t> Review of the Five Books of Moses (Luke 24:44)</a:t>
            </a:r>
            <a:endParaRPr lang="en-US" sz="2400" dirty="0"/>
          </a:p>
        </p:txBody>
      </p:sp>
      <p:sp>
        <p:nvSpPr>
          <p:cNvPr id="7" name="TextBox 6">
            <a:extLst>
              <a:ext uri="{FF2B5EF4-FFF2-40B4-BE49-F238E27FC236}">
                <a16:creationId xmlns:a16="http://schemas.microsoft.com/office/drawing/2014/main" id="{C391FEDE-74FE-4128-848D-0F9F8BA543B8}"/>
              </a:ext>
            </a:extLst>
          </p:cNvPr>
          <p:cNvSpPr txBox="1"/>
          <p:nvPr/>
        </p:nvSpPr>
        <p:spPr>
          <a:xfrm>
            <a:off x="6008370" y="515779"/>
            <a:ext cx="6183630" cy="1938992"/>
          </a:xfrm>
          <a:prstGeom prst="rect">
            <a:avLst/>
          </a:prstGeom>
          <a:noFill/>
        </p:spPr>
        <p:txBody>
          <a:bodyPr wrap="square">
            <a:spAutoFit/>
          </a:bodyPr>
          <a:lstStyle/>
          <a:p>
            <a:pPr marL="457200" indent="-457200">
              <a:buAutoNum type="arabicPeriod"/>
            </a:pPr>
            <a:r>
              <a:rPr lang="en-US" sz="2400" b="1" dirty="0"/>
              <a:t>Genesis:  beginnings </a:t>
            </a:r>
            <a:r>
              <a:rPr lang="en-US" sz="2000" b="1" dirty="0"/>
              <a:t>(in time &amp; origins)</a:t>
            </a:r>
          </a:p>
          <a:p>
            <a:pPr marL="457200" indent="-457200">
              <a:buAutoNum type="arabicPeriod"/>
            </a:pPr>
            <a:r>
              <a:rPr lang="en-US" sz="2400" b="1" dirty="0"/>
              <a:t>Exodus:  exit </a:t>
            </a:r>
            <a:r>
              <a:rPr lang="en-US" sz="2000" b="1" dirty="0"/>
              <a:t>(from Egypt)</a:t>
            </a:r>
          </a:p>
          <a:p>
            <a:r>
              <a:rPr lang="en-US" sz="2400" b="1" dirty="0"/>
              <a:t>3.   Leviticus:  holiness </a:t>
            </a:r>
            <a:r>
              <a:rPr lang="en-US" sz="2000" b="1" dirty="0"/>
              <a:t>(with God)</a:t>
            </a:r>
          </a:p>
          <a:p>
            <a:r>
              <a:rPr lang="en-US" sz="2400" b="1" dirty="0"/>
              <a:t>4.   Numbers:  wilderness </a:t>
            </a:r>
            <a:r>
              <a:rPr lang="en-US" sz="2000" b="1" dirty="0"/>
              <a:t>(40 years &amp; census)</a:t>
            </a:r>
            <a:endParaRPr lang="en-US" sz="2400" b="1" dirty="0"/>
          </a:p>
          <a:p>
            <a:r>
              <a:rPr lang="en-US" sz="2400" b="1" dirty="0"/>
              <a:t>5.   Deuteronomy</a:t>
            </a:r>
            <a:r>
              <a:rPr lang="en-US" sz="2400" b="1"/>
              <a:t>:  repeat</a:t>
            </a:r>
            <a:r>
              <a:rPr lang="en-US" sz="2400"/>
              <a:t> (Moses’ </a:t>
            </a:r>
            <a:r>
              <a:rPr lang="en-US" sz="2400" dirty="0"/>
              <a:t>final msg)</a:t>
            </a:r>
          </a:p>
        </p:txBody>
      </p:sp>
    </p:spTree>
    <p:extLst>
      <p:ext uri="{BB962C8B-B14F-4D97-AF65-F5344CB8AC3E}">
        <p14:creationId xmlns:p14="http://schemas.microsoft.com/office/powerpoint/2010/main" val="1099483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8CAC52-F9CF-F258-DBE2-2F4AB8B84366}"/>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BF9B27EF-00BC-A48A-7077-D0CB96F064A4}"/>
              </a:ext>
            </a:extLst>
          </p:cNvPr>
          <p:cNvSpPr txBox="1"/>
          <p:nvPr/>
        </p:nvSpPr>
        <p:spPr>
          <a:xfrm>
            <a:off x="105917" y="76295"/>
            <a:ext cx="11980166" cy="1261884"/>
          </a:xfrm>
          <a:prstGeom prst="rect">
            <a:avLst/>
          </a:prstGeom>
          <a:noFill/>
          <a:ln w="38100">
            <a:solidFill>
              <a:schemeClr val="tx1"/>
            </a:solidFill>
          </a:ln>
        </p:spPr>
        <p:txBody>
          <a:bodyPr wrap="square" rtlCol="0">
            <a:spAutoFit/>
          </a:bodyPr>
          <a:lstStyle/>
          <a:p>
            <a:pPr marL="0" marR="0" algn="ctr">
              <a:lnSpc>
                <a:spcPct val="150000"/>
              </a:lnSpc>
              <a:spcBef>
                <a:spcPts val="0"/>
              </a:spcBef>
              <a:spcAft>
                <a:spcPts val="0"/>
              </a:spcAft>
            </a:pPr>
            <a:endParaRPr lang="en-US" sz="2400" dirty="0">
              <a:ea typeface="Cambria Math" panose="02040503050406030204" pitchFamily="18" charset="0"/>
            </a:endParaRPr>
          </a:p>
          <a:p>
            <a:pPr marL="0" marR="0" algn="ctr">
              <a:spcBef>
                <a:spcPts val="0"/>
              </a:spcBef>
              <a:spcAft>
                <a:spcPts val="0"/>
              </a:spcAft>
            </a:pPr>
            <a:r>
              <a:rPr lang="en-US" sz="2000" dirty="0">
                <a:ea typeface="Cambria Math" panose="02040503050406030204" pitchFamily="18" charset="0"/>
              </a:rPr>
              <a:t>Jesus fulfilled the Law. (Matthew 5:17-19).  The law is our schoolmaster (Galatians 3:24-25).  </a:t>
            </a:r>
          </a:p>
          <a:p>
            <a:pPr marL="0" marR="0" algn="ctr">
              <a:spcBef>
                <a:spcPts val="0"/>
              </a:spcBef>
              <a:spcAft>
                <a:spcPts val="0"/>
              </a:spcAft>
            </a:pPr>
            <a:r>
              <a:rPr lang="en-US" sz="2000" dirty="0">
                <a:ea typeface="Cambria Math" panose="02040503050406030204" pitchFamily="18" charset="0"/>
              </a:rPr>
              <a:t>The law is holy (Romans 7:12-14).  The law is fulfilled in the believer (Romans 8:1-4).</a:t>
            </a:r>
            <a:endParaRPr lang="en-US" dirty="0">
              <a:ea typeface="Cambria Math" panose="02040503050406030204" pitchFamily="18" charset="0"/>
            </a:endParaRPr>
          </a:p>
        </p:txBody>
      </p:sp>
      <p:sp>
        <p:nvSpPr>
          <p:cNvPr id="2" name="TextBox 1">
            <a:extLst>
              <a:ext uri="{FF2B5EF4-FFF2-40B4-BE49-F238E27FC236}">
                <a16:creationId xmlns:a16="http://schemas.microsoft.com/office/drawing/2014/main" id="{AB648A3C-2592-3EDC-BFB7-B07B8082D930}"/>
              </a:ext>
            </a:extLst>
          </p:cNvPr>
          <p:cNvSpPr txBox="1"/>
          <p:nvPr/>
        </p:nvSpPr>
        <p:spPr>
          <a:xfrm>
            <a:off x="86104" y="1513254"/>
            <a:ext cx="11980166" cy="5257208"/>
          </a:xfrm>
          <a:prstGeom prst="rect">
            <a:avLst/>
          </a:prstGeom>
          <a:noFill/>
          <a:ln w="38100">
            <a:solidFill>
              <a:schemeClr val="tx2"/>
            </a:solidFill>
          </a:ln>
        </p:spPr>
        <p:txBody>
          <a:bodyPr wrap="square" rtlCol="0">
            <a:spAutoFit/>
          </a:bodyPr>
          <a:lstStyle/>
          <a:p>
            <a:r>
              <a:rPr lang="en-US" sz="2000" b="1" dirty="0"/>
              <a:t>THE LAW </a:t>
            </a:r>
            <a:r>
              <a:rPr lang="en-US" sz="2000" dirty="0"/>
              <a:t>(ending focus on Moses at Mount Sinai, Mount Nebo, and the Mount of Transfiguration)</a:t>
            </a:r>
          </a:p>
          <a:p>
            <a:r>
              <a:rPr lang="en-US" sz="2000" dirty="0"/>
              <a:t>The law – 281x (NT only:  Romans 50x, Galatians 23x,  Acts 18x, Hebrews 11x)</a:t>
            </a:r>
          </a:p>
          <a:p>
            <a:r>
              <a:rPr lang="en-US" dirty="0"/>
              <a:t>The law of Moses – 21x (NT only:  Luke 7:22, 24:44; John 7:23;  Acts 13:39, 15:5, 28:23; 1 Corinthians. 9:9.)</a:t>
            </a:r>
          </a:p>
          <a:p>
            <a:r>
              <a:rPr lang="en-US" sz="2000" b="1" dirty="0"/>
              <a:t>The law of God – 7x </a:t>
            </a:r>
            <a:r>
              <a:rPr lang="en-US" sz="2000" dirty="0"/>
              <a:t>(Joshua 24:26, Nehemiah 8:8, 15.   Romans 7:22, 7:25, 8:7.) </a:t>
            </a:r>
          </a:p>
          <a:p>
            <a:r>
              <a:rPr lang="en-US" dirty="0"/>
              <a:t>The law and the prophets – 6x (Matthew 7:17, 22:40; Luke 16:16;  John 1:45;  Acts 13:15.  Romans 3:21.)  </a:t>
            </a:r>
          </a:p>
          <a:p>
            <a:r>
              <a:rPr lang="en-US" dirty="0"/>
              <a:t>The law and the prophets and the psalms – 1x (Luke 24:44)</a:t>
            </a:r>
          </a:p>
          <a:p>
            <a:endParaRPr lang="en-US" sz="1200" b="1" dirty="0"/>
          </a:p>
          <a:p>
            <a:r>
              <a:rPr lang="en-US" sz="2000" b="1" dirty="0"/>
              <a:t>THE GOSPEL </a:t>
            </a:r>
            <a:r>
              <a:rPr lang="en-US" sz="2000" dirty="0"/>
              <a:t>(ending focus on Jesus at Mount Calvary and the Mount of Olives)  </a:t>
            </a:r>
          </a:p>
          <a:p>
            <a:r>
              <a:rPr lang="en-US" sz="2000" dirty="0"/>
              <a:t>Matthew 28:1-15, resurrection.  Mark 16:19-20, ascension.  </a:t>
            </a:r>
            <a:r>
              <a:rPr lang="en-US" sz="2000" b="1" dirty="0"/>
              <a:t>Luke 24:49-53, Holy Spirit.  </a:t>
            </a:r>
            <a:r>
              <a:rPr lang="en-US" sz="2000" dirty="0"/>
              <a:t>John 21:20-25, return.</a:t>
            </a:r>
            <a:endParaRPr lang="en-US" sz="1200" b="1" dirty="0"/>
          </a:p>
          <a:p>
            <a:endParaRPr lang="en-US" sz="1200" b="1" dirty="0"/>
          </a:p>
          <a:p>
            <a:r>
              <a:rPr lang="en-US" sz="2000" dirty="0"/>
              <a:t>The gospel – 104x.  </a:t>
            </a:r>
            <a:r>
              <a:rPr lang="en-US" sz="2000" b="1" dirty="0"/>
              <a:t>The Gospel of God – 7x </a:t>
            </a:r>
            <a:r>
              <a:rPr lang="en-US" sz="2000" dirty="0"/>
              <a:t>(6 by the Apostle Paul Romans 1:1, 15:16; 2 Cor 11:7, 1 Thes 2:2, 8-9 and referring to Paul’s doctrine and teaching in 1 Peter 4:17).   The harmony of the Apostles Peter, Paul and John.  </a:t>
            </a:r>
            <a:r>
              <a:rPr lang="en-US" sz="1200" dirty="0"/>
              <a:t>                    </a:t>
            </a:r>
            <a:r>
              <a:rPr lang="en-US" sz="2000" dirty="0"/>
              <a:t>                                                                       </a:t>
            </a:r>
          </a:p>
          <a:p>
            <a:endParaRPr lang="en-US" sz="1200" b="1" dirty="0"/>
          </a:p>
          <a:p>
            <a:pPr marL="0" marR="0">
              <a:lnSpc>
                <a:spcPct val="107000"/>
              </a:lnSpc>
              <a:spcAft>
                <a:spcPts val="800"/>
              </a:spcAft>
            </a:pPr>
            <a:r>
              <a:rPr lang="en-US" sz="2000" b="1" kern="100" dirty="0">
                <a:effectLst/>
                <a:ea typeface="Aptos" panose="020B0004020202020204" pitchFamily="34" charset="0"/>
                <a:cs typeface="Times New Roman" panose="02020603050405020304" pitchFamily="18" charset="0"/>
              </a:rPr>
              <a:t>Ro 8:1-4</a:t>
            </a:r>
            <a:r>
              <a:rPr lang="en-US" sz="2000" kern="100" dirty="0">
                <a:effectLst/>
                <a:ea typeface="Aptos" panose="020B0004020202020204" pitchFamily="34" charset="0"/>
                <a:cs typeface="Times New Roman" panose="02020603050405020304" pitchFamily="18" charset="0"/>
              </a:rPr>
              <a:t> ¶ [There is] therefore now no condemnation to them which are in Christ Jesus, who walk not after the flesh, but after the Spirit.  </a:t>
            </a:r>
            <a:r>
              <a:rPr lang="en-US" sz="2000" b="1" kern="100" dirty="0">
                <a:effectLst/>
                <a:ea typeface="Aptos" panose="020B0004020202020204" pitchFamily="34" charset="0"/>
                <a:cs typeface="Times New Roman" panose="02020603050405020304" pitchFamily="18" charset="0"/>
              </a:rPr>
              <a:t>2</a:t>
            </a:r>
            <a:r>
              <a:rPr lang="en-US" sz="2000" kern="100" dirty="0">
                <a:effectLst/>
                <a:ea typeface="Aptos" panose="020B0004020202020204" pitchFamily="34" charset="0"/>
                <a:cs typeface="Times New Roman" panose="02020603050405020304" pitchFamily="18" charset="0"/>
              </a:rPr>
              <a:t> For the law of the Spirit of life in Christ Jesus hath made me free from the law of sin and death.  </a:t>
            </a:r>
            <a:r>
              <a:rPr lang="en-US" sz="2000" b="1" kern="100" dirty="0">
                <a:effectLst/>
                <a:ea typeface="Aptos" panose="020B0004020202020204" pitchFamily="34" charset="0"/>
                <a:cs typeface="Times New Roman" panose="02020603050405020304" pitchFamily="18" charset="0"/>
              </a:rPr>
              <a:t>3</a:t>
            </a:r>
            <a:r>
              <a:rPr lang="en-US" sz="2000" kern="100" dirty="0">
                <a:effectLst/>
                <a:ea typeface="Aptos" panose="020B0004020202020204" pitchFamily="34" charset="0"/>
                <a:cs typeface="Times New Roman" panose="02020603050405020304" pitchFamily="18" charset="0"/>
              </a:rPr>
              <a:t> For what the law could not do, in that it was weak through the flesh, God sending his own Son in the likeness of sinful flesh, and for sin, condemned sin in the flesh:  </a:t>
            </a:r>
            <a:r>
              <a:rPr lang="en-US" sz="2000" b="1" kern="100" dirty="0">
                <a:effectLst/>
                <a:ea typeface="Aptos" panose="020B0004020202020204" pitchFamily="34" charset="0"/>
                <a:cs typeface="Times New Roman" panose="02020603050405020304" pitchFamily="18" charset="0"/>
              </a:rPr>
              <a:t>4</a:t>
            </a:r>
            <a:r>
              <a:rPr lang="en-US" sz="2000" kern="100" dirty="0">
                <a:effectLst/>
                <a:ea typeface="Aptos" panose="020B0004020202020204" pitchFamily="34" charset="0"/>
                <a:cs typeface="Times New Roman" panose="02020603050405020304" pitchFamily="18" charset="0"/>
              </a:rPr>
              <a:t> That the righteousness of the law might be fulfilled in us, who walk not after the flesh, but after the Spirit.  </a:t>
            </a:r>
          </a:p>
        </p:txBody>
      </p:sp>
      <p:sp>
        <p:nvSpPr>
          <p:cNvPr id="3" name="TextBox 2">
            <a:extLst>
              <a:ext uri="{FF2B5EF4-FFF2-40B4-BE49-F238E27FC236}">
                <a16:creationId xmlns:a16="http://schemas.microsoft.com/office/drawing/2014/main" id="{84FA8E20-6BBF-4C30-A01D-E8781CFD137D}"/>
              </a:ext>
            </a:extLst>
          </p:cNvPr>
          <p:cNvSpPr txBox="1"/>
          <p:nvPr/>
        </p:nvSpPr>
        <p:spPr>
          <a:xfrm>
            <a:off x="2987040" y="222292"/>
            <a:ext cx="6217920" cy="461665"/>
          </a:xfrm>
          <a:prstGeom prst="rect">
            <a:avLst/>
          </a:prstGeom>
          <a:noFill/>
        </p:spPr>
        <p:txBody>
          <a:bodyPr wrap="square">
            <a:spAutoFit/>
          </a:bodyPr>
          <a:lstStyle/>
          <a:p>
            <a:r>
              <a:rPr lang="en-US" sz="2400" dirty="0">
                <a:solidFill>
                  <a:schemeClr val="bg1"/>
                </a:solidFill>
                <a:highlight>
                  <a:srgbClr val="FFFF00"/>
                </a:highlight>
                <a:ea typeface="Cambria Math" panose="02040503050406030204" pitchFamily="18" charset="0"/>
              </a:rPr>
              <a:t> Review of the Five Books of Moses (Luke 24:44)</a:t>
            </a:r>
            <a:endParaRPr lang="en-US" sz="2400" dirty="0"/>
          </a:p>
        </p:txBody>
      </p:sp>
    </p:spTree>
    <p:extLst>
      <p:ext uri="{BB962C8B-B14F-4D97-AF65-F5344CB8AC3E}">
        <p14:creationId xmlns:p14="http://schemas.microsoft.com/office/powerpoint/2010/main" val="1572503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8CF4905-AEA6-4B29-4A0B-5BD1F1EFA797}"/>
              </a:ext>
            </a:extLst>
          </p:cNvPr>
          <p:cNvSpPr txBox="1"/>
          <p:nvPr/>
        </p:nvSpPr>
        <p:spPr>
          <a:xfrm>
            <a:off x="0" y="10160"/>
            <a:ext cx="12192000" cy="6432530"/>
          </a:xfrm>
          <a:prstGeom prst="rect">
            <a:avLst/>
          </a:prstGeom>
          <a:solidFill>
            <a:srgbClr val="002060"/>
          </a:solidFill>
          <a:ln w="31750">
            <a:solidFill>
              <a:schemeClr val="tx1"/>
            </a:solidFill>
          </a:ln>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2800" b="1" i="1" strike="noStrike" kern="1200" cap="none" spc="0" normalizeH="0" baseline="0" noProof="0" dirty="0">
                <a:ln>
                  <a:noFill/>
                </a:ln>
                <a:solidFill>
                  <a:srgbClr val="FFFFFF"/>
                </a:solidFill>
                <a:effectLst/>
                <a:uLnTx/>
                <a:uFillTx/>
                <a:latin typeface="Gill Sans MT"/>
                <a:ea typeface="+mn-ea"/>
                <a:cs typeface="+mn-cs"/>
              </a:rPr>
              <a:t>              </a:t>
            </a:r>
            <a:r>
              <a:rPr kumimoji="0" lang="en-US" sz="2800" b="1" i="1" u="sng" strike="noStrike" kern="1200" cap="none" spc="0" normalizeH="0" baseline="0" noProof="0" dirty="0">
                <a:ln>
                  <a:noFill/>
                </a:ln>
                <a:solidFill>
                  <a:srgbClr val="FFFFFF"/>
                </a:solidFill>
                <a:effectLst/>
                <a:uLnTx/>
                <a:uFillTx/>
                <a:latin typeface="Gill Sans MT"/>
                <a:ea typeface="+mn-ea"/>
                <a:cs typeface="+mn-cs"/>
              </a:rPr>
              <a:t>Sunday School Through the Bible - 2024 </a:t>
            </a:r>
          </a:p>
          <a:p>
            <a:pPr marL="0" marR="0" lvl="0" indent="0" defTabSz="914400" rtl="0" eaLnBrk="1" fontAlgn="auto" latinLnBrk="0" hangingPunct="1">
              <a:lnSpc>
                <a:spcPct val="100000"/>
              </a:lnSpc>
              <a:spcBef>
                <a:spcPts val="0"/>
              </a:spcBef>
              <a:spcAft>
                <a:spcPts val="0"/>
              </a:spcAft>
              <a:buClrTx/>
              <a:buSzTx/>
              <a:buFontTx/>
              <a:buNone/>
              <a:tabLst/>
              <a:defRPr/>
            </a:pPr>
            <a:r>
              <a:rPr lang="en-US" sz="2800" b="1" i="1" dirty="0">
                <a:solidFill>
                  <a:srgbClr val="FFFFFF"/>
                </a:solidFill>
                <a:latin typeface="Gill Sans MT"/>
              </a:rPr>
              <a:t>                             Mas de Cristo class</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i="1" dirty="0">
              <a:solidFill>
                <a:srgbClr val="FFFFFF"/>
              </a:solidFill>
              <a:latin typeface="Gill Sans MT"/>
            </a:endParaRPr>
          </a:p>
          <a:p>
            <a:pPr>
              <a:defRPr/>
            </a:pPr>
            <a:endParaRPr lang="en-US" sz="1200" b="1" dirty="0"/>
          </a:p>
          <a:p>
            <a:pPr>
              <a:defRPr/>
            </a:pPr>
            <a:endParaRPr lang="en-US" sz="2000" b="1" dirty="0"/>
          </a:p>
          <a:p>
            <a:pPr>
              <a:defRPr/>
            </a:pPr>
            <a:r>
              <a:rPr lang="en-US" sz="2000" dirty="0">
                <a:latin typeface="Verdana" panose="020B0604030504040204" pitchFamily="34" charset="0"/>
                <a:ea typeface="Verdana" panose="020B0604030504040204" pitchFamily="34" charset="0"/>
              </a:rPr>
              <a:t>What is </a:t>
            </a:r>
            <a:r>
              <a:rPr lang="en-US" sz="2000" u="sng" dirty="0">
                <a:latin typeface="Verdana" panose="020B0604030504040204" pitchFamily="34" charset="0"/>
                <a:ea typeface="Verdana" panose="020B0604030504040204" pitchFamily="34" charset="0"/>
              </a:rPr>
              <a:t>concealed</a:t>
            </a:r>
            <a:r>
              <a:rPr lang="en-US" sz="2000" dirty="0">
                <a:latin typeface="Verdana" panose="020B0604030504040204" pitchFamily="34" charset="0"/>
                <a:ea typeface="Verdana" panose="020B0604030504040204" pitchFamily="34" charset="0"/>
              </a:rPr>
              <a:t> in the Old Testament is </a:t>
            </a:r>
            <a:r>
              <a:rPr lang="en-US" sz="2000" u="sng" dirty="0">
                <a:latin typeface="Verdana" panose="020B0604030504040204" pitchFamily="34" charset="0"/>
                <a:ea typeface="Verdana" panose="020B0604030504040204" pitchFamily="34" charset="0"/>
              </a:rPr>
              <a:t>revealed</a:t>
            </a:r>
            <a:r>
              <a:rPr lang="en-US" sz="2000" dirty="0">
                <a:latin typeface="Verdana" panose="020B0604030504040204" pitchFamily="34" charset="0"/>
                <a:ea typeface="Verdana" panose="020B0604030504040204" pitchFamily="34" charset="0"/>
              </a:rPr>
              <a:t> in the New Testament (19 mysteries).</a:t>
            </a:r>
          </a:p>
          <a:p>
            <a:pPr>
              <a:defRPr/>
            </a:pPr>
            <a:endParaRPr lang="en-US" sz="1200" dirty="0">
              <a:latin typeface="Verdana" panose="020B0604030504040204" pitchFamily="34" charset="0"/>
              <a:ea typeface="Verdana" panose="020B0604030504040204" pitchFamily="34" charset="0"/>
            </a:endParaRPr>
          </a:p>
          <a:p>
            <a:pPr>
              <a:defRPr/>
            </a:pPr>
            <a:r>
              <a:rPr lang="en-US" sz="2000" dirty="0">
                <a:latin typeface="Verdana" panose="020B0604030504040204" pitchFamily="34" charset="0"/>
                <a:ea typeface="Verdana" panose="020B0604030504040204" pitchFamily="34" charset="0"/>
              </a:rPr>
              <a:t>In the Old Testament, we learn (Romans 15:4), and we are admonished (1 Corinthians 10:1-13).  Also, we see the Lord Jesus Christ in </a:t>
            </a:r>
            <a:r>
              <a:rPr lang="en-US" sz="2000" b="1" dirty="0">
                <a:latin typeface="Verdana" panose="020B0604030504040204" pitchFamily="34" charset="0"/>
                <a:ea typeface="Verdana" panose="020B0604030504040204" pitchFamily="34" charset="0"/>
              </a:rPr>
              <a:t>Shadows</a:t>
            </a:r>
            <a:r>
              <a:rPr lang="en-US" sz="2000" dirty="0">
                <a:latin typeface="Verdana" panose="020B0604030504040204" pitchFamily="34" charset="0"/>
                <a:ea typeface="Verdana" panose="020B0604030504040204" pitchFamily="34" charset="0"/>
              </a:rPr>
              <a:t> (Col 2:17, Heb 8:5, 10:1) in</a:t>
            </a:r>
            <a:r>
              <a:rPr lang="en-US" sz="2000" b="1" dirty="0">
                <a:latin typeface="Verdana" panose="020B0604030504040204" pitchFamily="34" charset="0"/>
                <a:ea typeface="Verdana" panose="020B0604030504040204" pitchFamily="34" charset="0"/>
              </a:rPr>
              <a:t> Figures </a:t>
            </a:r>
          </a:p>
          <a:p>
            <a:pPr>
              <a:defRPr/>
            </a:pPr>
            <a:r>
              <a:rPr lang="en-US" sz="2000" dirty="0">
                <a:latin typeface="Verdana" panose="020B0604030504040204" pitchFamily="34" charset="0"/>
                <a:ea typeface="Verdana" panose="020B0604030504040204" pitchFamily="34" charset="0"/>
              </a:rPr>
              <a:t>(or models, Heb  9:9, 11:19, 1 Peter 3:21), and in </a:t>
            </a:r>
            <a:r>
              <a:rPr lang="en-US" sz="2000" b="1" dirty="0">
                <a:latin typeface="Verdana" panose="020B0604030504040204" pitchFamily="34" charset="0"/>
                <a:ea typeface="Verdana" panose="020B0604030504040204" pitchFamily="34" charset="0"/>
              </a:rPr>
              <a:t>Types</a:t>
            </a:r>
            <a:r>
              <a:rPr lang="en-US" sz="2000" dirty="0">
                <a:latin typeface="Verdana" panose="020B0604030504040204" pitchFamily="34" charset="0"/>
                <a:ea typeface="Verdana" panose="020B0604030504040204" pitchFamily="34" charset="0"/>
              </a:rPr>
              <a:t> or </a:t>
            </a:r>
            <a:r>
              <a:rPr lang="en-US" sz="2000" b="1" dirty="0">
                <a:latin typeface="Verdana" panose="020B0604030504040204" pitchFamily="34" charset="0"/>
                <a:ea typeface="Verdana" panose="020B0604030504040204" pitchFamily="34" charset="0"/>
              </a:rPr>
              <a:t>antitypes</a:t>
            </a:r>
            <a:r>
              <a:rPr lang="en-US" sz="2000" dirty="0">
                <a:latin typeface="Verdana" panose="020B0604030504040204" pitchFamily="34" charset="0"/>
                <a:ea typeface="Verdana" panose="020B0604030504040204" pitchFamily="34" charset="0"/>
              </a:rPr>
              <a:t> (specific people, i.e., Abel and Cain, Jacob and Esau, David and Absolom)</a:t>
            </a:r>
          </a:p>
          <a:p>
            <a:pPr>
              <a:defRPr/>
            </a:pPr>
            <a:endParaRPr lang="en-US" sz="2000" b="1" dirty="0"/>
          </a:p>
          <a:p>
            <a:pPr>
              <a:defRPr/>
            </a:pPr>
            <a:r>
              <a:rPr lang="en-US" sz="2000" b="1" dirty="0">
                <a:latin typeface="Verdana" panose="020B0604030504040204" pitchFamily="34" charset="0"/>
                <a:ea typeface="Verdana" panose="020B0604030504040204" pitchFamily="34" charset="0"/>
              </a:rPr>
              <a:t>COMPLETED books of the Bible</a:t>
            </a:r>
          </a:p>
          <a:p>
            <a:pPr>
              <a:defRPr/>
            </a:pPr>
            <a:endParaRPr lang="en-US" sz="1600" b="1" dirty="0">
              <a:latin typeface="Verdana" panose="020B0604030504040204" pitchFamily="34" charset="0"/>
              <a:ea typeface="Verdana" panose="020B0604030504040204" pitchFamily="34" charset="0"/>
            </a:endParaRPr>
          </a:p>
          <a:p>
            <a:pPr>
              <a:defRPr/>
            </a:pPr>
            <a:r>
              <a:rPr lang="en-US" sz="1600" b="1" dirty="0">
                <a:latin typeface="Verdana" panose="020B0604030504040204" pitchFamily="34" charset="0"/>
                <a:ea typeface="Verdana" panose="020B0604030504040204" pitchFamily="34" charset="0"/>
              </a:rPr>
              <a:t>Old Testament: </a:t>
            </a:r>
            <a:r>
              <a:rPr lang="en-US" sz="1600" dirty="0">
                <a:latin typeface="Verdana" panose="020B0604030504040204" pitchFamily="34" charset="0"/>
                <a:ea typeface="Verdana" panose="020B0604030504040204" pitchFamily="34" charset="0"/>
              </a:rPr>
              <a:t> Genesis (4), Exodus (4), Leviticus (2), Numbers (3), Deuteronomy (5), Psalms (4), Proverbs, Ecclesiastes, Amos, Obadiah, Malachi  </a:t>
            </a:r>
          </a:p>
          <a:p>
            <a:pPr>
              <a:defRPr/>
            </a:pPr>
            <a:endParaRPr lang="en-US" sz="1600" dirty="0">
              <a:latin typeface="Verdana" panose="020B0604030504040204" pitchFamily="34" charset="0"/>
              <a:ea typeface="Verdana" panose="020B0604030504040204" pitchFamily="34" charset="0"/>
            </a:endParaRPr>
          </a:p>
          <a:p>
            <a:pPr>
              <a:defRPr/>
            </a:pPr>
            <a:r>
              <a:rPr lang="en-US" sz="1600" b="1" dirty="0">
                <a:latin typeface="Verdana" panose="020B0604030504040204" pitchFamily="34" charset="0"/>
                <a:ea typeface="Verdana" panose="020B0604030504040204" pitchFamily="34" charset="0"/>
              </a:rPr>
              <a:t>New Testament: </a:t>
            </a:r>
            <a:r>
              <a:rPr lang="en-US" sz="1600" dirty="0">
                <a:latin typeface="Verdana" panose="020B0604030504040204" pitchFamily="34" charset="0"/>
                <a:ea typeface="Verdana" panose="020B0604030504040204" pitchFamily="34" charset="0"/>
              </a:rPr>
              <a:t> Mark, Colossians, Philemon, James, Jude </a:t>
            </a:r>
          </a:p>
          <a:p>
            <a:pPr>
              <a:defRPr/>
            </a:pPr>
            <a:endParaRPr lang="en-US" sz="2000" dirty="0"/>
          </a:p>
          <a:p>
            <a:pPr>
              <a:defRPr/>
            </a:pPr>
            <a:endParaRPr lang="en-US" sz="2000" dirty="0"/>
          </a:p>
          <a:p>
            <a:pPr>
              <a:defRPr/>
            </a:pPr>
            <a:endParaRPr lang="en-US" sz="2000" dirty="0"/>
          </a:p>
          <a:p>
            <a:pPr>
              <a:defRPr/>
            </a:pPr>
            <a:r>
              <a:rPr lang="en-US" sz="1600" b="1" dirty="0">
                <a:solidFill>
                  <a:srgbClr val="FFFFFF">
                    <a:lumMod val="95000"/>
                  </a:srgbClr>
                </a:solidFill>
                <a:latin typeface="Verdana" panose="020B0604030504040204" pitchFamily="34" charset="0"/>
                <a:ea typeface="Verdana" panose="020B0604030504040204" pitchFamily="34" charset="0"/>
              </a:rPr>
              <a:t>Invite to the 2025 daily schedule for the Word and prayer.   Reminder – Be rapture ready for 2025.     </a:t>
            </a:r>
            <a:endParaRPr lang="en-US" sz="1600" b="1" dirty="0">
              <a:latin typeface="Verdana" panose="020B0604030504040204" pitchFamily="34" charset="0"/>
              <a:ea typeface="Cambria Math" panose="02040503050406030204" pitchFamily="18" charset="0"/>
              <a:cs typeface="Wingdings 3" panose="05040102010807070707" pitchFamily="18" charset="2"/>
            </a:endParaRPr>
          </a:p>
        </p:txBody>
      </p:sp>
      <p:pic>
        <p:nvPicPr>
          <p:cNvPr id="4" name="Picture 3" descr="A person with their arms raised in the air&#10;&#10;Description automatically generated">
            <a:extLst>
              <a:ext uri="{FF2B5EF4-FFF2-40B4-BE49-F238E27FC236}">
                <a16:creationId xmlns:a16="http://schemas.microsoft.com/office/drawing/2014/main" id="{F1F748F1-33A5-D386-0A0D-7CB6B6D80221}"/>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9292878" y="31426"/>
            <a:ext cx="2877856" cy="1503680"/>
          </a:xfrm>
          <a:prstGeom prst="rect">
            <a:avLst/>
          </a:prstGeom>
        </p:spPr>
      </p:pic>
    </p:spTree>
    <p:extLst>
      <p:ext uri="{BB962C8B-B14F-4D97-AF65-F5344CB8AC3E}">
        <p14:creationId xmlns:p14="http://schemas.microsoft.com/office/powerpoint/2010/main" val="1084058757"/>
      </p:ext>
    </p:extLst>
  </p:cSld>
  <p:clrMapOvr>
    <a:masterClrMapping/>
  </p:clrMapOvr>
</p:sld>
</file>

<file path=ppt/theme/theme1.xml><?xml version="1.0" encoding="utf-8"?>
<a:theme xmlns:a="http://schemas.openxmlformats.org/drawingml/2006/main" name="Theme1">
  <a:themeElements>
    <a:clrScheme name="Catering Colors">
      <a:dk1>
        <a:srgbClr val="000000"/>
      </a:dk1>
      <a:lt1>
        <a:srgbClr val="FFFFFF"/>
      </a:lt1>
      <a:dk2>
        <a:srgbClr val="44546A"/>
      </a:dk2>
      <a:lt2>
        <a:srgbClr val="E7E6E6"/>
      </a:lt2>
      <a:accent1>
        <a:srgbClr val="F14D02"/>
      </a:accent1>
      <a:accent2>
        <a:srgbClr val="FDFBF2"/>
      </a:accent2>
      <a:accent3>
        <a:srgbClr val="F49201"/>
      </a:accent3>
      <a:accent4>
        <a:srgbClr val="F4ADE4"/>
      </a:accent4>
      <a:accent5>
        <a:srgbClr val="3841A4"/>
      </a:accent5>
      <a:accent6>
        <a:srgbClr val="068145"/>
      </a:accent6>
      <a:hlink>
        <a:srgbClr val="0563C1"/>
      </a:hlink>
      <a:folHlink>
        <a:srgbClr val="954F72"/>
      </a:folHlink>
    </a:clrScheme>
    <a:fontScheme name="Custom 114">
      <a:majorFont>
        <a:latin typeface="Aharoni"/>
        <a:ea typeface=""/>
        <a:cs typeface=""/>
      </a:majorFont>
      <a:minorFont>
        <a:latin typeface="Gill Sans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F3705CF02DF8540BC9025A980CBE32D" ma:contentTypeVersion="8" ma:contentTypeDescription="Create a new document." ma:contentTypeScope="" ma:versionID="7b59e85c8975facf180a11ca812390b4">
  <xsd:schema xmlns:xsd="http://www.w3.org/2001/XMLSchema" xmlns:xs="http://www.w3.org/2001/XMLSchema" xmlns:p="http://schemas.microsoft.com/office/2006/metadata/properties" xmlns:ns3="f98cc253-feff-40fd-b75e-dde241986d3d" xmlns:ns4="7ea62328-f9cb-43bf-99db-6009b3f2bb1b" targetNamespace="http://schemas.microsoft.com/office/2006/metadata/properties" ma:root="true" ma:fieldsID="9c119ad8aaef6563af41b60e6a070d4d" ns3:_="" ns4:_="">
    <xsd:import namespace="f98cc253-feff-40fd-b75e-dde241986d3d"/>
    <xsd:import namespace="7ea62328-f9cb-43bf-99db-6009b3f2bb1b"/>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8cc253-feff-40fd-b75e-dde241986d3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ea62328-f9cb-43bf-99db-6009b3f2bb1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09D4569-AD80-4ADC-9EDD-472BB2761BCB}">
  <ds:schemaRefs>
    <ds:schemaRef ds:uri="http://schemas.microsoft.com/sharepoint/v3/contenttype/forms"/>
  </ds:schemaRefs>
</ds:datastoreItem>
</file>

<file path=customXml/itemProps2.xml><?xml version="1.0" encoding="utf-8"?>
<ds:datastoreItem xmlns:ds="http://schemas.openxmlformats.org/officeDocument/2006/customXml" ds:itemID="{E6207C0E-3C9C-45D4-8479-63E71002B4C9}">
  <ds:schemaRefs>
    <ds:schemaRef ds:uri="http://purl.org/dc/terms/"/>
    <ds:schemaRef ds:uri="7ea62328-f9cb-43bf-99db-6009b3f2bb1b"/>
    <ds:schemaRef ds:uri="http://www.w3.org/XML/1998/namespace"/>
    <ds:schemaRef ds:uri="http://purl.org/dc/elements/1.1/"/>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f98cc253-feff-40fd-b75e-dde241986d3d"/>
    <ds:schemaRef ds:uri="http://schemas.microsoft.com/office/2006/metadata/properties"/>
  </ds:schemaRefs>
</ds:datastoreItem>
</file>

<file path=customXml/itemProps3.xml><?xml version="1.0" encoding="utf-8"?>
<ds:datastoreItem xmlns:ds="http://schemas.openxmlformats.org/officeDocument/2006/customXml" ds:itemID="{2C26FB12-DDF0-459A-8AB5-62FB0B2C6A7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98cc253-feff-40fd-b75e-dde241986d3d"/>
    <ds:schemaRef ds:uri="7ea62328-f9cb-43bf-99db-6009b3f2bb1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95943</TotalTime>
  <Words>1050</Words>
  <Application>Microsoft Office PowerPoint</Application>
  <PresentationFormat>Widescreen</PresentationFormat>
  <Paragraphs>93</Paragraphs>
  <Slides>4</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Aharoni</vt:lpstr>
      <vt:lpstr>Aptos</vt:lpstr>
      <vt:lpstr>Arial</vt:lpstr>
      <vt:lpstr>Calibri</vt:lpstr>
      <vt:lpstr>Cambria Math</vt:lpstr>
      <vt:lpstr>Gill Sans MT</vt:lpstr>
      <vt:lpstr>Verdana</vt:lpstr>
      <vt:lpstr>Theme1</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Bill Heath</cp:lastModifiedBy>
  <cp:revision>1877</cp:revision>
  <cp:lastPrinted>2024-12-08T13:27:32Z</cp:lastPrinted>
  <dcterms:created xsi:type="dcterms:W3CDTF">2013-07-15T20:26:40Z</dcterms:created>
  <dcterms:modified xsi:type="dcterms:W3CDTF">2024-12-08T13:27:41Z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0x010100EF3705CF02DF8540BC9025A980CBE32D</vt:lpwstr>
  </property>
</Properties>
</file>