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</p:sldMasterIdLst>
  <p:notesMasterIdLst>
    <p:notesMasterId r:id="rId8"/>
  </p:notesMasterIdLst>
  <p:sldIdLst>
    <p:sldId id="376" r:id="rId5"/>
    <p:sldId id="370" r:id="rId6"/>
    <p:sldId id="381" r:id="rId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600126-C36E-494F-9055-A0ADC2B0C08A}" v="15" dt="2025-12-01T20:59:26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5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813D262F-908F-4E50-9894-E380FCA4CA07}"/>
    <pc:docChg chg="undo custSel modSld">
      <pc:chgData name="Bill Heath" userId="e5502471a9019beb" providerId="LiveId" clId="{813D262F-908F-4E50-9894-E380FCA4CA07}" dt="2025-12-03T21:14:43.027" v="3953" actId="20577"/>
      <pc:docMkLst>
        <pc:docMk/>
      </pc:docMkLst>
      <pc:sldChg chg="addSp delSp modSp mod">
        <pc:chgData name="Bill Heath" userId="e5502471a9019beb" providerId="LiveId" clId="{813D262F-908F-4E50-9894-E380FCA4CA07}" dt="2025-12-03T21:14:43.027" v="3953" actId="20577"/>
        <pc:sldMkLst>
          <pc:docMk/>
          <pc:sldMk cId="3616800964" sldId="370"/>
        </pc:sldMkLst>
        <pc:spChg chg="mod">
          <ac:chgData name="Bill Heath" userId="e5502471a9019beb" providerId="LiveId" clId="{813D262F-908F-4E50-9894-E380FCA4CA07}" dt="2025-12-01T22:01:59.516" v="3894" actId="1036"/>
          <ac:spMkLst>
            <pc:docMk/>
            <pc:sldMk cId="3616800964" sldId="370"/>
            <ac:spMk id="2" creationId="{571C371D-9BC0-403E-E623-9C70EE513D25}"/>
          </ac:spMkLst>
        </pc:spChg>
        <pc:spChg chg="mod">
          <ac:chgData name="Bill Heath" userId="e5502471a9019beb" providerId="LiveId" clId="{813D262F-908F-4E50-9894-E380FCA4CA07}" dt="2025-12-01T18:46:47.221" v="2151" actId="14100"/>
          <ac:spMkLst>
            <pc:docMk/>
            <pc:sldMk cId="3616800964" sldId="370"/>
            <ac:spMk id="3" creationId="{2B0FD5DB-FDD8-85C2-8228-D492EF8ABA92}"/>
          </ac:spMkLst>
        </pc:spChg>
        <pc:spChg chg="mod">
          <ac:chgData name="Bill Heath" userId="e5502471a9019beb" providerId="LiveId" clId="{813D262F-908F-4E50-9894-E380FCA4CA07}" dt="2025-12-01T22:01:47.702" v="3869" actId="1035"/>
          <ac:spMkLst>
            <pc:docMk/>
            <pc:sldMk cId="3616800964" sldId="370"/>
            <ac:spMk id="4" creationId="{1F47C55A-686A-DA39-A451-6BB230F61CF9}"/>
          </ac:spMkLst>
        </pc:spChg>
        <pc:spChg chg="mod">
          <ac:chgData name="Bill Heath" userId="e5502471a9019beb" providerId="LiveId" clId="{813D262F-908F-4E50-9894-E380FCA4CA07}" dt="2025-12-03T21:14:43.027" v="3953" actId="20577"/>
          <ac:spMkLst>
            <pc:docMk/>
            <pc:sldMk cId="3616800964" sldId="370"/>
            <ac:spMk id="7" creationId="{DF900E41-422E-AFD3-6E17-5BA9E42030B1}"/>
          </ac:spMkLst>
        </pc:spChg>
        <pc:picChg chg="add mod">
          <ac:chgData name="Bill Heath" userId="e5502471a9019beb" providerId="LiveId" clId="{813D262F-908F-4E50-9894-E380FCA4CA07}" dt="2025-12-01T20:50:23.380" v="3334" actId="1076"/>
          <ac:picMkLst>
            <pc:docMk/>
            <pc:sldMk cId="3616800964" sldId="370"/>
            <ac:picMk id="12" creationId="{2525571D-5481-48D1-26FA-569DFFC7255B}"/>
          </ac:picMkLst>
        </pc:picChg>
        <pc:picChg chg="add mod">
          <ac:chgData name="Bill Heath" userId="e5502471a9019beb" providerId="LiveId" clId="{813D262F-908F-4E50-9894-E380FCA4CA07}" dt="2025-12-01T20:59:26.631" v="3518" actId="1036"/>
          <ac:picMkLst>
            <pc:docMk/>
            <pc:sldMk cId="3616800964" sldId="370"/>
            <ac:picMk id="1026" creationId="{B03A2D62-23E4-21CA-606C-1C4627018F10}"/>
          </ac:picMkLst>
        </pc:picChg>
      </pc:sldChg>
      <pc:sldChg chg="modSp mod">
        <pc:chgData name="Bill Heath" userId="e5502471a9019beb" providerId="LiveId" clId="{813D262F-908F-4E50-9894-E380FCA4CA07}" dt="2025-12-03T21:11:32.936" v="3936" actId="20577"/>
        <pc:sldMkLst>
          <pc:docMk/>
          <pc:sldMk cId="1928839089" sldId="376"/>
        </pc:sldMkLst>
        <pc:spChg chg="mod">
          <ac:chgData name="Bill Heath" userId="e5502471a9019beb" providerId="LiveId" clId="{813D262F-908F-4E50-9894-E380FCA4CA07}" dt="2025-12-03T21:11:32.936" v="3936" actId="20577"/>
          <ac:spMkLst>
            <pc:docMk/>
            <pc:sldMk cId="1928839089" sldId="376"/>
            <ac:spMk id="2" creationId="{68B1BFC7-F1FB-7C24-B2DD-713F88A233D1}"/>
          </ac:spMkLst>
        </pc:spChg>
        <pc:spChg chg="mod">
          <ac:chgData name="Bill Heath" userId="e5502471a9019beb" providerId="LiveId" clId="{813D262F-908F-4E50-9894-E380FCA4CA07}" dt="2025-11-28T16:31:38.432" v="942" actId="1035"/>
          <ac:spMkLst>
            <pc:docMk/>
            <pc:sldMk cId="1928839089" sldId="376"/>
            <ac:spMk id="9" creationId="{3E5C6185-BA62-417B-B11E-D6CE654AE4F5}"/>
          </ac:spMkLst>
        </pc:spChg>
      </pc:sldChg>
      <pc:sldChg chg="modSp mod">
        <pc:chgData name="Bill Heath" userId="e5502471a9019beb" providerId="LiveId" clId="{813D262F-908F-4E50-9894-E380FCA4CA07}" dt="2025-12-02T23:04:30.020" v="3925" actId="1037"/>
        <pc:sldMkLst>
          <pc:docMk/>
          <pc:sldMk cId="1610728333" sldId="381"/>
        </pc:sldMkLst>
        <pc:graphicFrameChg chg="mod modGraphic">
          <ac:chgData name="Bill Heath" userId="e5502471a9019beb" providerId="LiveId" clId="{813D262F-908F-4E50-9894-E380FCA4CA07}" dt="2025-12-02T23:04:30.020" v="3925" actId="1037"/>
          <ac:graphicFrameMkLst>
            <pc:docMk/>
            <pc:sldMk cId="1610728333" sldId="381"/>
            <ac:graphicFrameMk id="4" creationId="{AA7B784E-FE43-507E-5DC4-D693A3D0DBC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10" rIns="91417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17" tIns="45710" rIns="91417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14346">
              <a:defRPr/>
            </a:pPr>
            <a:fld id="{1AD51A55-303F-4D54-AB99-832332D3BB80}" type="datetime1">
              <a:rPr lang="en-US">
                <a:solidFill>
                  <a:prstClr val="black"/>
                </a:solidFill>
                <a:latin typeface="Calibri" panose="020F0502020204030204"/>
              </a:rPr>
              <a:pPr defTabSz="914346">
                <a:defRPr/>
              </a:pPr>
              <a:t>12/3/2025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69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8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63431" y="15988"/>
            <a:ext cx="1209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Fellowship Church,  Dec 3,  2025                                                                                                             B.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080" y="0"/>
            <a:ext cx="10424160" cy="1110343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Straight and Balanced    </a:t>
            </a:r>
          </a:p>
          <a:p>
            <a:r>
              <a:rPr lang="en-US" sz="1800" dirty="0"/>
              <a:t>(Luke 3:4-6)</a:t>
            </a:r>
          </a:p>
          <a:p>
            <a:r>
              <a:rPr lang="en-US" dirty="0"/>
              <a:t>The Faith, a noun, G3982, </a:t>
            </a:r>
            <a:r>
              <a:rPr lang="en-US" dirty="0" err="1"/>
              <a:t>pis’</a:t>
            </a:r>
            <a:r>
              <a:rPr lang="en-US" dirty="0"/>
              <a:t>-tis, 244x, Hebrews 11-11x (11:1-3, 6, 38-40, 12:1-4; Romans 15:23, Jude 1:3)</a:t>
            </a:r>
          </a:p>
          <a:p>
            <a:endParaRPr lang="en-US" dirty="0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51" y="1431862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8" y="1529710"/>
            <a:ext cx="2425197" cy="24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323997"/>
            <a:ext cx="2428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20:10, Dan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 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3751" y="4159722"/>
            <a:ext cx="27882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7:7-8, Is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</a:t>
            </a:r>
            <a:r>
              <a:rPr lang="en-US" sz="2000" dirty="0">
                <a:solidFill>
                  <a:srgbClr val="FFFFFF"/>
                </a:solidFill>
                <a:latin typeface="Gill Sans M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 15:1-4, 2 Tim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860298" y="1153165"/>
            <a:ext cx="6844639" cy="56323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Old Testament:  True Prophets of the 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#13 – Samuel:  Lifelong Shining Faith (Heb 11:32f, 1 Sam)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#14 – Nathan &amp; Gad:  The Comforter’s Faith (Heb 11:32g)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#15 – Man of God &amp; Old Prophet:   Weak Prophets of the Faith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#16 – Azariah &amp; Hanani:  Two Prophets and Two Effects of Truth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#17 – Jehu, a Prophet, &amp; Micaiah:  Little-Known Prophets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#18 – Elijah:  The Past, Present, and Future Prophet of the Faith </a:t>
            </a:r>
            <a:r>
              <a:rPr lang="en-US" sz="1200" dirty="0">
                <a:latin typeface="Gill Sans MT"/>
              </a:rPr>
              <a:t>(Heb 11:35)</a:t>
            </a:r>
            <a:endParaRPr lang="en-US" dirty="0"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#19 – Elisha:  Prophet of Power and Water (Heb 11:35)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#20 – Jonah &amp; Nahum:  God’s Mercy &amp; Judgment on Nineveh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#21 – </a:t>
            </a:r>
            <a:r>
              <a:rPr lang="en-US" b="1" dirty="0">
                <a:latin typeface="Gill Sans MT"/>
              </a:rPr>
              <a:t>Ho</a:t>
            </a:r>
            <a:r>
              <a:rPr lang="en-US" dirty="0">
                <a:latin typeface="Gill Sans MT"/>
              </a:rPr>
              <a:t>sea, </a:t>
            </a:r>
            <a:r>
              <a:rPr lang="en-US" b="1" dirty="0">
                <a:latin typeface="Gill Sans MT"/>
              </a:rPr>
              <a:t>Jo</a:t>
            </a:r>
            <a:r>
              <a:rPr lang="en-US" dirty="0">
                <a:latin typeface="Gill Sans MT"/>
              </a:rPr>
              <a:t>el, &amp; </a:t>
            </a:r>
            <a:r>
              <a:rPr lang="en-US" b="1" dirty="0">
                <a:latin typeface="Gill Sans MT"/>
              </a:rPr>
              <a:t>Am</a:t>
            </a:r>
            <a:r>
              <a:rPr lang="en-US" dirty="0">
                <a:latin typeface="Gill Sans MT"/>
              </a:rPr>
              <a:t>os:  Future Judgments and Blessings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#22 – </a:t>
            </a:r>
            <a:r>
              <a:rPr lang="en-US" b="1" dirty="0">
                <a:latin typeface="Gill Sans MT"/>
              </a:rPr>
              <a:t>O</a:t>
            </a:r>
            <a:r>
              <a:rPr lang="en-US" dirty="0">
                <a:latin typeface="Gill Sans MT"/>
              </a:rPr>
              <a:t>badiah, </a:t>
            </a:r>
            <a:r>
              <a:rPr lang="en-US" b="1" dirty="0">
                <a:latin typeface="Gill Sans MT"/>
              </a:rPr>
              <a:t>J</a:t>
            </a:r>
            <a:r>
              <a:rPr lang="en-US" dirty="0">
                <a:latin typeface="Gill Sans MT"/>
              </a:rPr>
              <a:t>onah, &amp; </a:t>
            </a:r>
            <a:r>
              <a:rPr lang="en-US" b="1" dirty="0">
                <a:latin typeface="Gill Sans MT"/>
              </a:rPr>
              <a:t>M</a:t>
            </a:r>
            <a:r>
              <a:rPr lang="en-US" dirty="0">
                <a:latin typeface="Gill Sans MT"/>
              </a:rPr>
              <a:t>icah:  Fight with Hate,  Anger, &amp; Darkness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#23 –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Isaiah:  Prophet of Majesty and Royalty </a:t>
            </a:r>
            <a:r>
              <a:rPr lang="en-US" dirty="0">
                <a:latin typeface="Gill Sans MT"/>
              </a:rPr>
              <a:t> (Heb 11:37)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#24 –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um,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akkuk, &amp;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Zep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haniah:  </a:t>
            </a:r>
            <a:r>
              <a:rPr lang="en-US" dirty="0">
                <a:latin typeface="Gill Sans MT"/>
              </a:rPr>
              <a:t>God the Loving-Holy Judge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#25 – Huldah:  Prophetess of Anomaly &amp; Conformity of</a:t>
            </a:r>
            <a:r>
              <a:rPr lang="en-US" dirty="0">
                <a:latin typeface="Gill Sans MT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the Faith</a:t>
            </a:r>
          </a:p>
          <a:p>
            <a:pPr defTabSz="914400"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#26 –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Jeremiah &amp; Lamentations: Speak,  Weep, and Turn unto the LORD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#27 – Ezekiel: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#28 – Daniel:   </a:t>
            </a:r>
          </a:p>
          <a:p>
            <a:pPr defTabSz="914400">
              <a:defRPr/>
            </a:pPr>
            <a:r>
              <a:rPr lang="en-US" dirty="0">
                <a:latin typeface="Gill Sans MT"/>
              </a:rPr>
              <a:t>#29 –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Ha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ggai,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Ze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chariah, &amp;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Ma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lachi:  </a:t>
            </a:r>
            <a:endParaRPr lang="en-US" dirty="0"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</a:t>
            </a:r>
            <a:r>
              <a:rPr lang="en-US" dirty="0">
                <a:latin typeface="Gill Sans MT"/>
              </a:rPr>
              <a:t>30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– Old Testament False Prophets </a:t>
            </a:r>
          </a:p>
          <a:p>
            <a:pPr lvl="0"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#31 – </a:t>
            </a:r>
            <a:r>
              <a:rPr lang="en-US" dirty="0">
                <a:latin typeface="Gill Sans MT"/>
              </a:rPr>
              <a:t>New Testament Prophets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                                              </a:t>
            </a:r>
            <a:endParaRPr lang="en-US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2883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900E41-422E-AFD3-6E17-5BA9E42030B1}"/>
              </a:ext>
            </a:extLst>
          </p:cNvPr>
          <p:cNvSpPr txBox="1"/>
          <p:nvPr/>
        </p:nvSpPr>
        <p:spPr>
          <a:xfrm>
            <a:off x="10381" y="17858"/>
            <a:ext cx="12181619" cy="6821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Jeremiah:  Speak, Weep, and Turn unto </a:t>
            </a:r>
            <a:r>
              <a:rPr lang="en-US" sz="2000" b="1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the LORD</a:t>
            </a:r>
            <a:r>
              <a:rPr lang="en-US" sz="120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</a:t>
            </a: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                         </a:t>
            </a: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                 </a:t>
            </a: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Time:  c. 627-580 BC</a:t>
            </a:r>
            <a:r>
              <a:rPr lang="en-US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.  King Josiah and the last 4 evil kings of Judah (1:2)</a:t>
            </a:r>
            <a:endParaRPr lang="en-US" dirty="0">
              <a:solidFill>
                <a:schemeClr val="bg1"/>
              </a:solidFill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dirty="0">
              <a:solidFill>
                <a:schemeClr val="bg1"/>
              </a:solidFill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dirty="0">
                <a:solidFill>
                  <a:schemeClr val="bg1"/>
                </a:solidFill>
              </a:rPr>
              <a:t>Purpose:  Ordained a prophet unto the nations at the midnight hour (1:5)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Key Words:  Return or Turn – 90x.  Backsliding(s) – 13x, chapter 3 – 9x.  Backward 2x.  </a:t>
            </a:r>
            <a:endParaRPr lang="en-US" b="1" u="sng" dirty="0">
              <a:solidFill>
                <a:schemeClr val="bg1"/>
              </a:solidFill>
            </a:endParaRPr>
          </a:p>
          <a:p>
            <a:endParaRPr lang="en-US" b="1" u="sng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12 Helps for me to speak, weep, and turn to God:</a:t>
            </a:r>
            <a:r>
              <a:rPr lang="en-US" dirty="0">
                <a:solidFill>
                  <a:schemeClr val="bg1"/>
                </a:solidFill>
              </a:rPr>
              <a:t>					</a:t>
            </a:r>
            <a:r>
              <a:rPr lang="en-US" u="sng" dirty="0">
                <a:solidFill>
                  <a:schemeClr val="bg1"/>
                </a:solidFill>
              </a:rPr>
              <a:t>Scripture</a:t>
            </a:r>
            <a:endParaRPr lang="en-US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1) Jeremiah - I cannot speak / LORD -  you will speak My words		  1:1-10</a:t>
            </a:r>
          </a:p>
          <a:p>
            <a:r>
              <a:rPr lang="en-US" dirty="0">
                <a:solidFill>
                  <a:schemeClr val="bg1"/>
                </a:solidFill>
              </a:rPr>
              <a:t>2) Run with footmen and weary?  Contend with horses &amp; flood?		12:5</a:t>
            </a:r>
          </a:p>
          <a:p>
            <a:r>
              <a:rPr lang="en-US" dirty="0">
                <a:solidFill>
                  <a:schemeClr val="bg1"/>
                </a:solidFill>
              </a:rPr>
              <a:t>3) Rejoice as I find and eat the Bible and obey God 					15:16</a:t>
            </a:r>
          </a:p>
          <a:p>
            <a:r>
              <a:rPr lang="en-US" dirty="0">
                <a:solidFill>
                  <a:schemeClr val="bg1"/>
                </a:solidFill>
              </a:rPr>
              <a:t>4) Not wanting to speak, yet God’s Word is fire in my heart			20:9 </a:t>
            </a:r>
          </a:p>
          <a:p>
            <a:r>
              <a:rPr lang="en-US" dirty="0">
                <a:solidFill>
                  <a:schemeClr val="bg1"/>
                </a:solidFill>
              </a:rPr>
              <a:t>5) God’s Word is like a fire and like a hammer that breaks rocks		23:29</a:t>
            </a:r>
          </a:p>
          <a:p>
            <a:r>
              <a:rPr lang="en-US" dirty="0">
                <a:solidFill>
                  <a:schemeClr val="bg1"/>
                </a:solidFill>
              </a:rPr>
              <a:t>6) By grace deserved by the faithful Rechabites						35:18-19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Because I am not past the point of no return (OT-nation, NT-individual, 1 Cor 9:27)</a:t>
            </a:r>
          </a:p>
          <a:p>
            <a:r>
              <a:rPr lang="en-US" dirty="0">
                <a:solidFill>
                  <a:schemeClr val="bg1"/>
                </a:solidFill>
              </a:rPr>
              <a:t>7) Living waters or broken cisterns	 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sz="1400" dirty="0">
                <a:solidFill>
                  <a:srgbClr val="00B050"/>
                </a:solidFill>
              </a:rPr>
              <a:t>(Jeremiah rose early to pray, 7x)</a:t>
            </a: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		 2:13</a:t>
            </a:r>
          </a:p>
          <a:p>
            <a:r>
              <a:rPr lang="en-US" dirty="0">
                <a:solidFill>
                  <a:schemeClr val="bg1"/>
                </a:solidFill>
              </a:rPr>
              <a:t>8) Hard ground of my heart  </a:t>
            </a:r>
            <a:r>
              <a:rPr lang="en-US" sz="1400" dirty="0">
                <a:solidFill>
                  <a:schemeClr val="bg1"/>
                </a:solidFill>
              </a:rPr>
              <a:t>(Hebrews 3:8, 3:12, 3:15, 4:7 or 4:12, 8:10, 10:22, 13:9)</a:t>
            </a:r>
            <a:r>
              <a:rPr lang="en-US" dirty="0">
                <a:solidFill>
                  <a:schemeClr val="bg1"/>
                </a:solidFill>
              </a:rPr>
              <a:t>	 4:3-4</a:t>
            </a:r>
          </a:p>
          <a:p>
            <a:r>
              <a:rPr lang="en-US" dirty="0">
                <a:solidFill>
                  <a:schemeClr val="bg1"/>
                </a:solidFill>
              </a:rPr>
              <a:t>9) I refused the old paths	</a:t>
            </a:r>
            <a:r>
              <a:rPr lang="en-US" sz="1400" dirty="0">
                <a:solidFill>
                  <a:srgbClr val="00B050"/>
                </a:solidFill>
              </a:rPr>
              <a:t>(pray not for Israel, 3x, Jer  7-14, 1 John 5:16)	</a:t>
            </a:r>
            <a:r>
              <a:rPr lang="en-US" dirty="0">
                <a:solidFill>
                  <a:schemeClr val="bg1"/>
                </a:solidFill>
              </a:rPr>
              <a:t>		 6:16-17</a:t>
            </a:r>
          </a:p>
          <a:p>
            <a:r>
              <a:rPr lang="en-US" dirty="0">
                <a:solidFill>
                  <a:schemeClr val="bg1"/>
                </a:solidFill>
              </a:rPr>
              <a:t>10) Jeremiah’s soiled linen girdle </a:t>
            </a:r>
            <a:r>
              <a:rPr lang="en-US" sz="1400" dirty="0">
                <a:solidFill>
                  <a:schemeClr val="bg1"/>
                </a:solidFill>
              </a:rPr>
              <a:t>(1 Cor 5:1-6:11, 1 Cor 11:27-34, 2 Cor 7)	</a:t>
            </a:r>
            <a:r>
              <a:rPr lang="en-US" dirty="0">
                <a:solidFill>
                  <a:schemeClr val="bg1"/>
                </a:solidFill>
              </a:rPr>
              <a:t>	13:1-11</a:t>
            </a:r>
          </a:p>
          <a:p>
            <a:r>
              <a:rPr lang="en-US" dirty="0">
                <a:solidFill>
                  <a:schemeClr val="bg1"/>
                </a:solidFill>
              </a:rPr>
              <a:t>11) My deceitful &amp; wicked heart </a:t>
            </a:r>
            <a:r>
              <a:rPr lang="en-US" sz="1400" dirty="0">
                <a:solidFill>
                  <a:schemeClr val="bg1"/>
                </a:solidFill>
              </a:rPr>
              <a:t>(not Hebrews 6:4-7, but 6:9-12, and Acts 5:1-11)	</a:t>
            </a:r>
            <a:r>
              <a:rPr lang="en-US" dirty="0">
                <a:solidFill>
                  <a:schemeClr val="bg1"/>
                </a:solidFill>
              </a:rPr>
              <a:t>17:9-10</a:t>
            </a:r>
          </a:p>
          <a:p>
            <a:r>
              <a:rPr lang="en-US" dirty="0">
                <a:solidFill>
                  <a:schemeClr val="bg1"/>
                </a:solidFill>
              </a:rPr>
              <a:t>12) I speak, even if not heard  </a:t>
            </a:r>
            <a:r>
              <a:rPr lang="en-US" sz="1400" dirty="0">
                <a:solidFill>
                  <a:srgbClr val="00B050"/>
                </a:solidFill>
              </a:rPr>
              <a:t>(God not hear prayer, 4x, Jer 26-44, James 2x) </a:t>
            </a:r>
            <a:r>
              <a:rPr lang="en-US" sz="1400" dirty="0">
                <a:solidFill>
                  <a:schemeClr val="bg1"/>
                </a:solidFill>
              </a:rPr>
              <a:t>		</a:t>
            </a:r>
            <a:r>
              <a:rPr lang="en-US" dirty="0">
                <a:solidFill>
                  <a:schemeClr val="bg1"/>
                </a:solidFill>
              </a:rPr>
              <a:t>26:2-3</a:t>
            </a:r>
          </a:p>
          <a:p>
            <a:pPr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Application for me today; to speak, weep, and turn!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FD5DB-FDD8-85C2-8228-D492EF8ABA92}"/>
              </a:ext>
            </a:extLst>
          </p:cNvPr>
          <p:cNvSpPr txBox="1"/>
          <p:nvPr/>
        </p:nvSpPr>
        <p:spPr>
          <a:xfrm>
            <a:off x="9067190" y="30533"/>
            <a:ext cx="3124337" cy="12618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  Gold standard for Bible study</a:t>
            </a:r>
          </a:p>
          <a:p>
            <a:endParaRPr lang="en-US" sz="5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1</a:t>
            </a:r>
            <a:r>
              <a:rPr lang="en-US" sz="1400" baseline="30000" dirty="0">
                <a:solidFill>
                  <a:schemeClr val="bg1"/>
                </a:solidFill>
              </a:rPr>
              <a:t>st</a:t>
            </a:r>
            <a:r>
              <a:rPr lang="en-US" sz="1400" dirty="0">
                <a:solidFill>
                  <a:schemeClr val="bg1"/>
                </a:solidFill>
              </a:rPr>
              <a:t>   What it says then.</a:t>
            </a:r>
          </a:p>
          <a:p>
            <a:endParaRPr lang="en-US" sz="5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2</a:t>
            </a:r>
            <a:r>
              <a:rPr lang="en-US" sz="1400" baseline="30000" dirty="0">
                <a:solidFill>
                  <a:schemeClr val="bg1"/>
                </a:solidFill>
              </a:rPr>
              <a:t>nd</a:t>
            </a:r>
            <a:r>
              <a:rPr lang="en-US" sz="1400" dirty="0">
                <a:solidFill>
                  <a:schemeClr val="bg1"/>
                </a:solidFill>
              </a:rPr>
              <a:t>   What it says about God.</a:t>
            </a:r>
          </a:p>
          <a:p>
            <a:endParaRPr lang="en-US" sz="5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3</a:t>
            </a:r>
            <a:r>
              <a:rPr lang="en-US" sz="1400" baseline="30000" dirty="0">
                <a:solidFill>
                  <a:schemeClr val="bg1"/>
                </a:solidFill>
              </a:rPr>
              <a:t>rd</a:t>
            </a:r>
            <a:r>
              <a:rPr lang="en-US" sz="1400" dirty="0">
                <a:solidFill>
                  <a:schemeClr val="bg1"/>
                </a:solidFill>
              </a:rPr>
              <a:t>   Application for me today.</a:t>
            </a:r>
          </a:p>
          <a:p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7C55A-686A-DA39-A451-6BB230F61CF9}"/>
              </a:ext>
            </a:extLst>
          </p:cNvPr>
          <p:cNvSpPr txBox="1"/>
          <p:nvPr/>
        </p:nvSpPr>
        <p:spPr>
          <a:xfrm>
            <a:off x="9048306" y="1519100"/>
            <a:ext cx="3124337" cy="19389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     </a:t>
            </a:r>
            <a:r>
              <a:rPr lang="en-US" sz="1400" b="1" u="sng" dirty="0">
                <a:solidFill>
                  <a:schemeClr val="bg1"/>
                </a:solidFill>
              </a:rPr>
              <a:t>Uniqueness of Jeremiah </a:t>
            </a:r>
          </a:p>
          <a:p>
            <a:r>
              <a:rPr lang="en-US" sz="1400" dirty="0">
                <a:solidFill>
                  <a:schemeClr val="bg1"/>
                </a:solidFill>
              </a:rPr>
              <a:t>Autobiography to learn  (Ro 15:4)</a:t>
            </a:r>
          </a:p>
          <a:p>
            <a:r>
              <a:rPr lang="en-US" sz="1400" dirty="0">
                <a:solidFill>
                  <a:schemeClr val="bg1"/>
                </a:solidFill>
              </a:rPr>
              <a:t>2 visions: almond rod &amp; boiling pot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Focus on Israel, near and far, judgment for sin to fulfill prophecy.   The new covenant is for Israel, Jer 31.  The New Testament is for the body of Christ – the true Church.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1C371D-9BC0-403E-E623-9C70EE513D25}"/>
              </a:ext>
            </a:extLst>
          </p:cNvPr>
          <p:cNvSpPr txBox="1"/>
          <p:nvPr/>
        </p:nvSpPr>
        <p:spPr>
          <a:xfrm>
            <a:off x="9007026" y="5411411"/>
            <a:ext cx="3165617" cy="14157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    </a:t>
            </a:r>
            <a:r>
              <a:rPr lang="en-US" sz="1400" b="1" u="sng" dirty="0">
                <a:solidFill>
                  <a:schemeClr val="bg1"/>
                </a:solidFill>
              </a:rPr>
              <a:t>Jeremiah’s 70-year prophecy 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</a:rPr>
              <a:t>605 BC</a:t>
            </a:r>
            <a:r>
              <a:rPr lang="en-US" sz="1200" dirty="0">
                <a:solidFill>
                  <a:schemeClr val="bg1"/>
                </a:solidFill>
              </a:rPr>
              <a:t>, 25:1-38 (11-12) &amp; 29:1-14 (10)</a:t>
            </a:r>
          </a:p>
          <a:p>
            <a:r>
              <a:rPr lang="en-US" sz="1200" dirty="0">
                <a:solidFill>
                  <a:schemeClr val="bg1"/>
                </a:solidFill>
              </a:rPr>
              <a:t>2 Chronicles 36:7, Daniel 2:35, 2:45, </a:t>
            </a:r>
          </a:p>
          <a:p>
            <a:r>
              <a:rPr lang="en-US" sz="1200" dirty="0">
                <a:solidFill>
                  <a:schemeClr val="bg1"/>
                </a:solidFill>
              </a:rPr>
              <a:t>9:1-27 (1-2) Daniel understood Jeremiah.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</a:rPr>
              <a:t>536 BC</a:t>
            </a:r>
            <a:r>
              <a:rPr lang="en-US" sz="1200" dirty="0">
                <a:solidFill>
                  <a:schemeClr val="bg1"/>
                </a:solidFill>
              </a:rPr>
              <a:t>, Ezra 1:1-4, 3:6, 3:8</a:t>
            </a:r>
          </a:p>
          <a:p>
            <a:r>
              <a:rPr lang="en-US" sz="1200" dirty="0">
                <a:solidFill>
                  <a:schemeClr val="bg1"/>
                </a:solidFill>
              </a:rPr>
              <a:t>Temple reconstruction begins.</a:t>
            </a:r>
          </a:p>
        </p:txBody>
      </p:sp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697E6E69-10A7-E95B-7E17-1563636825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19C53FFC-B9C8-21E9-DCEC-68ED9034BF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44F2A255-DBB8-A7F8-11C4-E1BA7BD5D1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4D994943-A3A5-41B2-DE34-AEFF30753B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DD66C7BD-43F3-92ED-C793-11154A9ABB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25571D-5481-48D1-26FA-569DFFC72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  <p:pic>
        <p:nvPicPr>
          <p:cNvPr id="1026" name="Picture 2" descr="&quot;Lessons From The Almond Stick&quot; Jeremiah 1:11-13 - YouTube">
            <a:extLst>
              <a:ext uri="{FF2B5EF4-FFF2-40B4-BE49-F238E27FC236}">
                <a16:creationId xmlns:a16="http://schemas.microsoft.com/office/drawing/2014/main" id="{B03A2D62-23E4-21CA-606C-1C4627018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027" y="3913568"/>
            <a:ext cx="1968782" cy="11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he Almond Tree &amp; the Boiling Pot Jeremiah 1:10 See, I have ...">
            <a:extLst>
              <a:ext uri="{FF2B5EF4-FFF2-40B4-BE49-F238E27FC236}">
                <a16:creationId xmlns:a16="http://schemas.microsoft.com/office/drawing/2014/main" id="{744B9BD1-6A44-B42B-5627-09E21D2CF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218" y="3873886"/>
            <a:ext cx="1876425" cy="13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A7AA9A-BAB5-EC97-B865-5777D6E8CCF9}"/>
              </a:ext>
            </a:extLst>
          </p:cNvPr>
          <p:cNvSpPr txBox="1"/>
          <p:nvPr/>
        </p:nvSpPr>
        <p:spPr>
          <a:xfrm>
            <a:off x="8831939" y="3611671"/>
            <a:ext cx="3288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 1</a:t>
            </a:r>
            <a:r>
              <a:rPr lang="en-US" sz="1200" b="1" baseline="30000" dirty="0">
                <a:solidFill>
                  <a:schemeClr val="bg1"/>
                </a:solidFill>
              </a:rPr>
              <a:t>st</a:t>
            </a:r>
            <a:r>
              <a:rPr lang="en-US" sz="1200" b="1" dirty="0">
                <a:solidFill>
                  <a:schemeClr val="bg1"/>
                </a:solidFill>
              </a:rPr>
              <a:t> bloom, wakeful        tipped boiling pot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319542-B3E9-8151-FB64-8505AE4AF10C}"/>
              </a:ext>
            </a:extLst>
          </p:cNvPr>
          <p:cNvSpPr txBox="1"/>
          <p:nvPr/>
        </p:nvSpPr>
        <p:spPr>
          <a:xfrm>
            <a:off x="9136729" y="5049565"/>
            <a:ext cx="968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Jer 1:11-16</a:t>
            </a:r>
          </a:p>
        </p:txBody>
      </p:sp>
    </p:spTree>
    <p:extLst>
      <p:ext uri="{BB962C8B-B14F-4D97-AF65-F5344CB8AC3E}">
        <p14:creationId xmlns:p14="http://schemas.microsoft.com/office/powerpoint/2010/main" val="361680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CF19-2E4E-B1B3-D32C-DB46D789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5" y="105356"/>
            <a:ext cx="1365813" cy="1479604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1200" dirty="0"/>
              <a:t>OT True Prophets chart</a:t>
            </a:r>
            <a:br>
              <a:rPr lang="en-US" sz="1200" dirty="0"/>
            </a:br>
            <a:r>
              <a:rPr lang="en-US" sz="1200" dirty="0"/>
              <a:t> in respect to</a:t>
            </a:r>
            <a:br>
              <a:rPr lang="en-US" sz="1200" dirty="0"/>
            </a:br>
            <a:r>
              <a:rPr lang="en-US" sz="1200" dirty="0"/>
              <a:t>Hebrews</a:t>
            </a:r>
            <a:br>
              <a:rPr lang="en-US" sz="1200" dirty="0"/>
            </a:br>
            <a:r>
              <a:rPr lang="en-US" sz="1200" dirty="0"/>
              <a:t> 11:1-3, 11:6,</a:t>
            </a:r>
            <a:br>
              <a:rPr lang="en-US" sz="1200" dirty="0"/>
            </a:br>
            <a:r>
              <a:rPr lang="en-US" sz="1200" dirty="0"/>
              <a:t>11:32-40, 12:1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7B784E-FE43-507E-5DC4-D693A3D0D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176501"/>
              </p:ext>
            </p:extLst>
          </p:nvPr>
        </p:nvGraphicFramePr>
        <p:xfrm>
          <a:off x="1619078" y="-2801"/>
          <a:ext cx="10542442" cy="684806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9092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851601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1322698">
                  <a:extLst>
                    <a:ext uri="{9D8B030D-6E8A-4147-A177-3AD203B41FA5}">
                      <a16:colId xmlns:a16="http://schemas.microsoft.com/office/drawing/2014/main" val="2504805489"/>
                    </a:ext>
                  </a:extLst>
                </a:gridCol>
                <a:gridCol w="1056855">
                  <a:extLst>
                    <a:ext uri="{9D8B030D-6E8A-4147-A177-3AD203B41FA5}">
                      <a16:colId xmlns:a16="http://schemas.microsoft.com/office/drawing/2014/main" val="1165422160"/>
                    </a:ext>
                  </a:extLst>
                </a:gridCol>
                <a:gridCol w="584067">
                  <a:extLst>
                    <a:ext uri="{9D8B030D-6E8A-4147-A177-3AD203B41FA5}">
                      <a16:colId xmlns:a16="http://schemas.microsoft.com/office/drawing/2014/main" val="3007881294"/>
                    </a:ext>
                  </a:extLst>
                </a:gridCol>
                <a:gridCol w="2340656">
                  <a:extLst>
                    <a:ext uri="{9D8B030D-6E8A-4147-A177-3AD203B41FA5}">
                      <a16:colId xmlns:a16="http://schemas.microsoft.com/office/drawing/2014/main" val="3206543794"/>
                    </a:ext>
                  </a:extLst>
                </a:gridCol>
                <a:gridCol w="605706">
                  <a:extLst>
                    <a:ext uri="{9D8B030D-6E8A-4147-A177-3AD203B41FA5}">
                      <a16:colId xmlns:a16="http://schemas.microsoft.com/office/drawing/2014/main" val="589018013"/>
                    </a:ext>
                  </a:extLst>
                </a:gridCol>
                <a:gridCol w="599460">
                  <a:extLst>
                    <a:ext uri="{9D8B030D-6E8A-4147-A177-3AD203B41FA5}">
                      <a16:colId xmlns:a16="http://schemas.microsoft.com/office/drawing/2014/main" val="1871569226"/>
                    </a:ext>
                  </a:extLst>
                </a:gridCol>
                <a:gridCol w="584791">
                  <a:extLst>
                    <a:ext uri="{9D8B030D-6E8A-4147-A177-3AD203B41FA5}">
                      <a16:colId xmlns:a16="http://schemas.microsoft.com/office/drawing/2014/main" val="450574153"/>
                    </a:ext>
                  </a:extLst>
                </a:gridCol>
                <a:gridCol w="712381">
                  <a:extLst>
                    <a:ext uri="{9D8B030D-6E8A-4147-A177-3AD203B41FA5}">
                      <a16:colId xmlns:a16="http://schemas.microsoft.com/office/drawing/2014/main" val="397686635"/>
                    </a:ext>
                  </a:extLst>
                </a:gridCol>
                <a:gridCol w="1235725">
                  <a:extLst>
                    <a:ext uri="{9D8B030D-6E8A-4147-A177-3AD203B41FA5}">
                      <a16:colId xmlns:a16="http://schemas.microsoft.com/office/drawing/2014/main" val="769116399"/>
                    </a:ext>
                  </a:extLst>
                </a:gridCol>
                <a:gridCol w="419410">
                  <a:extLst>
                    <a:ext uri="{9D8B030D-6E8A-4147-A177-3AD203B41FA5}">
                      <a16:colId xmlns:a16="http://schemas.microsoft.com/office/drawing/2014/main" val="4266611883"/>
                    </a:ext>
                  </a:extLst>
                </a:gridCol>
              </a:tblGrid>
              <a:tr h="317914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ctr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Heb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0240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Samuel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 /1 Sam 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after 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887159"/>
                  </a:ext>
                </a:extLst>
              </a:tr>
              <a:tr h="14232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Gad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Sam 22:25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14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Nathan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Sam 7. 12.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 -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-seed of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Solomon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78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No/Psalms 50, 73-83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Far/Tribulation and 1000-year reign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Revelation 6-20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731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Ahijah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11:29-39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Near/Jeroboam’s reign-son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 14:1-26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069062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Shemaiah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12:22-24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Rehoboam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Rehoboam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      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54416"/>
                  </a:ext>
                </a:extLst>
              </a:tr>
              <a:tr h="12010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Iddo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9:29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 - 1 </a:t>
                      </a:r>
                      <a:r>
                        <a:rPr lang="en-US" sz="900" baseline="30000" dirty="0" err="1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Seer for Jeroboam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Records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97768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/King Josiah by name, c. 300 yrs., 13:2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Heal hand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Judah, 2 Ki 23:15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36028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old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man of God, lion and donkey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Liar-like Lot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685876"/>
                  </a:ext>
                </a:extLst>
              </a:tr>
              <a:tr h="18686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Azariah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15:1-7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w/Ethiopia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454475"/>
                  </a:ext>
                </a:extLst>
              </a:tr>
              <a:tr h="16785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16:7-10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w/Israel-Syria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594965"/>
                  </a:ext>
                </a:extLst>
              </a:tr>
              <a:tr h="10943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Jehu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16:1-13,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Baasha-3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2 Chr 19:1-4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92223"/>
                  </a:ext>
                </a:extLst>
              </a:tr>
              <a:tr h="9553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Prophet -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20:13-36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Near/Syria/man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27629"/>
                  </a:ext>
                </a:extLst>
              </a:tr>
              <a:tr h="12605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22:1-28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Near/400 to 1, 2 Chr  18:1-27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Lying spirit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172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Elijah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17-2 Ki 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Omri, Ahab – 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 ½ years  draught, 450 to 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B5/C3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Gentile widow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726094"/>
                  </a:ext>
                </a:extLst>
              </a:tr>
              <a:tr h="12037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Elisha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 3-13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Joram, Jehu – 8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None/gentile general, Lu 4:27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B11/C5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Jezebel-death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970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Eliezer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Chronicles 20:37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Jehosophat -4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Near/alliance with Ahaziah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Fleet destroyed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17387"/>
                  </a:ext>
                </a:extLst>
              </a:tr>
              <a:tr h="145156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Jo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11-15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Joash -11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102261"/>
                  </a:ext>
                </a:extLst>
              </a:tr>
              <a:tr h="188243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Jonah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No/Jonah 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Jehoash - 11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 days – repent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 by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Angry-carnal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982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Am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14-15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45 yrs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 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Assyria 722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641975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15-18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40 yrs, Far/2700+ yrs (7x)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Gomer/3 children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363989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Oded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28:6-15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Ahaz-12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victory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19329"/>
                  </a:ext>
                </a:extLst>
              </a:tr>
              <a:tr h="10319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Yes/rejection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Jotham-Hezekiah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Assyria &amp; Babylon, Far  Jesus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5:2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N-S 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that day 25%, hear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502096"/>
                  </a:ext>
                </a:extLst>
              </a:tr>
              <a:tr h="20742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Yes/sawn in half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Uzziah-Hezekiah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and Far/more than other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3/time-185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Majesty, Royalty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21140"/>
                  </a:ext>
                </a:extLst>
              </a:tr>
              <a:tr h="15294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Nah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um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No/Nahum 1-3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Hezekiah-13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Near/30 -50 years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Israel, 722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6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i="0" baseline="0" dirty="0">
                          <a:solidFill>
                            <a:schemeClr val="bg1"/>
                          </a:solidFill>
                        </a:rPr>
                        <a:t>Hab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akkuk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 Babylon-Nebuchadnezzar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Trial to Triumph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30724"/>
                  </a:ext>
                </a:extLst>
              </a:tr>
              <a:tr h="21078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Zep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Near-Babylon/Far 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 of Jesus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Trib &amp; 1000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728559"/>
                  </a:ext>
                </a:extLst>
              </a:tr>
              <a:tr h="8309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Huldah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22:11-20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Near/13 years, Josiah’s grave 2 Ki 23:27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Chr 34:18-28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947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Jeremiah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Yes/no wife, pit, 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etc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Near-Babylon/70-year captivity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Babylon  586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526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Daniel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? – Babylon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780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Ezekiel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? – Babylon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969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Obadiah</a:t>
                      </a:r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Edom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ggai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Zerubbabel-Gov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93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chariah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001943"/>
                  </a:ext>
                </a:extLst>
              </a:tr>
              <a:tr h="11770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Ma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lachi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38162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BBC2EF9-5610-D3D2-6B31-24DB0C650054}"/>
              </a:ext>
            </a:extLst>
          </p:cNvPr>
          <p:cNvSpPr txBox="1">
            <a:spLocks/>
          </p:cNvSpPr>
          <p:nvPr/>
        </p:nvSpPr>
        <p:spPr>
          <a:xfrm>
            <a:off x="71749" y="1690497"/>
            <a:ext cx="1365813" cy="472304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Before </a:t>
            </a:r>
            <a:r>
              <a:rPr kumimoji="0" lang="en-US" sz="1200" b="1" i="0" u="sng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Samuel</a:t>
            </a:r>
          </a:p>
          <a:p>
            <a:pPr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Enoch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Genesis 5:24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Jude 1:14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Moses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7:1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Deut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34:10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Acts 3:22,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7:37</a:t>
            </a:r>
          </a:p>
          <a:p>
            <a:pPr lvl="0">
              <a:defRPr/>
            </a:pPr>
            <a:endParaRPr lang="en-US" sz="1200" dirty="0">
              <a:solidFill>
                <a:prstClr val="white"/>
              </a:solidFill>
            </a:endParaRPr>
          </a:p>
          <a:p>
            <a:pPr lvl="0">
              <a:defRPr/>
            </a:pPr>
            <a:r>
              <a:rPr lang="en-US" sz="1200" dirty="0">
                <a:solidFill>
                  <a:prstClr val="white"/>
                </a:solidFill>
              </a:rPr>
              <a:t>Miriam  </a:t>
            </a:r>
          </a:p>
          <a:p>
            <a:pPr lvl="0">
              <a:defRPr/>
            </a:pPr>
            <a:r>
              <a:rPr lang="en-US" sz="1200" b="0" dirty="0">
                <a:solidFill>
                  <a:prstClr val="white"/>
                </a:solidFill>
              </a:rPr>
              <a:t>Exodus 15:20</a:t>
            </a:r>
          </a:p>
          <a:p>
            <a:pPr lvl="0">
              <a:defRPr/>
            </a:pPr>
            <a:r>
              <a:rPr lang="en-US" sz="1200" dirty="0">
                <a:solidFill>
                  <a:prstClr val="white"/>
                </a:solidFill>
              </a:rPr>
              <a:t>Deborah </a:t>
            </a:r>
          </a:p>
          <a:p>
            <a:pPr lvl="0">
              <a:defRPr/>
            </a:pPr>
            <a:r>
              <a:rPr lang="en-US" sz="1200" b="0" dirty="0">
                <a:solidFill>
                  <a:prstClr val="white"/>
                </a:solidFill>
              </a:rPr>
              <a:t>Judges 4:9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Bookman Old Style" panose="02050604050505020204"/>
              </a:rPr>
              <a:t>During &amp; after </a:t>
            </a:r>
            <a:r>
              <a:rPr lang="en-US" sz="1200" u="sng" dirty="0">
                <a:solidFill>
                  <a:prstClr val="white"/>
                </a:solidFill>
                <a:latin typeface="Bookman Old Style" panose="02050604050505020204"/>
              </a:rPr>
              <a:t>Samuel</a:t>
            </a:r>
            <a:r>
              <a:rPr lang="en-US" sz="1200" dirty="0">
                <a:solidFill>
                  <a:prstClr val="white"/>
                </a:solidFill>
                <a:latin typeface="Bookman Old Style" panose="0205060405050502020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 dirty="0">
              <a:solidFill>
                <a:prstClr val="white"/>
              </a:solidFill>
              <a:latin typeface="Bookman Old Style" panose="02050604050505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prstClr val="white"/>
                </a:solidFill>
                <a:latin typeface="Bookman Old Style" panose="02050604050505020204"/>
              </a:rPr>
              <a:t>1 Samuel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prstClr val="white"/>
                </a:solidFill>
                <a:latin typeface="Bookman Old Style" panose="02050604050505020204"/>
              </a:rPr>
              <a:t>19:18-24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prstClr val="white"/>
                </a:solidFill>
                <a:latin typeface="Bookman Old Style" panose="02050604050505020204"/>
              </a:rPr>
              <a:t>2 Ki 4:38-41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prstClr val="white"/>
                </a:solidFill>
                <a:latin typeface="Bookman Old Style" panose="02050604050505020204"/>
              </a:rPr>
              <a:t>Sons of the prophets-9x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D576A-5EA2-8490-2B6D-346A6939533D}"/>
              </a:ext>
            </a:extLst>
          </p:cNvPr>
          <p:cNvSpPr txBox="1"/>
          <p:nvPr/>
        </p:nvSpPr>
        <p:spPr>
          <a:xfrm>
            <a:off x="0" y="6433863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Updated:   17 Nov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W.H.</a:t>
            </a:r>
          </a:p>
        </p:txBody>
      </p:sp>
    </p:spTree>
    <p:extLst>
      <p:ext uri="{BB962C8B-B14F-4D97-AF65-F5344CB8AC3E}">
        <p14:creationId xmlns:p14="http://schemas.microsoft.com/office/powerpoint/2010/main" val="1610728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2272E3B-CB80-4A22-9D66-E16027ED0E6E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325EC8-9F89-4198-8218-91A34E1356D1}">
  <ds:schemaRefs>
    <ds:schemaRef ds:uri="http://www.w3.org/XML/1998/namespace"/>
    <ds:schemaRef ds:uri="http://purl.org/dc/elements/1.1/"/>
    <ds:schemaRef ds:uri="http://purl.org/dc/terms/"/>
    <ds:schemaRef ds:uri="http://purl.org/dc/dcmitype/"/>
    <ds:schemaRef ds:uri="f98cc253-feff-40fd-b75e-dde241986d3d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ea62328-f9cb-43bf-99db-6009b3f2bb1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C4657AF-EFCA-425B-866D-F2B846C840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AA0E26-2B78-4EE7-BE01-956B14188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83176</TotalTime>
  <Words>1773</Words>
  <Application>Microsoft Office PowerPoint</Application>
  <PresentationFormat>Widescreen</PresentationFormat>
  <Paragraphs>498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Bookman Old Style</vt:lpstr>
      <vt:lpstr>Calibri</vt:lpstr>
      <vt:lpstr>Cambria Math</vt:lpstr>
      <vt:lpstr>Gill Sans MT</vt:lpstr>
      <vt:lpstr>Rockwell</vt:lpstr>
      <vt:lpstr>Verdana</vt:lpstr>
      <vt:lpstr>Damask</vt:lpstr>
      <vt:lpstr>PowerPoint Presentation</vt:lpstr>
      <vt:lpstr>PowerPoint Presentation</vt:lpstr>
      <vt:lpstr>OT True Prophets chart  in respect to Hebrews  11:1-3, 11:6, 11:32-40, 12:1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1645</cp:revision>
  <cp:lastPrinted>2025-12-02T22:40:33Z</cp:lastPrinted>
  <dcterms:created xsi:type="dcterms:W3CDTF">2013-07-15T20:26:40Z</dcterms:created>
  <dcterms:modified xsi:type="dcterms:W3CDTF">2025-12-03T21:14:49Z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