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87" r:id="rId6"/>
    <p:sldId id="389" r:id="rId7"/>
    <p:sldId id="388" r:id="rId8"/>
    <p:sldId id="38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2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YxfzYYQ51gc&amp;ab_channel=SaddlebackKids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9635" y="1389864"/>
            <a:ext cx="6183086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sz="3200" dirty="0"/>
              <a:t>God’s Design for Elect Ladies </a:t>
            </a:r>
          </a:p>
          <a:p>
            <a:endParaRPr lang="en-US" sz="1400" dirty="0"/>
          </a:p>
          <a:p>
            <a:r>
              <a:rPr lang="en-US" dirty="0"/>
              <a:t>Priscilla, a Model New Testament Elect Lady </a:t>
            </a:r>
          </a:p>
          <a:p>
            <a:endParaRPr lang="en-US" sz="1050" dirty="0"/>
          </a:p>
          <a:p>
            <a:pPr algn="l"/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:  Psalm 68,  Victory Parade for the Ark (2 Sam 6-7, 1 Chr 13-16)</a:t>
            </a:r>
          </a:p>
          <a:p>
            <a:pPr algn="l"/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:  How to Keep on the Armor of God (Ephesians; sit, walk, and stand)</a:t>
            </a:r>
          </a:p>
          <a:p>
            <a:pPr algn="l"/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:  The Elect Lady, an example for all Christian Women (2 John)</a:t>
            </a:r>
          </a:p>
          <a:p>
            <a:pPr algn="l"/>
            <a:r>
              <a:rPr lang="en-US" sz="1600" dirty="0"/>
              <a:t>4</a:t>
            </a:r>
            <a:r>
              <a:rPr lang="en-US" sz="1600" baseline="30000" dirty="0"/>
              <a:t>th</a:t>
            </a:r>
            <a:r>
              <a:rPr lang="en-US" sz="1600" dirty="0"/>
              <a:t>:  Ruth, the Kind, Virtuous, Old Testament Lady (Ruth)</a:t>
            </a:r>
          </a:p>
          <a:p>
            <a:pPr algn="l"/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:  Esther, the Beautiful, Obedient, Old Testament Lady (Esther)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6</a:t>
            </a:r>
            <a:r>
              <a:rPr lang="en-US" sz="1600" baseline="30000" dirty="0">
                <a:solidFill>
                  <a:schemeClr val="bg1"/>
                </a:solidFill>
                <a:highlight>
                  <a:srgbClr val="FFFF00"/>
                </a:highlight>
              </a:rPr>
              <a:t>th</a:t>
            </a: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:   Priscilla, a Model New Testament Elect Lady (Acts 18)</a:t>
            </a:r>
          </a:p>
          <a:p>
            <a:pPr algn="l"/>
            <a:r>
              <a:rPr lang="en-US" sz="1600" dirty="0"/>
              <a:t>7</a:t>
            </a:r>
            <a:r>
              <a:rPr lang="en-US" sz="1600" baseline="30000" dirty="0"/>
              <a:t>th</a:t>
            </a:r>
            <a:r>
              <a:rPr lang="en-US" sz="1600" dirty="0"/>
              <a:t>:  God’s Design for NT Elect Ladies (Genesis to Revelation)</a:t>
            </a:r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June 15, 2025                                                      	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E8EE7D-CE03-100C-52A9-CBC796CBDBC7}"/>
              </a:ext>
            </a:extLst>
          </p:cNvPr>
          <p:cNvSpPr txBox="1"/>
          <p:nvPr/>
        </p:nvSpPr>
        <p:spPr>
          <a:xfrm>
            <a:off x="-1778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Slapstick Theater (Aquila and Priscilla)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F0B2631-A07E-08B3-CB30-CFD3683B52FE}"/>
              </a:ext>
            </a:extLst>
          </p:cNvPr>
          <p:cNvSpPr txBox="1">
            <a:spLocks/>
          </p:cNvSpPr>
          <p:nvPr/>
        </p:nvSpPr>
        <p:spPr>
          <a:xfrm>
            <a:off x="-48986" y="-49805"/>
            <a:ext cx="3913415" cy="6885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Ephesians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1-3 SIT, 4:1-6:9  WALK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6:10-20  STAND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Be</a:t>
            </a:r>
            <a:r>
              <a:rPr lang="en-US" sz="2000" b="1" dirty="0">
                <a:latin typeface="+mn-lt"/>
              </a:rPr>
              <a:t> STRONG in the Lord,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u="sng" dirty="0">
                <a:latin typeface="+mn-lt"/>
              </a:rPr>
              <a:t> against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the wiles of the devil (6:11)</a:t>
            </a:r>
          </a:p>
          <a:p>
            <a:pPr>
              <a:lnSpc>
                <a:spcPct val="100000"/>
              </a:lnSpc>
            </a:pPr>
            <a:r>
              <a:rPr lang="en-US" sz="2000" b="1" u="sng" dirty="0" err="1">
                <a:latin typeface="+mn-lt"/>
              </a:rPr>
              <a:t>withSTAND</a:t>
            </a:r>
            <a:r>
              <a:rPr lang="en-US" sz="2000" dirty="0">
                <a:latin typeface="+mn-lt"/>
              </a:rPr>
              <a:t> in the evil day (6:13a)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having done all, to </a:t>
            </a:r>
            <a:r>
              <a:rPr lang="en-US" sz="2000" b="1" u="sng" dirty="0">
                <a:latin typeface="+mn-lt"/>
              </a:rPr>
              <a:t>STAND</a:t>
            </a:r>
            <a:r>
              <a:rPr lang="en-US" sz="2000" dirty="0">
                <a:latin typeface="+mn-lt"/>
              </a:rPr>
              <a:t> (6:13b)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therefore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(6:14a)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Armor of God  (6:14b-17)</a:t>
            </a:r>
          </a:p>
          <a:p>
            <a:pPr algn="ctr">
              <a:lnSpc>
                <a:spcPct val="100000"/>
              </a:lnSpc>
            </a:pPr>
            <a:endParaRPr lang="en-US" sz="900" b="1" u="sng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1</a:t>
            </a:r>
            <a:r>
              <a:rPr lang="en-US" sz="2000" b="1" baseline="30000" dirty="0">
                <a:latin typeface="+mn-lt"/>
              </a:rPr>
              <a:t>st</a:t>
            </a:r>
            <a:r>
              <a:rPr lang="en-US" sz="2000" b="1" dirty="0">
                <a:latin typeface="+mn-lt"/>
              </a:rPr>
              <a:t> Loins – Truth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2</a:t>
            </a:r>
            <a:r>
              <a:rPr lang="en-US" sz="2000" baseline="30000" dirty="0">
                <a:latin typeface="+mn-lt"/>
              </a:rPr>
              <a:t>nd </a:t>
            </a:r>
            <a:r>
              <a:rPr lang="en-US" sz="2000" dirty="0">
                <a:latin typeface="+mn-lt"/>
              </a:rPr>
              <a:t>Breastplate – Righteousness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3</a:t>
            </a:r>
            <a:r>
              <a:rPr lang="en-US" sz="2000" baseline="30000" dirty="0">
                <a:latin typeface="+mn-lt"/>
              </a:rPr>
              <a:t>rd</a:t>
            </a:r>
            <a:r>
              <a:rPr lang="en-US" sz="2000" dirty="0">
                <a:latin typeface="+mn-lt"/>
              </a:rPr>
              <a:t> Feet – Gospel of Peace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4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Shield – of Faith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5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Helmet – Salvation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6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Sword –  Word of God</a:t>
            </a:r>
          </a:p>
          <a:p>
            <a:pPr>
              <a:lnSpc>
                <a:spcPct val="100000"/>
              </a:lnSpc>
            </a:pPr>
            <a:endParaRPr lang="en-US" sz="10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7</a:t>
            </a:r>
            <a:r>
              <a:rPr lang="en-US" sz="2000" b="1" baseline="30000" dirty="0">
                <a:latin typeface="+mn-lt"/>
              </a:rPr>
              <a:t>th</a:t>
            </a:r>
            <a:r>
              <a:rPr lang="en-US" sz="2000" b="1" dirty="0">
                <a:latin typeface="+mn-lt"/>
              </a:rPr>
              <a:t> Prayer (6:18-20)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1309BA-6650-0F52-CA90-7DA90BE9950F}"/>
              </a:ext>
            </a:extLst>
          </p:cNvPr>
          <p:cNvSpPr txBox="1">
            <a:spLocks/>
          </p:cNvSpPr>
          <p:nvPr/>
        </p:nvSpPr>
        <p:spPr>
          <a:xfrm>
            <a:off x="6233728" y="-75721"/>
            <a:ext cx="5958272" cy="68856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endParaRPr lang="en-US" sz="2900" b="1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900" b="1" dirty="0">
                <a:latin typeface="+mn-lt"/>
              </a:rPr>
              <a:t>Priscilla,  A Model New Testament Lady</a:t>
            </a: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latin typeface="+mn-lt"/>
              </a:rPr>
              <a:t>      </a:t>
            </a: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1200" b="1" dirty="0">
                <a:latin typeface="+mn-lt"/>
              </a:rPr>
              <a:t>                                       </a:t>
            </a:r>
            <a:r>
              <a:rPr lang="en-US" sz="2900" b="1" dirty="0">
                <a:latin typeface="+mn-lt"/>
              </a:rPr>
              <a:t>TENTMAKERS</a:t>
            </a:r>
          </a:p>
          <a:p>
            <a:pPr>
              <a:lnSpc>
                <a:spcPct val="100000"/>
              </a:lnSpc>
            </a:pPr>
            <a:endParaRPr lang="en-US" sz="2200" dirty="0">
              <a:latin typeface="+mn-lt"/>
            </a:endParaRPr>
          </a:p>
        </p:txBody>
      </p:sp>
      <p:pic>
        <p:nvPicPr>
          <p:cNvPr id="6" name="Picture 5" descr="A video game cover with a couple of people in armor&#10;&#10;AI-generated content may be incorrect.">
            <a:extLst>
              <a:ext uri="{FF2B5EF4-FFF2-40B4-BE49-F238E27FC236}">
                <a16:creationId xmlns:a16="http://schemas.microsoft.com/office/drawing/2014/main" id="{7F5DF50C-72B9-5CF5-B1AF-F95EEDFBB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88"/>
          <a:stretch/>
        </p:blipFill>
        <p:spPr>
          <a:xfrm>
            <a:off x="3886435" y="-49805"/>
            <a:ext cx="2347293" cy="236846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AADD8A-84B1-8436-178B-4DC690D1A60B}"/>
              </a:ext>
            </a:extLst>
          </p:cNvPr>
          <p:cNvSpPr txBox="1"/>
          <p:nvPr/>
        </p:nvSpPr>
        <p:spPr>
          <a:xfrm>
            <a:off x="3834229" y="2388115"/>
            <a:ext cx="239949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Same armor and different roles </a:t>
            </a:r>
          </a:p>
          <a:p>
            <a:pPr algn="ctr"/>
            <a:r>
              <a:rPr lang="en-US" sz="2400" dirty="0"/>
              <a:t>for men and women, and husbands and wives in spiritual warfare since the </a:t>
            </a:r>
          </a:p>
          <a:p>
            <a:pPr algn="ctr"/>
            <a:r>
              <a:rPr lang="en-US" sz="2400" dirty="0"/>
              <a:t>Garden of Eden</a:t>
            </a:r>
          </a:p>
          <a:p>
            <a:pPr algn="ctr"/>
            <a:r>
              <a:rPr lang="en-US" sz="2400" dirty="0"/>
              <a:t> </a:t>
            </a:r>
          </a:p>
          <a:p>
            <a:pPr algn="ctr"/>
            <a:r>
              <a:rPr lang="en-US" sz="2400" u="sng" dirty="0"/>
              <a:t>Next Sunday</a:t>
            </a:r>
          </a:p>
          <a:p>
            <a:pPr algn="ctr"/>
            <a:r>
              <a:rPr lang="en-US" sz="2400" dirty="0"/>
              <a:t>Elect Ladies </a:t>
            </a:r>
            <a:r>
              <a:rPr lang="en-US" dirty="0"/>
              <a:t>(Genesis to Revelation)</a:t>
            </a:r>
            <a:endParaRPr lang="en-US" sz="2400" dirty="0"/>
          </a:p>
        </p:txBody>
      </p:sp>
      <p:pic>
        <p:nvPicPr>
          <p:cNvPr id="1026" name="Picture 2" descr="Acts 18:1-11 Lesson 262 - The Free Bible Lessons Center">
            <a:extLst>
              <a:ext uri="{FF2B5EF4-FFF2-40B4-BE49-F238E27FC236}">
                <a16:creationId xmlns:a16="http://schemas.microsoft.com/office/drawing/2014/main" id="{BF9B596E-8B38-6473-9FF0-D1D304F68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669" y="1513114"/>
            <a:ext cx="5177544" cy="4147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0CF6142-F8E3-A257-2C21-6013D9657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84" y="0"/>
            <a:ext cx="1166543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51A245-9628-CD05-3192-373E78DD8EC7}"/>
              </a:ext>
            </a:extLst>
          </p:cNvPr>
          <p:cNvSpPr txBox="1"/>
          <p:nvPr/>
        </p:nvSpPr>
        <p:spPr>
          <a:xfrm>
            <a:off x="263282" y="5225146"/>
            <a:ext cx="3392275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The Travels of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Aquila and Priscilla</a:t>
            </a:r>
          </a:p>
        </p:txBody>
      </p:sp>
    </p:spTree>
    <p:extLst>
      <p:ext uri="{BB962C8B-B14F-4D97-AF65-F5344CB8AC3E}">
        <p14:creationId xmlns:p14="http://schemas.microsoft.com/office/powerpoint/2010/main" val="130485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19357"/>
              </p:ext>
            </p:extLst>
          </p:nvPr>
        </p:nvGraphicFramePr>
        <p:xfrm>
          <a:off x="1" y="565802"/>
          <a:ext cx="12192000" cy="63117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8542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243458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4247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 and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2724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0" dirty="0">
                          <a:solidFill>
                            <a:srgbClr val="00B050"/>
                          </a:solidFill>
                        </a:rPr>
                        <a:t>God’s Providence     </a:t>
                      </a:r>
                      <a:r>
                        <a:rPr lang="en-US" dirty="0"/>
                        <a:t>Macedonia/Pontus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49 AD  Rome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Acts 16:6 to 18:1. 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mission trip of Paul at Phillipi, Thessalonica, Berea,  Athens, and now at Corinth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Acts 18:2.  Paul found a Jew named </a:t>
                      </a:r>
                      <a:r>
                        <a:rPr lang="en-US" b="1" dirty="0"/>
                        <a:t>Aquila</a:t>
                      </a:r>
                      <a:r>
                        <a:rPr lang="en-US" dirty="0"/>
                        <a:t> </a:t>
                      </a: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/an eagle/ </a:t>
                      </a:r>
                      <a:r>
                        <a:rPr lang="en-US" dirty="0"/>
                        <a:t>from Pontus </a:t>
                      </a:r>
                      <a:r>
                        <a:rPr lang="en-US" u="sng" dirty="0"/>
                        <a:t>with his wife </a:t>
                      </a:r>
                      <a:r>
                        <a:rPr lang="en-US" b="1" u="sng" dirty="0"/>
                        <a:t>Priscilla</a:t>
                      </a:r>
                      <a:r>
                        <a:rPr lang="en-US" dirty="0"/>
                        <a:t>  </a:t>
                      </a: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/little ancient/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Acts 18:2.  recently exiled from Rome by the Roman Emperor Claudius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10375"/>
                  </a:ext>
                </a:extLst>
              </a:tr>
              <a:tr h="40059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51 AD  Corinth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Acts 18:3.  They lived and worked as tentmakers.  Paul lived and worked with them for 18 months (18:4-11).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618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52 AD  Ephesus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Two-togetherness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Acts 18:18-19.   </a:t>
                      </a:r>
                      <a:r>
                        <a:rPr lang="en-US" b="1" u="sng" dirty="0"/>
                        <a:t>Priscilla</a:t>
                      </a:r>
                      <a:r>
                        <a:rPr lang="en-US" b="1" dirty="0"/>
                        <a:t> and  Aquila </a:t>
                      </a:r>
                      <a:r>
                        <a:rPr lang="en-US" u="sng" dirty="0"/>
                        <a:t>went to Ephesus with Paul</a:t>
                      </a:r>
                      <a:r>
                        <a:rPr lang="en-US" dirty="0"/>
                        <a:t>,  and Paul left them at Ephesus.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Acts 18:24-28.   </a:t>
                      </a:r>
                      <a:r>
                        <a:rPr lang="en-US" b="1" dirty="0"/>
                        <a:t>Aguila and </a:t>
                      </a:r>
                      <a:r>
                        <a:rPr lang="en-US" b="1" u="sng" dirty="0"/>
                        <a:t>Priscilla</a:t>
                      </a:r>
                      <a:r>
                        <a:rPr lang="en-US" b="1" dirty="0"/>
                        <a:t> </a:t>
                      </a:r>
                      <a:r>
                        <a:rPr lang="en-US" u="sng" dirty="0"/>
                        <a:t>heard the Jew Apollos </a:t>
                      </a:r>
                      <a:r>
                        <a:rPr lang="en-US" dirty="0"/>
                        <a:t>in the synagogue on the sabbath and expounded unto him the way of God more perfectly.  Apollos only knew the baptism of John (3 yrs 19:1-7).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 Corinthians 16:19b.   “</a:t>
                      </a:r>
                      <a:r>
                        <a:rPr lang="en-US" b="1" dirty="0"/>
                        <a:t>Aquila and </a:t>
                      </a:r>
                      <a:r>
                        <a:rPr lang="en-US" b="1" u="sng" dirty="0"/>
                        <a:t>Priscilla</a:t>
                      </a:r>
                      <a:r>
                        <a:rPr lang="en-US" b="1" dirty="0"/>
                        <a:t> </a:t>
                      </a:r>
                      <a:r>
                        <a:rPr lang="en-US" u="sng" dirty="0"/>
                        <a:t>salute you much in the Lord</a:t>
                      </a:r>
                      <a:r>
                        <a:rPr lang="en-US" dirty="0"/>
                        <a:t>, with the church that is in their house.”   </a:t>
                      </a: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Paul wrote to the Ephesians from prison in Rome around 57 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618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Time ?   Rome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Godly Marriage 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for 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Romans 16:3-5a.   “Greet </a:t>
                      </a:r>
                      <a:r>
                        <a:rPr lang="en-US" b="1" u="sng" dirty="0"/>
                        <a:t>Priscilla</a:t>
                      </a:r>
                      <a:r>
                        <a:rPr lang="en-US" b="1" dirty="0"/>
                        <a:t> and Aquila </a:t>
                      </a:r>
                      <a:r>
                        <a:rPr lang="en-US" u="sng" dirty="0"/>
                        <a:t>my helpers in Christ Jesus</a:t>
                      </a:r>
                      <a:r>
                        <a:rPr lang="en-US" dirty="0"/>
                        <a:t>.   Who have for my life laid down their own necks:  unto whom not only I give thanks, but also all the churches of the Gentiles.  Likewise greet the church that is in their house. “   </a:t>
                      </a: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Paul wrote from Corinth on his 3</a:t>
                      </a:r>
                      <a:r>
                        <a:rPr lang="en-US" i="1" baseline="30000" dirty="0">
                          <a:solidFill>
                            <a:srgbClr val="00B050"/>
                          </a:solidFill>
                        </a:rPr>
                        <a:t>rd</a:t>
                      </a: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 mission trip c. 61 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62944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68 AD  Ephesus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 Timothy 4:19  “</a:t>
                      </a:r>
                      <a:r>
                        <a:rPr lang="en-US" u="sng" dirty="0"/>
                        <a:t>Salute </a:t>
                      </a:r>
                      <a:r>
                        <a:rPr lang="en-US" b="1" u="sng" dirty="0"/>
                        <a:t>Prisca</a:t>
                      </a:r>
                      <a:r>
                        <a:rPr lang="en-US" b="1" dirty="0"/>
                        <a:t> and Aquila</a:t>
                      </a:r>
                      <a:r>
                        <a:rPr lang="en-US" dirty="0"/>
                        <a:t>, and the household of Onesiphorus.” </a:t>
                      </a:r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/bringing profit, 2 Tim 1:16-18/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Paul wrote from Rome in prison before being killed by the Roman Emperor Nero. c. 68 AD.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910852"/>
                  </a:ext>
                </a:extLst>
              </a:tr>
              <a:tr h="5660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New Testament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Corinthians 7:5  husbands and wives . . . </a:t>
                      </a:r>
                      <a:r>
                        <a:rPr lang="en-US" u="sng" dirty="0"/>
                        <a:t>give yourselves to fasting and prayer</a:t>
                      </a:r>
                      <a:r>
                        <a:rPr lang="en-US" dirty="0"/>
                        <a:t>.</a:t>
                      </a:r>
                    </a:p>
                    <a:p>
                      <a:r>
                        <a:rPr lang="en-US" dirty="0"/>
                        <a:t>1 Corinthians 14:34  Wife learns from husband at home.   Example-Friday night Romans 3, morning QT.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 Peter 3:1-6 as Sarah with Abraham, 7 heirs together of the grace of life; that your </a:t>
                      </a:r>
                      <a:r>
                        <a:rPr lang="en-US" b="0" u="sng" dirty="0"/>
                        <a:t>prayers</a:t>
                      </a:r>
                      <a:r>
                        <a:rPr lang="en-US" u="sng" dirty="0"/>
                        <a:t> be not hindered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23982"/>
                  </a:ext>
                </a:extLst>
              </a:tr>
              <a:tr h="5660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Genesis to Revelation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 Sunday:  God’s Design for New Testament Elect Ladies.   Angels.  Genesis 1-3.  Sarah, Deborah, Ruth, Huldah, Esther, Proverbs 31.   Jesus’ words, Mary, Mary Magdalene, Peter’s mother-in-law, Ephesians 5:22-33.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7645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C34DAEC-3143-4540-8FEF-0D99EAE4A13E}"/>
              </a:ext>
            </a:extLst>
          </p:cNvPr>
          <p:cNvSpPr txBox="1"/>
          <p:nvPr/>
        </p:nvSpPr>
        <p:spPr>
          <a:xfrm>
            <a:off x="2797633" y="26295"/>
            <a:ext cx="6617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Priscilla,  A Model New Testament Elect Lady</a:t>
            </a:r>
          </a:p>
        </p:txBody>
      </p:sp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74800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Use index cards to present Sunday School questions</a:t>
            </a: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to answer for all to hear.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June 16-22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: 2 Kings 23:26 to 1 Chronicles 1:27 (Mon-Sat), Psalm 77 (Sun)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83491" y="3318918"/>
            <a:ext cx="3356620" cy="17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schemas.microsoft.com/office/2006/documentManagement/types"/>
    <ds:schemaRef ds:uri="f98cc253-feff-40fd-b75e-dde241986d3d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ea62328-f9cb-43bf-99db-6009b3f2bb1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68090</TotalTime>
  <Words>973</Words>
  <Application>Microsoft Office PowerPoint</Application>
  <PresentationFormat>Widescreen</PresentationFormat>
  <Paragraphs>148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1724</cp:revision>
  <cp:lastPrinted>2025-06-15T10:36:43Z</cp:lastPrinted>
  <dcterms:created xsi:type="dcterms:W3CDTF">2013-07-15T20:26:40Z</dcterms:created>
  <dcterms:modified xsi:type="dcterms:W3CDTF">2025-06-15T10:49:09Z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