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sdx" ContentType="application/vnd.ms-visio.drawing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4"/>
  </p:sldMasterIdLst>
  <p:notesMasterIdLst>
    <p:notesMasterId r:id="rId8"/>
  </p:notesMasterIdLst>
  <p:sldIdLst>
    <p:sldId id="376" r:id="rId5"/>
    <p:sldId id="370" r:id="rId6"/>
    <p:sldId id="382" r:id="rId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B4465F-A49D-4823-B9F7-ADFDB2ED179A}" v="15" dt="2025-10-07T11:31:19.6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24" y="3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 sldOrd">
      <pc:chgData name="Bill Heath" userId="e5502471a9019beb" providerId="LiveId" clId="{813D262F-908F-4E50-9894-E380FCA4CA07}" dt="2025-10-08T20:52:13.113" v="1021" actId="1035"/>
      <pc:docMkLst>
        <pc:docMk/>
      </pc:docMkLst>
      <pc:sldChg chg="modSp add del mod">
        <pc:chgData name="Bill Heath" userId="e5502471a9019beb" providerId="LiveId" clId="{813D262F-908F-4E50-9894-E380FCA4CA07}" dt="2025-10-08T20:52:13.113" v="1021" actId="1035"/>
        <pc:sldMkLst>
          <pc:docMk/>
          <pc:sldMk cId="3616800964" sldId="370"/>
        </pc:sldMkLst>
        <pc:spChg chg="mod">
          <ac:chgData name="Bill Heath" userId="e5502471a9019beb" providerId="LiveId" clId="{813D262F-908F-4E50-9894-E380FCA4CA07}" dt="2025-10-08T20:52:13.113" v="1021" actId="1035"/>
          <ac:spMkLst>
            <pc:docMk/>
            <pc:sldMk cId="3616800964" sldId="370"/>
            <ac:spMk id="2" creationId="{978BB8A5-E06F-9EB1-0719-934F9B206874}"/>
          </ac:spMkLst>
        </pc:spChg>
        <pc:spChg chg="mod">
          <ac:chgData name="Bill Heath" userId="e5502471a9019beb" providerId="LiveId" clId="{813D262F-908F-4E50-9894-E380FCA4CA07}" dt="2025-10-08T20:37:09.387" v="1000" actId="1038"/>
          <ac:spMkLst>
            <pc:docMk/>
            <pc:sldMk cId="3616800964" sldId="370"/>
            <ac:spMk id="3" creationId="{2B0FD5DB-FDD8-85C2-8228-D492EF8ABA92}"/>
          </ac:spMkLst>
        </pc:spChg>
        <pc:spChg chg="mod">
          <ac:chgData name="Bill Heath" userId="e5502471a9019beb" providerId="LiveId" clId="{813D262F-908F-4E50-9894-E380FCA4CA07}" dt="2025-10-08T20:50:20.345" v="1008" actId="6549"/>
          <ac:spMkLst>
            <pc:docMk/>
            <pc:sldMk cId="3616800964" sldId="370"/>
            <ac:spMk id="7" creationId="{DF900E41-422E-AFD3-6E17-5BA9E42030B1}"/>
          </ac:spMkLst>
        </pc:spChg>
      </pc:sldChg>
      <pc:sldChg chg="modSp mod">
        <pc:chgData name="Bill Heath" userId="e5502471a9019beb" providerId="LiveId" clId="{813D262F-908F-4E50-9894-E380FCA4CA07}" dt="2025-10-07T02:06:40.921" v="251" actId="6549"/>
        <pc:sldMkLst>
          <pc:docMk/>
          <pc:sldMk cId="1928839089" sldId="376"/>
        </pc:sldMkLst>
        <pc:spChg chg="mod">
          <ac:chgData name="Bill Heath" userId="e5502471a9019beb" providerId="LiveId" clId="{813D262F-908F-4E50-9894-E380FCA4CA07}" dt="2025-10-07T02:06:40.921" v="251" actId="6549"/>
          <ac:spMkLst>
            <pc:docMk/>
            <pc:sldMk cId="1928839089" sldId="376"/>
            <ac:spMk id="9" creationId="{3E5C6185-BA62-417B-B11E-D6CE654AE4F5}"/>
          </ac:spMkLst>
        </pc:spChg>
      </pc:sldChg>
      <pc:sldChg chg="addSp delSp modSp del mod ord">
        <pc:chgData name="Bill Heath" userId="e5502471a9019beb" providerId="LiveId" clId="{813D262F-908F-4E50-9894-E380FCA4CA07}" dt="2025-10-07T02:14:34.172" v="340" actId="2696"/>
        <pc:sldMkLst>
          <pc:docMk/>
          <pc:sldMk cId="1610728333" sldId="381"/>
        </pc:sldMkLst>
        <pc:spChg chg="mod">
          <ac:chgData name="Bill Heath" userId="e5502471a9019beb" providerId="LiveId" clId="{813D262F-908F-4E50-9894-E380FCA4CA07}" dt="2025-10-07T02:14:28.129" v="339" actId="6549"/>
          <ac:spMkLst>
            <pc:docMk/>
            <pc:sldMk cId="1610728333" sldId="381"/>
            <ac:spMk id="2" creationId="{C9BBCF19-2E4E-B1B3-D32C-DB46D789195E}"/>
          </ac:spMkLst>
        </pc:spChg>
        <pc:spChg chg="add mod">
          <ac:chgData name="Bill Heath" userId="e5502471a9019beb" providerId="LiveId" clId="{813D262F-908F-4E50-9894-E380FCA4CA07}" dt="2025-10-07T02:14:24.654" v="338" actId="478"/>
          <ac:spMkLst>
            <pc:docMk/>
            <pc:sldMk cId="1610728333" sldId="381"/>
            <ac:spMk id="7" creationId="{E00B6C4C-FAB5-9EA8-2AE5-81AC7D30741C}"/>
          </ac:spMkLst>
        </pc:spChg>
        <pc:graphicFrameChg chg="del">
          <ac:chgData name="Bill Heath" userId="e5502471a9019beb" providerId="LiveId" clId="{813D262F-908F-4E50-9894-E380FCA4CA07}" dt="2025-10-07T02:14:24.654" v="338" actId="478"/>
          <ac:graphicFrameMkLst>
            <pc:docMk/>
            <pc:sldMk cId="1610728333" sldId="381"/>
            <ac:graphicFrameMk id="4" creationId="{AA7B784E-FE43-507E-5DC4-D693A3D0DBCE}"/>
          </ac:graphicFrameMkLst>
        </pc:graphicFrameChg>
      </pc:sldChg>
      <pc:sldChg chg="add del">
        <pc:chgData name="Bill Heath" userId="e5502471a9019beb" providerId="LiveId" clId="{813D262F-908F-4E50-9894-E380FCA4CA07}" dt="2025-10-07T02:09:01.624" v="326" actId="2696"/>
        <pc:sldMkLst>
          <pc:docMk/>
          <pc:sldMk cId="2159773790" sldId="382"/>
        </pc:sldMkLst>
      </pc:sldChg>
      <pc:sldChg chg="addSp delSp modSp new mod ord setBg">
        <pc:chgData name="Bill Heath" userId="e5502471a9019beb" providerId="LiveId" clId="{813D262F-908F-4E50-9894-E380FCA4CA07}" dt="2025-10-07T11:44:19.835" v="798"/>
        <pc:sldMkLst>
          <pc:docMk/>
          <pc:sldMk cId="2276363180" sldId="382"/>
        </pc:sldMkLst>
        <pc:spChg chg="del">
          <ac:chgData name="Bill Heath" userId="e5502471a9019beb" providerId="LiveId" clId="{813D262F-908F-4E50-9894-E380FCA4CA07}" dt="2025-10-07T02:11:53.490" v="332" actId="478"/>
          <ac:spMkLst>
            <pc:docMk/>
            <pc:sldMk cId="2276363180" sldId="382"/>
            <ac:spMk id="2" creationId="{55A3AE01-7FF2-4FC2-DF46-1161FF622076}"/>
          </ac:spMkLst>
        </pc:spChg>
        <pc:spChg chg="del">
          <ac:chgData name="Bill Heath" userId="e5502471a9019beb" providerId="LiveId" clId="{813D262F-908F-4E50-9894-E380FCA4CA07}" dt="2025-10-07T02:11:28.673" v="329" actId="478"/>
          <ac:spMkLst>
            <pc:docMk/>
            <pc:sldMk cId="2276363180" sldId="382"/>
            <ac:spMk id="3" creationId="{4875DD4A-7741-60C3-098F-7C7F65C01DC9}"/>
          </ac:spMkLst>
        </pc:spChg>
        <pc:spChg chg="add">
          <ac:chgData name="Bill Heath" userId="e5502471a9019beb" providerId="LiveId" clId="{813D262F-908F-4E50-9894-E380FCA4CA07}" dt="2025-10-07T02:11:19.507" v="328"/>
          <ac:spMkLst>
            <pc:docMk/>
            <pc:sldMk cId="2276363180" sldId="382"/>
            <ac:spMk id="4" creationId="{1FA3AD81-1FBD-2040-C950-5010CDBDB804}"/>
          </ac:spMkLst>
        </pc:spChg>
        <pc:spChg chg="add mod">
          <ac:chgData name="Bill Heath" userId="e5502471a9019beb" providerId="LiveId" clId="{813D262F-908F-4E50-9894-E380FCA4CA07}" dt="2025-10-07T11:34:04.465" v="719" actId="1037"/>
          <ac:spMkLst>
            <pc:docMk/>
            <pc:sldMk cId="2276363180" sldId="382"/>
            <ac:spMk id="6" creationId="{CD78B69B-8D97-08BC-61AE-EA04A185D3C0}"/>
          </ac:spMkLst>
        </pc:spChg>
        <pc:graphicFrameChg chg="add mod modGraphic">
          <ac:chgData name="Bill Heath" userId="e5502471a9019beb" providerId="LiveId" clId="{813D262F-908F-4E50-9894-E380FCA4CA07}" dt="2025-10-07T11:41:06.383" v="796" actId="20577"/>
          <ac:graphicFrameMkLst>
            <pc:docMk/>
            <pc:sldMk cId="2276363180" sldId="382"/>
            <ac:graphicFrameMk id="2" creationId="{F8FD212A-AE7C-51A2-9909-D30EA2D0C403}"/>
          </ac:graphicFrameMkLst>
        </pc:graphicFrameChg>
        <pc:graphicFrameChg chg="add mod">
          <ac:chgData name="Bill Heath" userId="e5502471a9019beb" providerId="LiveId" clId="{813D262F-908F-4E50-9894-E380FCA4CA07}" dt="2025-10-07T11:31:19.686" v="609" actId="14100"/>
          <ac:graphicFrameMkLst>
            <pc:docMk/>
            <pc:sldMk cId="2276363180" sldId="382"/>
            <ac:graphicFrameMk id="5" creationId="{9F4E6709-B49B-21D6-7F68-A4F08C46EF86}"/>
          </ac:graphicFrameMkLst>
        </pc:graphicFrameChg>
      </pc:sldChg>
    </pc:docChg>
  </pc:docChgLst>
  <pc:docChgLst>
    <pc:chgData name="Bill Heath" userId="e5502471a9019beb" providerId="LiveId" clId="{92D99DFB-7CD2-40CC-897D-8DC0D500CC43}"/>
    <pc:docChg chg="custSel modSld">
      <pc:chgData name="Bill Heath" userId="e5502471a9019beb" providerId="LiveId" clId="{92D99DFB-7CD2-40CC-897D-8DC0D500CC43}" dt="2025-08-13T12:15:15.078" v="188" actId="6549"/>
      <pc:docMkLst>
        <pc:docMk/>
      </pc:docMkLst>
      <pc:sldChg chg="modSp mod">
        <pc:chgData name="Bill Heath" userId="e5502471a9019beb" providerId="LiveId" clId="{92D99DFB-7CD2-40CC-897D-8DC0D500CC43}" dt="2025-08-13T12:14:28.847" v="187" actId="20577"/>
        <pc:sldMkLst>
          <pc:docMk/>
          <pc:sldMk cId="3616800964" sldId="370"/>
        </pc:sldMkLst>
      </pc:sldChg>
      <pc:sldChg chg="modSp mod">
        <pc:chgData name="Bill Heath" userId="e5502471a9019beb" providerId="LiveId" clId="{92D99DFB-7CD2-40CC-897D-8DC0D500CC43}" dt="2025-08-13T12:15:15.078" v="188" actId="6549"/>
        <pc:sldMkLst>
          <pc:docMk/>
          <pc:sldMk cId="1928839089" sldId="3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6" y="0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10" rIns="91417" bIns="457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17" tIns="45710" rIns="91417" bIns="457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8576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6" y="8918576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1434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14346">
              <a:defRPr/>
            </a:pPr>
            <a:fld id="{1AD51A55-303F-4D54-AB99-832332D3BB80}" type="datetime1">
              <a:rPr lang="en-US">
                <a:solidFill>
                  <a:prstClr val="black"/>
                </a:solidFill>
                <a:latin typeface="Calibri" panose="020F0502020204030204"/>
              </a:rPr>
              <a:pPr defTabSz="914346">
                <a:defRPr/>
              </a:pPr>
              <a:t>10/8/2025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34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5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26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7697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97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86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77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13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5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0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6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8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2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  <p:sldLayoutId id="214748389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0" y="0"/>
            <a:ext cx="1209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Fellowship Church,  </a:t>
            </a:r>
            <a:r>
              <a:rPr lang="en-US" sz="2000" dirty="0">
                <a:solidFill>
                  <a:srgbClr val="FFFFFF"/>
                </a:solidFill>
                <a:latin typeface="Gill Sans MT"/>
              </a:rPr>
              <a:t>September 8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,  2025                                                                                                  B.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1969" y="58816"/>
            <a:ext cx="6818341" cy="1194079"/>
          </a:xfrm>
        </p:spPr>
        <p:txBody>
          <a:bodyPr>
            <a:normAutofit fontScale="62500" lnSpcReduction="20000"/>
          </a:bodyPr>
          <a:lstStyle/>
          <a:p>
            <a:r>
              <a:rPr lang="en-US" sz="3200" dirty="0"/>
              <a:t>Straight and Balanced    </a:t>
            </a:r>
          </a:p>
          <a:p>
            <a:r>
              <a:rPr lang="en-US" sz="1800" dirty="0"/>
              <a:t>(Luke 3:4-6)</a:t>
            </a:r>
          </a:p>
          <a:p>
            <a:r>
              <a:rPr lang="en-US" dirty="0"/>
              <a:t>The Faith, a noun (Hebrews 1:1-3, 11:1-3, 6, 38-40, 12:1-4; Romans 15:23)</a:t>
            </a:r>
          </a:p>
          <a:p>
            <a:endParaRPr lang="en-US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751" y="1320102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88" y="1336670"/>
            <a:ext cx="2425197" cy="242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485E64-3BDB-27A6-C3D9-F275AD723DA6}"/>
              </a:ext>
            </a:extLst>
          </p:cNvPr>
          <p:cNvSpPr txBox="1"/>
          <p:nvPr/>
        </p:nvSpPr>
        <p:spPr>
          <a:xfrm>
            <a:off x="9763197" y="4323997"/>
            <a:ext cx="24288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20:10, Dan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EF026-F07A-9A8D-74F7-DB7139A5BCC1}"/>
              </a:ext>
            </a:extLst>
          </p:cNvPr>
          <p:cNvSpPr txBox="1"/>
          <p:nvPr/>
        </p:nvSpPr>
        <p:spPr>
          <a:xfrm>
            <a:off x="83751" y="4159722"/>
            <a:ext cx="278821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Ps 5:8,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Amos 7:7-8, Is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</a:t>
            </a:r>
            <a:r>
              <a:rPr lang="en-US" sz="2000" dirty="0">
                <a:solidFill>
                  <a:srgbClr val="FFFFFF"/>
                </a:solidFill>
                <a:latin typeface="Gill Sans MT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 15:1-4, 2 Tim 3:10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2845671" y="1280191"/>
            <a:ext cx="6844639" cy="535531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Old Testament:  True Prophets of the Faith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#13 – Samuel:  Lifelong Shining Faith (Heb 11:32f, 1 Sam)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#14 – Nathan &amp; Gad:  The Comforter’s Faith (Heb 11:32g)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#15 – Man of God &amp; Old Prophet:   Weak Prophets of the Faith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#16 – Azariah &amp; Hanani:  Two Prophets and Two Effects of Truth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#17 – Jehu, a Prophet, &amp; Micaiah:  Little-Known Prophets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#18 – Elijah:  The Past, Present, and Future Prophet of the Faith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#19 – Elisha:  Prophet of Power and Water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#20 – Jonah &amp; Nahum:  God’s Mercy &amp; Judgment on Nineveh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#21 – </a:t>
            </a:r>
            <a:r>
              <a:rPr lang="en-US" b="1" dirty="0">
                <a:latin typeface="Gill Sans MT"/>
              </a:rPr>
              <a:t>Ho</a:t>
            </a:r>
            <a:r>
              <a:rPr lang="en-US" dirty="0">
                <a:latin typeface="Gill Sans MT"/>
              </a:rPr>
              <a:t>sea, </a:t>
            </a:r>
            <a:r>
              <a:rPr lang="en-US" b="1" dirty="0">
                <a:latin typeface="Gill Sans MT"/>
              </a:rPr>
              <a:t>Jo</a:t>
            </a:r>
            <a:r>
              <a:rPr lang="en-US" dirty="0">
                <a:latin typeface="Gill Sans MT"/>
              </a:rPr>
              <a:t>el, &amp; </a:t>
            </a:r>
            <a:r>
              <a:rPr lang="en-US" b="1" dirty="0">
                <a:latin typeface="Gill Sans MT"/>
              </a:rPr>
              <a:t>Am</a:t>
            </a:r>
            <a:r>
              <a:rPr lang="en-US" dirty="0">
                <a:latin typeface="Gill Sans MT"/>
              </a:rPr>
              <a:t>os:  Future Judgments and Blessings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#22 – </a:t>
            </a:r>
            <a:r>
              <a:rPr lang="en-US" b="1" dirty="0">
                <a:latin typeface="Gill Sans MT"/>
              </a:rPr>
              <a:t>O</a:t>
            </a:r>
            <a:r>
              <a:rPr lang="en-US" dirty="0">
                <a:latin typeface="Gill Sans MT"/>
              </a:rPr>
              <a:t>badiah, </a:t>
            </a:r>
            <a:r>
              <a:rPr lang="en-US" b="1" dirty="0">
                <a:latin typeface="Gill Sans MT"/>
              </a:rPr>
              <a:t>J</a:t>
            </a:r>
            <a:r>
              <a:rPr lang="en-US" dirty="0">
                <a:latin typeface="Gill Sans MT"/>
              </a:rPr>
              <a:t>onah, &amp; </a:t>
            </a:r>
            <a:r>
              <a:rPr lang="en-US" b="1" dirty="0">
                <a:latin typeface="Gill Sans MT"/>
              </a:rPr>
              <a:t>M</a:t>
            </a:r>
            <a:r>
              <a:rPr lang="en-US" dirty="0">
                <a:latin typeface="Gill Sans MT"/>
              </a:rPr>
              <a:t>icah:  Fight with Hate,  Anger, &amp; Darkness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Gill Sans MT"/>
              </a:rPr>
              <a:t>#23 –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FF00"/>
                </a:highlight>
                <a:uLnTx/>
                <a:uFillTx/>
                <a:latin typeface="Gill Sans MT"/>
                <a:ea typeface="+mn-ea"/>
                <a:cs typeface="+mn-cs"/>
              </a:rPr>
              <a:t> Isaiah:  Prophet of Majesty and Royalty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Gill Sans MT"/>
              </a:rPr>
              <a:t>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Gill Sans MT"/>
              <a:ea typeface="+mn-ea"/>
              <a:cs typeface="+mn-cs"/>
            </a:endParaRPr>
          </a:p>
          <a:p>
            <a:pPr defTabSz="914400"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#24 –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Nah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um,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Hab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akkuk, &amp;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Zep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haniah: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Gill Sans MT"/>
              </a:rPr>
              <a:t>#25 – Jeremiah &amp; Lamentations: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Gill Sans MT"/>
              </a:rPr>
              <a:t>#26 – Ezekiel: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Gill Sans MT"/>
              </a:rPr>
              <a:t>#27 – Daniel:   </a:t>
            </a:r>
          </a:p>
          <a:p>
            <a:pPr defTabSz="914400">
              <a:defRPr/>
            </a:pPr>
            <a:r>
              <a:rPr lang="en-US" dirty="0">
                <a:latin typeface="Gill Sans MT"/>
              </a:rPr>
              <a:t>#28 – </a:t>
            </a:r>
            <a:r>
              <a:rPr lang="en-US" b="1" dirty="0">
                <a:solidFill>
                  <a:srgbClr val="FFFFFF"/>
                </a:solidFill>
                <a:latin typeface="Gill Sans MT"/>
              </a:rPr>
              <a:t>Ha</a:t>
            </a:r>
            <a:r>
              <a:rPr lang="en-US" dirty="0">
                <a:solidFill>
                  <a:srgbClr val="FFFFFF"/>
                </a:solidFill>
                <a:latin typeface="Gill Sans MT"/>
              </a:rPr>
              <a:t>ggai, </a:t>
            </a:r>
            <a:r>
              <a:rPr lang="en-US" b="1" dirty="0">
                <a:solidFill>
                  <a:srgbClr val="FFFFFF"/>
                </a:solidFill>
                <a:latin typeface="Gill Sans MT"/>
              </a:rPr>
              <a:t>Ze</a:t>
            </a:r>
            <a:r>
              <a:rPr lang="en-US" dirty="0">
                <a:solidFill>
                  <a:srgbClr val="FFFFFF"/>
                </a:solidFill>
                <a:latin typeface="Gill Sans MT"/>
              </a:rPr>
              <a:t>chariah, &amp; </a:t>
            </a:r>
            <a:r>
              <a:rPr lang="en-US" b="1" dirty="0">
                <a:solidFill>
                  <a:srgbClr val="FFFFFF"/>
                </a:solidFill>
                <a:latin typeface="Gill Sans MT"/>
              </a:rPr>
              <a:t>Ma</a:t>
            </a:r>
            <a:r>
              <a:rPr lang="en-US" dirty="0">
                <a:solidFill>
                  <a:srgbClr val="FFFFFF"/>
                </a:solidFill>
                <a:latin typeface="Gill Sans MT"/>
              </a:rPr>
              <a:t>lachi:  </a:t>
            </a:r>
            <a:endParaRPr lang="en-US" dirty="0"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#29 – Old Testament False Prophets </a:t>
            </a:r>
          </a:p>
          <a:p>
            <a:pPr lvl="0" defTabSz="914400"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#30 – </a:t>
            </a:r>
            <a:r>
              <a:rPr lang="en-US" dirty="0">
                <a:latin typeface="Gill Sans MT"/>
              </a:rPr>
              <a:t>New Testament Prophets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                           </a:t>
            </a:r>
            <a:endParaRPr lang="en-US" dirty="0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92883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900E41-422E-AFD3-6E17-5BA9E42030B1}"/>
              </a:ext>
            </a:extLst>
          </p:cNvPr>
          <p:cNvSpPr txBox="1"/>
          <p:nvPr/>
        </p:nvSpPr>
        <p:spPr>
          <a:xfrm>
            <a:off x="20320" y="67330"/>
            <a:ext cx="12151360" cy="6883551"/>
          </a:xfrm>
          <a:prstGeom prst="rect">
            <a:avLst/>
          </a:prstGeom>
          <a:solidFill>
            <a:schemeClr val="accent4">
              <a:lumMod val="50000"/>
            </a:schemeClr>
          </a:solidFill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Isaiah: Prophet of Majesty and Royalty </a:t>
            </a:r>
            <a:r>
              <a:rPr lang="en-US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     Isaiah in Hebrew is “the LORD is salvation” </a:t>
            </a:r>
          </a:p>
          <a:p>
            <a:pPr marL="0" marR="0">
              <a:lnSpc>
                <a:spcPts val="1200"/>
              </a:lnSpc>
            </a:pPr>
            <a:r>
              <a:rPr lang="en-US" sz="72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</a:t>
            </a:r>
            <a:r>
              <a:rPr lang="en-US" sz="6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				</a:t>
            </a:r>
          </a:p>
          <a:p>
            <a:pPr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>
              <a:lnSpc>
                <a:spcPts val="1200"/>
              </a:lnSpc>
            </a:pP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Time:  c. 740-680 BC  Judah’s kings  Uzzah, Jotham, Ahaz, and Hezekiah in the divided kingdom</a:t>
            </a:r>
          </a:p>
          <a:p>
            <a:pPr>
              <a:lnSpc>
                <a:spcPts val="1200"/>
              </a:lnSpc>
            </a:pPr>
            <a:endParaRPr lang="en-US" sz="1400" b="1" u="sng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b="1" u="sng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Isaiah 1-39, God is Holy “the Holy One of Israel” (25x), “in that day” (42 of 43x)</a:t>
            </a:r>
          </a:p>
          <a:p>
            <a:pPr algn="just">
              <a:lnSpc>
                <a:spcPts val="1200"/>
              </a:lnSpc>
            </a:pP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algn="just"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1:1-2			God’s children rebel</a:t>
            </a:r>
          </a:p>
          <a:p>
            <a:pPr algn="just"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algn="just"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6:1-8  			Isaiah’s call &amp; response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9:6-7			1</a:t>
            </a:r>
            <a:r>
              <a:rPr lang="en-US" sz="2000" i="1" baseline="30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st</a:t>
            </a: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and 2</a:t>
            </a:r>
            <a:r>
              <a:rPr lang="en-US" sz="2000" i="1" baseline="30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nd</a:t>
            </a: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coming 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14:11-15     	Lucifer’s fall from heaven</a:t>
            </a:r>
          </a:p>
          <a:p>
            <a:pPr marL="342900" indent="-342900">
              <a:lnSpc>
                <a:spcPts val="1200"/>
              </a:lnSpc>
              <a:buAutoNum type="arabicPlain" startAt="14"/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28:9-13	    	Precept upon precept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35:8 (1-10)	Highway of holiness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39:5-8    		Hezekiah’s reality  </a:t>
            </a:r>
          </a:p>
          <a:p>
            <a:pPr>
              <a:lnSpc>
                <a:spcPts val="1200"/>
              </a:lnSpc>
            </a:pP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Isaiah 40-66, God is Love </a:t>
            </a:r>
          </a:p>
          <a:p>
            <a:pPr>
              <a:lnSpc>
                <a:spcPts val="1200"/>
              </a:lnSpc>
            </a:pP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40:1-2			Comfort ye, comfort ye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53:1-12  		The suffering Messiah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58:1-12  		God’s chosen fast</a:t>
            </a:r>
          </a:p>
          <a:p>
            <a:pPr>
              <a:lnSpc>
                <a:spcPts val="1200"/>
              </a:lnSpc>
            </a:pPr>
            <a:endParaRPr lang="en-US" sz="20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66:22-24		Last words on heaven and hell</a:t>
            </a: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b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NEW TESTAMENT</a:t>
            </a: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: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 Quotes Isaiah directly 65x.</a:t>
            </a: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Quotes by name </a:t>
            </a:r>
            <a:r>
              <a:rPr lang="en-US" sz="2000" dirty="0" err="1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Esais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20x. By far the most quoted.</a:t>
            </a:r>
            <a:endParaRPr lang="en-US" sz="12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11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11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11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1400" b="1" u="sng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DECISION</a:t>
            </a: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:  Are you living in holiness and godliness?  2 Peter 3:11</a:t>
            </a:r>
            <a:endParaRPr lang="en-US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0FD5DB-FDD8-85C2-8228-D492EF8ABA92}"/>
              </a:ext>
            </a:extLst>
          </p:cNvPr>
          <p:cNvSpPr txBox="1"/>
          <p:nvPr/>
        </p:nvSpPr>
        <p:spPr>
          <a:xfrm>
            <a:off x="6858000" y="1433938"/>
            <a:ext cx="5283200" cy="500136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en-US" sz="2000" u="sng" dirty="0">
                <a:solidFill>
                  <a:schemeClr val="bg1"/>
                </a:solidFill>
              </a:rPr>
              <a:t>Jesus is the spirit of prophecy (Rev 19:10)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Past – creation (Isaiah 14:11-15 &amp; Gen 1-2)</a:t>
            </a:r>
          </a:p>
          <a:p>
            <a:r>
              <a:rPr lang="en-US" sz="2000" dirty="0">
                <a:solidFill>
                  <a:schemeClr val="bg1"/>
                </a:solidFill>
              </a:rPr>
              <a:t>Past – Israel  (Old Covenant with Israel)</a:t>
            </a:r>
            <a:endParaRPr lang="en-US" sz="1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rgbClr val="00B050"/>
                </a:solidFill>
              </a:rPr>
              <a:t>Present – Isaiah’s life (Isaiah 1-5)</a:t>
            </a:r>
          </a:p>
          <a:p>
            <a:r>
              <a:rPr lang="en-US" sz="2000" dirty="0">
                <a:solidFill>
                  <a:srgbClr val="0070C0"/>
                </a:solidFill>
              </a:rPr>
              <a:t>Assyria, 722 BC </a:t>
            </a:r>
          </a:p>
          <a:p>
            <a:r>
              <a:rPr lang="en-US" sz="2000" dirty="0">
                <a:solidFill>
                  <a:srgbClr val="0070C0"/>
                </a:solidFill>
              </a:rPr>
              <a:t>Babylon, 586 BC	</a:t>
            </a:r>
          </a:p>
          <a:p>
            <a:r>
              <a:rPr lang="en-US" sz="2000" dirty="0">
                <a:solidFill>
                  <a:srgbClr val="0070C0"/>
                </a:solidFill>
              </a:rPr>
              <a:t>Persia,  539 BC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Jesus’ 1</a:t>
            </a:r>
            <a:r>
              <a:rPr lang="en-US" sz="2000" b="1" baseline="30000" dirty="0">
                <a:solidFill>
                  <a:schemeClr val="bg1"/>
                </a:solidFill>
              </a:rPr>
              <a:t>st</a:t>
            </a:r>
            <a:r>
              <a:rPr lang="en-US" sz="2000" b="1" dirty="0">
                <a:solidFill>
                  <a:schemeClr val="bg1"/>
                </a:solidFill>
              </a:rPr>
              <a:t> coming – 1 to 33 AD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Church, Revelation 1-3 </a:t>
            </a:r>
            <a:r>
              <a:rPr lang="en-US" sz="2000" dirty="0">
                <a:solidFill>
                  <a:schemeClr val="bg1"/>
                </a:solidFill>
              </a:rPr>
              <a:t>(New Testament)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Church rapture, 1-2 Thes, Rev 4-5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000" b="1" u="sng" dirty="0">
                <a:solidFill>
                  <a:srgbClr val="FF0000"/>
                </a:solidFill>
              </a:rPr>
              <a:t>Future Israel  (“in that day” 43x)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Tribulation – Rev 6-18  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Jesus’ 2</a:t>
            </a:r>
            <a:r>
              <a:rPr lang="en-US" sz="2000" b="1" baseline="30000" dirty="0">
                <a:solidFill>
                  <a:srgbClr val="FF0000"/>
                </a:solidFill>
              </a:rPr>
              <a:t>nd</a:t>
            </a:r>
            <a:r>
              <a:rPr lang="en-US" sz="2000" b="1" dirty="0">
                <a:solidFill>
                  <a:srgbClr val="FF0000"/>
                </a:solidFill>
              </a:rPr>
              <a:t> coming  -  Rev 19</a:t>
            </a:r>
          </a:p>
          <a:p>
            <a:r>
              <a:rPr lang="en-US" sz="2000" dirty="0">
                <a:solidFill>
                  <a:srgbClr val="FF0000"/>
                </a:solidFill>
              </a:rPr>
              <a:t>Jesus 1000 yrs – Rev 20  (New Covenant)</a:t>
            </a:r>
          </a:p>
          <a:p>
            <a:endParaRPr lang="en-US" sz="200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Eternity – Rev 21-22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8BB8A5-E06F-9EB1-0719-934F9B206874}"/>
              </a:ext>
            </a:extLst>
          </p:cNvPr>
          <p:cNvSpPr txBox="1"/>
          <p:nvPr/>
        </p:nvSpPr>
        <p:spPr>
          <a:xfrm>
            <a:off x="9255760" y="2986276"/>
            <a:ext cx="2570480" cy="646331"/>
          </a:xfrm>
          <a:prstGeom prst="rect">
            <a:avLst/>
          </a:prstGeom>
          <a:noFill/>
          <a:ln w="412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Egypt, Syria, Lebanon, Iran, Iraq, Turkey</a:t>
            </a:r>
          </a:p>
        </p:txBody>
      </p:sp>
    </p:spTree>
    <p:extLst>
      <p:ext uri="{BB962C8B-B14F-4D97-AF65-F5344CB8AC3E}">
        <p14:creationId xmlns:p14="http://schemas.microsoft.com/office/powerpoint/2010/main" val="3616800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FA3AD81-1FBD-2040-C950-5010CDBDB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 descr="P55378#yIS1">
            <a:extLst>
              <a:ext uri="{FF2B5EF4-FFF2-40B4-BE49-F238E27FC236}">
                <a16:creationId xmlns:a16="http://schemas.microsoft.com/office/drawing/2014/main" id="{9F4E6709-B49B-21D6-7F68-A4F08C46EF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621091"/>
              </p:ext>
            </p:extLst>
          </p:nvPr>
        </p:nvGraphicFramePr>
        <p:xfrm>
          <a:off x="4372336" y="859858"/>
          <a:ext cx="7748539" cy="5942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9696783" imgH="7416888" progId="Visio.Drawing.15">
                  <p:embed/>
                </p:oleObj>
              </mc:Choice>
              <mc:Fallback>
                <p:oleObj name="Visio" r:id="rId2" imgW="9696783" imgH="7416888" progId="Visio.Drawing.15">
                  <p:embed/>
                  <p:pic>
                    <p:nvPicPr>
                      <p:cNvPr id="5" name="Object 4" descr="P55378#yIS1">
                        <a:extLst>
                          <a:ext uri="{FF2B5EF4-FFF2-40B4-BE49-F238E27FC236}">
                            <a16:creationId xmlns:a16="http://schemas.microsoft.com/office/drawing/2014/main" id="{9F4E6709-B49B-21D6-7F68-A4F08C46E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2336" y="859858"/>
                        <a:ext cx="7748539" cy="59427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8FD212A-AE7C-51A2-9909-D30EA2D0C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976064"/>
              </p:ext>
            </p:extLst>
          </p:nvPr>
        </p:nvGraphicFramePr>
        <p:xfrm>
          <a:off x="0" y="657300"/>
          <a:ext cx="4196080" cy="61483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96080">
                  <a:extLst>
                    <a:ext uri="{9D8B030D-6E8A-4147-A177-3AD203B41FA5}">
                      <a16:colId xmlns:a16="http://schemas.microsoft.com/office/drawing/2014/main" val="1834519641"/>
                    </a:ext>
                  </a:extLst>
                </a:gridCol>
              </a:tblGrid>
              <a:tr h="57865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600" b="1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600" b="1" dirty="0">
                          <a:effectLst/>
                        </a:rPr>
                        <a:t>Romans 9-11  Sovereign  God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6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9:1-5  Introduction to chapters 9-11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   </a:t>
                      </a:r>
                      <a:r>
                        <a:rPr lang="en-US" sz="1400" b="1" dirty="0">
                          <a:effectLst/>
                        </a:rPr>
                        <a:t>9:3  Israel rejects the Christ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7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9:6-33 PAST ISRAEL  - Old Testament 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7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6-14      Abraham, Isaac &amp; Jacob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15-24    Moses - the law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25-29    Hosea &amp; Isaiah - prophets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30-33    Transition from Israel 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10:1-11:10 PRESENT ISRAEL – New Testament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  </a:t>
                      </a:r>
                      <a:r>
                        <a:rPr lang="en-US" sz="1400" b="1" dirty="0">
                          <a:effectLst/>
                        </a:rPr>
                        <a:t>10:9-10, 17 Israel blind to the Christ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7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1-5       Israel’s zeal after law - replaced by Christ                                 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6-17     Call-hear, speak (9-10, 13-15, 17)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18-21   All Israel heard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11:1-10 A remnant by grace (vs 6)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 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11:11-36 FUTURE ISRAEL – Christ’s Return</a:t>
                      </a:r>
                      <a:endParaRPr lang="en-US" sz="1400" b="1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b="1" dirty="0">
                          <a:effectLst/>
                        </a:rPr>
                        <a:t>  11:25 Israel receives the Christ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700" b="1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11-15    Israel’s effect on the nations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16-24    Olive tree illustration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25-32    Mystery of Israel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33-36    Praise to God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400" dirty="0">
                          <a:effectLst/>
                        </a:rPr>
                        <a:t>Romans 12-16    Serve God</a:t>
                      </a:r>
                      <a:endParaRPr lang="en-US" sz="1200" dirty="0">
                        <a:effectLst/>
                      </a:endParaRPr>
                    </a:p>
                  </a:txBody>
                  <a:tcPr marL="64152" marR="64152" marT="0" marB="0"/>
                </a:tc>
                <a:extLst>
                  <a:ext uri="{0D108BD9-81ED-4DB2-BD59-A6C34878D82A}">
                    <a16:rowId xmlns:a16="http://schemas.microsoft.com/office/drawing/2014/main" val="132179949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D78B69B-8D97-08BC-61AE-EA04A185D3C0}"/>
              </a:ext>
            </a:extLst>
          </p:cNvPr>
          <p:cNvSpPr txBox="1"/>
          <p:nvPr/>
        </p:nvSpPr>
        <p:spPr>
          <a:xfrm>
            <a:off x="68580" y="14766"/>
            <a:ext cx="120624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2 Peter shepherds the dispensation of the Church for heaven and hell.  3:11 (KJV) </a:t>
            </a:r>
            <a:r>
              <a:rPr lang="en-US" dirty="0">
                <a:solidFill>
                  <a:schemeClr val="bg1"/>
                </a:solidFill>
              </a:rPr>
              <a:t>¶ [</a:t>
            </a:r>
            <a:r>
              <a:rPr lang="en-US" i="1" dirty="0">
                <a:solidFill>
                  <a:schemeClr val="bg1"/>
                </a:solidFill>
              </a:rPr>
              <a:t>Seeing</a:t>
            </a:r>
            <a:r>
              <a:rPr lang="en-US" dirty="0">
                <a:solidFill>
                  <a:schemeClr val="bg1"/>
                </a:solidFill>
              </a:rPr>
              <a:t>] then [</a:t>
            </a:r>
            <a:r>
              <a:rPr lang="en-US" i="1" dirty="0">
                <a:solidFill>
                  <a:schemeClr val="bg1"/>
                </a:solidFill>
              </a:rPr>
              <a:t>that</a:t>
            </a:r>
            <a:r>
              <a:rPr lang="en-US" dirty="0">
                <a:solidFill>
                  <a:schemeClr val="bg1"/>
                </a:solidFill>
              </a:rPr>
              <a:t>] all these things shall be dissolved, what manner [</a:t>
            </a:r>
            <a:r>
              <a:rPr lang="en-US" i="1" dirty="0">
                <a:solidFill>
                  <a:schemeClr val="bg1"/>
                </a:solidFill>
              </a:rPr>
              <a:t>of persons</a:t>
            </a:r>
            <a:r>
              <a:rPr lang="en-US" dirty="0">
                <a:solidFill>
                  <a:schemeClr val="bg1"/>
                </a:solidFill>
              </a:rPr>
              <a:t>] ought ye to be in [</a:t>
            </a:r>
            <a:r>
              <a:rPr lang="en-US" i="1" dirty="0">
                <a:solidFill>
                  <a:schemeClr val="bg1"/>
                </a:solidFill>
              </a:rPr>
              <a:t>all</a:t>
            </a:r>
            <a:r>
              <a:rPr lang="en-US" dirty="0">
                <a:solidFill>
                  <a:schemeClr val="bg1"/>
                </a:solidFill>
              </a:rPr>
              <a:t>] holy conversation and godliness, </a:t>
            </a:r>
          </a:p>
        </p:txBody>
      </p:sp>
    </p:spTree>
    <p:extLst>
      <p:ext uri="{BB962C8B-B14F-4D97-AF65-F5344CB8AC3E}">
        <p14:creationId xmlns:p14="http://schemas.microsoft.com/office/powerpoint/2010/main" val="227636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2272E3B-CB80-4A22-9D66-E16027ED0E6E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325EC8-9F89-4198-8218-91A34E1356D1}">
  <ds:schemaRefs>
    <ds:schemaRef ds:uri="http://purl.org/dc/terms/"/>
    <ds:schemaRef ds:uri="http://www.w3.org/XML/1998/namespace"/>
    <ds:schemaRef ds:uri="http://purl.org/dc/elements/1.1/"/>
    <ds:schemaRef ds:uri="7ea62328-f9cb-43bf-99db-6009b3f2bb1b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f98cc253-feff-40fd-b75e-dde241986d3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C4657AF-EFCA-425B-866D-F2B846C840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AA0E26-2B78-4EE7-BE01-956B14188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75943</TotalTime>
  <Words>832</Words>
  <Application>Microsoft Office PowerPoint</Application>
  <PresentationFormat>Widescreen</PresentationFormat>
  <Paragraphs>135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Bookman Old Style</vt:lpstr>
      <vt:lpstr>Calibri</vt:lpstr>
      <vt:lpstr>Gill Sans MT</vt:lpstr>
      <vt:lpstr>Rockwell</vt:lpstr>
      <vt:lpstr>Verdana</vt:lpstr>
      <vt:lpstr>Damask</vt:lpstr>
      <vt:lpstr>Visio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1621</cp:revision>
  <cp:lastPrinted>2025-10-07T11:36:02Z</cp:lastPrinted>
  <dcterms:created xsi:type="dcterms:W3CDTF">2013-07-15T20:26:40Z</dcterms:created>
  <dcterms:modified xsi:type="dcterms:W3CDTF">2025-10-08T20:52:19Z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