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8"/>
  </p:notesMasterIdLst>
  <p:sldIdLst>
    <p:sldId id="372" r:id="rId5"/>
    <p:sldId id="387" r:id="rId6"/>
    <p:sldId id="380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2691" y="401149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4827" y="1789974"/>
            <a:ext cx="6183086" cy="478499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00" dirty="0"/>
          </a:p>
          <a:p>
            <a:r>
              <a:rPr lang="en-US" sz="5800" dirty="0"/>
              <a:t>Psalm 68</a:t>
            </a:r>
          </a:p>
          <a:p>
            <a:endParaRPr lang="en-US" sz="1400" dirty="0"/>
          </a:p>
          <a:p>
            <a:r>
              <a:rPr lang="en-US" sz="4400" dirty="0"/>
              <a:t>Praise, Protect </a:t>
            </a:r>
          </a:p>
          <a:p>
            <a:r>
              <a:rPr lang="en-US" sz="4400" dirty="0"/>
              <a:t>and Parade </a:t>
            </a:r>
          </a:p>
          <a:p>
            <a:r>
              <a:rPr lang="en-US" sz="4400" dirty="0"/>
              <a:t>With the Ark  </a:t>
            </a:r>
          </a:p>
          <a:p>
            <a:endParaRPr lang="en-US" sz="1300" dirty="0"/>
          </a:p>
          <a:p>
            <a:r>
              <a:rPr lang="en-US" sz="3500" dirty="0"/>
              <a:t>(2 Sam 6-7, 1 Chr 13-16, Ephesians) </a:t>
            </a:r>
            <a:endParaRPr lang="en-US" sz="39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Apr 27, 2025                                                      			                           B Heath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87E12B-7003-3B5D-7A85-7C8262AC238D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(9:56-9:59)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6B389-9CA9-1558-9AB0-90644BF1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598" y="9621"/>
            <a:ext cx="1676402" cy="688563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Psalm 68</a:t>
            </a:r>
            <a:br>
              <a:rPr lang="en-US" sz="24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000" dirty="0">
                <a:latin typeface="+mn-lt"/>
              </a:rPr>
              <a:t>Praise,</a:t>
            </a:r>
            <a:r>
              <a:rPr lang="en-US" sz="24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Protect &amp; Parade With the Ark (presence of God)</a:t>
            </a:r>
            <a:br>
              <a:rPr lang="en-US" sz="2000" dirty="0">
                <a:latin typeface="+mn-lt"/>
              </a:rPr>
            </a:b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1-6 </a:t>
            </a:r>
            <a:r>
              <a:rPr lang="en-US" sz="1300" dirty="0">
                <a:latin typeface="+mn-lt"/>
              </a:rPr>
              <a:t>Let God arise</a:t>
            </a:r>
            <a:br>
              <a:rPr lang="en-US" sz="2400" dirty="0">
                <a:latin typeface="+mn-lt"/>
              </a:rPr>
            </a:br>
            <a:r>
              <a:rPr lang="en-US" sz="1300" dirty="0">
                <a:latin typeface="+mn-lt"/>
              </a:rPr>
              <a:t>       (Numbers 10:35)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7-14 </a:t>
            </a:r>
            <a:r>
              <a:rPr lang="en-US" sz="1200" dirty="0">
                <a:latin typeface="+mn-lt"/>
              </a:rPr>
              <a:t>God protects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   (past-Moses &amp; Barak) </a:t>
            </a:r>
            <a:r>
              <a:rPr lang="en-US" sz="2400" dirty="0">
                <a:latin typeface="+mn-lt"/>
              </a:rPr>
              <a:t>15-19</a:t>
            </a:r>
            <a:r>
              <a:rPr lang="en-US" sz="1300" dirty="0">
                <a:latin typeface="+mn-lt"/>
              </a:rPr>
              <a:t> God chooses Mt Zion </a:t>
            </a:r>
            <a:br>
              <a:rPr lang="en-US" sz="2400" dirty="0">
                <a:latin typeface="+mn-lt"/>
              </a:rPr>
            </a:br>
            <a:r>
              <a:rPr lang="en-US" sz="1300" dirty="0">
                <a:latin typeface="+mn-lt"/>
              </a:rPr>
              <a:t>(Ephesians  4:8) 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20-28 </a:t>
            </a:r>
            <a:r>
              <a:rPr lang="en-US" sz="1300" dirty="0">
                <a:latin typeface="+mn-lt"/>
              </a:rPr>
              <a:t>Israel celebrates - entering Jerusalem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29-32 </a:t>
            </a:r>
            <a:r>
              <a:rPr lang="en-US" sz="1300" dirty="0">
                <a:latin typeface="+mn-lt"/>
              </a:rPr>
              <a:t>God’s victory</a:t>
            </a:r>
            <a:br>
              <a:rPr lang="en-US" sz="1300" dirty="0">
                <a:latin typeface="+mn-lt"/>
              </a:rPr>
            </a:br>
            <a:r>
              <a:rPr lang="en-US" sz="1300" dirty="0">
                <a:latin typeface="+mn-lt"/>
              </a:rPr>
              <a:t>(2</a:t>
            </a:r>
            <a:r>
              <a:rPr lang="en-US" sz="1300" baseline="30000" dirty="0">
                <a:latin typeface="+mn-lt"/>
              </a:rPr>
              <a:t>nd</a:t>
            </a:r>
            <a:r>
              <a:rPr lang="en-US" sz="1300" dirty="0">
                <a:latin typeface="+mn-lt"/>
              </a:rPr>
              <a:t> coming of Christ)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33-35 </a:t>
            </a:r>
            <a:r>
              <a:rPr lang="en-US" sz="1200" dirty="0">
                <a:latin typeface="+mn-lt"/>
              </a:rPr>
              <a:t>God’s strength (for &amp; in Israel)</a:t>
            </a:r>
            <a:endParaRPr lang="en-US" sz="2400" dirty="0">
              <a:latin typeface="+mn-lt"/>
            </a:endParaRPr>
          </a:p>
        </p:txBody>
      </p:sp>
      <p:pic>
        <p:nvPicPr>
          <p:cNvPr id="4" name="Picture 4" descr="Encountering the Old Testament, 3rd Edition | eSources | Baker ...">
            <a:extLst>
              <a:ext uri="{FF2B5EF4-FFF2-40B4-BE49-F238E27FC236}">
                <a16:creationId xmlns:a16="http://schemas.microsoft.com/office/drawing/2014/main" id="{8A4543F8-3FC5-2D26-9899-2B5C81C4EC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4" t="16079" r="10848" b="12664"/>
          <a:stretch/>
        </p:blipFill>
        <p:spPr bwMode="auto">
          <a:xfrm>
            <a:off x="-10893" y="-11447"/>
            <a:ext cx="10515599" cy="688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9F4B8F6-0E62-0B92-26ED-47F6C1F01EEC}"/>
              </a:ext>
            </a:extLst>
          </p:cNvPr>
          <p:cNvSpPr/>
          <p:nvPr/>
        </p:nvSpPr>
        <p:spPr>
          <a:xfrm>
            <a:off x="6019800" y="4833257"/>
            <a:ext cx="620486" cy="25037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3CE71A5-348A-5545-9396-4F3BA04BEE41}"/>
              </a:ext>
            </a:extLst>
          </p:cNvPr>
          <p:cNvSpPr/>
          <p:nvPr/>
        </p:nvSpPr>
        <p:spPr>
          <a:xfrm rot="2104764">
            <a:off x="6641430" y="4998136"/>
            <a:ext cx="405822" cy="250372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6BA26-87E9-D62F-4A37-25CA9FBA4833}"/>
              </a:ext>
            </a:extLst>
          </p:cNvPr>
          <p:cNvSpPr txBox="1"/>
          <p:nvPr/>
        </p:nvSpPr>
        <p:spPr>
          <a:xfrm>
            <a:off x="6699062" y="4219779"/>
            <a:ext cx="1326004" cy="73866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Obed-</a:t>
            </a:r>
            <a:r>
              <a:rPr lang="en-US" dirty="0" err="1"/>
              <a:t>edom</a:t>
            </a:r>
            <a:endParaRPr lang="en-US" dirty="0"/>
          </a:p>
          <a:p>
            <a:pPr algn="ctr"/>
            <a:r>
              <a:rPr lang="en-US" sz="1200" dirty="0"/>
              <a:t>(3 months</a:t>
            </a:r>
          </a:p>
          <a:p>
            <a:pPr algn="ctr"/>
            <a:r>
              <a:rPr lang="en-US" sz="1200" dirty="0"/>
              <a:t>2 Ki 6:10-12)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17D3ED-9CA6-EA17-EC0A-9359A69B7A23}"/>
              </a:ext>
            </a:extLst>
          </p:cNvPr>
          <p:cNvSpPr txBox="1"/>
          <p:nvPr/>
        </p:nvSpPr>
        <p:spPr>
          <a:xfrm>
            <a:off x="8915399" y="1130587"/>
            <a:ext cx="959044" cy="461665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(Judges</a:t>
            </a:r>
          </a:p>
          <a:p>
            <a:pPr algn="ctr"/>
            <a:r>
              <a:rPr lang="en-US" sz="1200" dirty="0"/>
              <a:t>c 400 years)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134847-B1AC-CEA3-F7F2-23D0F2D758B9}"/>
              </a:ext>
            </a:extLst>
          </p:cNvPr>
          <p:cNvSpPr txBox="1"/>
          <p:nvPr/>
        </p:nvSpPr>
        <p:spPr>
          <a:xfrm>
            <a:off x="5188573" y="555876"/>
            <a:ext cx="883575" cy="646331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( King Saul</a:t>
            </a:r>
          </a:p>
          <a:p>
            <a:pPr algn="ctr"/>
            <a:r>
              <a:rPr lang="en-US" sz="1200" dirty="0"/>
              <a:t>7 months, </a:t>
            </a:r>
          </a:p>
          <a:p>
            <a:pPr algn="ctr"/>
            <a:r>
              <a:rPr lang="en-US" sz="1200" dirty="0"/>
              <a:t> 1 Sam 6:1)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E80C70-7ABC-FE6E-3DE7-F9BD375563FA}"/>
              </a:ext>
            </a:extLst>
          </p:cNvPr>
          <p:cNvSpPr txBox="1"/>
          <p:nvPr/>
        </p:nvSpPr>
        <p:spPr>
          <a:xfrm>
            <a:off x="5660569" y="3143015"/>
            <a:ext cx="888512" cy="461665"/>
          </a:xfrm>
          <a:prstGeom prst="rect">
            <a:avLst/>
          </a:prstGeom>
          <a:solidFill>
            <a:schemeClr val="tx2">
              <a:lumMod val="2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(20 + years</a:t>
            </a:r>
          </a:p>
          <a:p>
            <a:pPr algn="ctr"/>
            <a:r>
              <a:rPr lang="en-US" sz="1200" dirty="0"/>
              <a:t>1 Sam 7:2)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6B1222-2B74-659F-F5BA-40BB77EE36D8}"/>
              </a:ext>
            </a:extLst>
          </p:cNvPr>
          <p:cNvSpPr txBox="1"/>
          <p:nvPr/>
        </p:nvSpPr>
        <p:spPr>
          <a:xfrm>
            <a:off x="6404114" y="423265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3858E2-4F70-30B6-74C3-AD84B45E8541}"/>
              </a:ext>
            </a:extLst>
          </p:cNvPr>
          <p:cNvSpPr txBox="1"/>
          <p:nvPr/>
        </p:nvSpPr>
        <p:spPr>
          <a:xfrm>
            <a:off x="7874514" y="3557228"/>
            <a:ext cx="1184941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Uzzah dies</a:t>
            </a:r>
          </a:p>
          <a:p>
            <a:pPr algn="ctr"/>
            <a:r>
              <a:rPr lang="en-US" sz="1200" dirty="0"/>
              <a:t>(1 Sam 6:7-9)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5586CA-1EDB-3D40-00D9-3540962E6932}"/>
              </a:ext>
            </a:extLst>
          </p:cNvPr>
          <p:cNvSpPr txBox="1"/>
          <p:nvPr/>
        </p:nvSpPr>
        <p:spPr>
          <a:xfrm>
            <a:off x="7149508" y="5364156"/>
            <a:ext cx="1317477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David’s Tent</a:t>
            </a:r>
          </a:p>
          <a:p>
            <a:pPr algn="ctr"/>
            <a:r>
              <a:rPr lang="en-US" sz="1200" dirty="0"/>
              <a:t>(40 yrs, 2 Chr 5)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40334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2 Peter (4),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</a:t>
            </a: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week:  2 Kings 4:18-6:33 (Mon-Sat) &amp; Psalm 70 (Sunday)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248059" y="4059135"/>
            <a:ext cx="3356620" cy="175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http://purl.org/dc/dcmitype/"/>
    <ds:schemaRef ds:uri="f98cc253-feff-40fd-b75e-dde241986d3d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7ea62328-f9cb-43bf-99db-6009b3f2bb1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60448</TotalTime>
  <Words>398</Words>
  <Application>Microsoft Office PowerPoint</Application>
  <PresentationFormat>Widescreen</PresentationFormat>
  <Paragraphs>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Psalm 68  Praise, Protect &amp; Parade With the Ark (presence of God)  1-6 Let God arise        (Numbers 10:35) 7-14 God protects    (past-Moses &amp; Barak) 15-19 God chooses Mt Zion  (Ephesians  4:8)  20-28 Israel celebrates - entering Jerusalem 29-32 God’s victory (2nd coming of Christ) 33-35 God’s strength (for &amp; in Israel)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1604</cp:revision>
  <cp:lastPrinted>2025-04-27T11:53:06Z</cp:lastPrinted>
  <dcterms:created xsi:type="dcterms:W3CDTF">2013-07-15T20:26:40Z</dcterms:created>
  <dcterms:modified xsi:type="dcterms:W3CDTF">2025-04-27T11:53:13Z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