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4"/>
  </p:sldMasterIdLst>
  <p:notesMasterIdLst>
    <p:notesMasterId r:id="rId8"/>
  </p:notesMasterIdLst>
  <p:sldIdLst>
    <p:sldId id="376" r:id="rId5"/>
    <p:sldId id="380" r:id="rId6"/>
    <p:sldId id="370" r:id="rId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163" cy="469900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6" y="0"/>
            <a:ext cx="3078163" cy="469900"/>
          </a:xfrm>
          <a:prstGeom prst="rect">
            <a:avLst/>
          </a:prstGeom>
        </p:spPr>
        <p:txBody>
          <a:bodyPr vert="horz" lIns="91420" tIns="45711" rIns="91420" bIns="45711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1" rIns="91420" bIns="457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20" tIns="45711" rIns="91420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918576"/>
            <a:ext cx="3078163" cy="469900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6" y="8918576"/>
            <a:ext cx="3078163" cy="469900"/>
          </a:xfrm>
          <a:prstGeom prst="rect">
            <a:avLst/>
          </a:prstGeom>
        </p:spPr>
        <p:txBody>
          <a:bodyPr vert="horz" lIns="91420" tIns="45711" rIns="91420" bIns="45711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14373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14373">
              <a:defRPr/>
            </a:pPr>
            <a:fld id="{1AD51A55-303F-4D54-AB99-832332D3BB80}" type="datetime1">
              <a:rPr lang="en-US">
                <a:solidFill>
                  <a:prstClr val="black"/>
                </a:solidFill>
                <a:latin typeface="Calibri" panose="020F0502020204030204"/>
              </a:rPr>
              <a:pPr defTabSz="914373">
                <a:defRPr/>
              </a:pPr>
              <a:t>2/26/2025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373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25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26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7697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497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686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77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13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3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5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88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0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46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48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2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  <p:sldLayoutId id="2147483885" r:id="rId12"/>
    <p:sldLayoutId id="2147483886" r:id="rId13"/>
    <p:sldLayoutId id="2147483887" r:id="rId14"/>
    <p:sldLayoutId id="2147483888" r:id="rId15"/>
    <p:sldLayoutId id="2147483889" r:id="rId16"/>
    <p:sldLayoutId id="214748389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0" y="0"/>
            <a:ext cx="1209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Fellowship Church,  Feb 26,  2025                                                                                                      B.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36739" y="121920"/>
            <a:ext cx="6238755" cy="1194079"/>
          </a:xfrm>
        </p:spPr>
        <p:txBody>
          <a:bodyPr>
            <a:normAutofit fontScale="62500" lnSpcReduction="20000"/>
          </a:bodyPr>
          <a:lstStyle/>
          <a:p>
            <a:r>
              <a:rPr lang="en-US" sz="3200" dirty="0"/>
              <a:t>Straight and Balanced</a:t>
            </a:r>
          </a:p>
          <a:p>
            <a:r>
              <a:rPr lang="en-US" sz="1800" dirty="0"/>
              <a:t>(Luke 3:4-6)</a:t>
            </a:r>
          </a:p>
          <a:p>
            <a:r>
              <a:rPr lang="en-US" dirty="0"/>
              <a:t>Faith, the action verb (Hebrews 11:1-3, 6, 38-40, 12:1-4; Ro 15:23)</a:t>
            </a:r>
          </a:p>
          <a:p>
            <a:endParaRPr lang="en-US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1751" y="1426977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18" y="1475740"/>
            <a:ext cx="2425197" cy="242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485E64-3BDB-27A6-C3D9-F275AD723DA6}"/>
              </a:ext>
            </a:extLst>
          </p:cNvPr>
          <p:cNvSpPr txBox="1"/>
          <p:nvPr/>
        </p:nvSpPr>
        <p:spPr>
          <a:xfrm>
            <a:off x="9763197" y="4098372"/>
            <a:ext cx="242880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20:10, Dan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4:5,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EF026-F07A-9A8D-74F7-DB7139A5BCC1}"/>
              </a:ext>
            </a:extLst>
          </p:cNvPr>
          <p:cNvSpPr txBox="1"/>
          <p:nvPr/>
        </p:nvSpPr>
        <p:spPr>
          <a:xfrm>
            <a:off x="83751" y="3957847"/>
            <a:ext cx="278821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Ps 5:8,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Amos 7:7-8, Is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 15:1-4, 2 Tim 3:10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2852058" y="1451055"/>
            <a:ext cx="6925276" cy="470898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Gill Sans MT"/>
              </a:rPr>
              <a:t>#12 – Faith of a changing heart with David (Heb 11:32e, 1-2 Sam)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Gill Sans MT"/>
              </a:rPr>
              <a:t>#13 – Lifelong Shining Faith with Samuel (Heb 11:32f, 1 Sam)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Gill Sans MT"/>
              </a:rPr>
              <a:t>#14 – The Comforter’s Faith with Nathan and Gad (Heb 11:32g)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latin typeface="Gill Sans MT"/>
              </a:rPr>
              <a:t>#15 – Limited &amp; Weak Faith with two Prophets (Heb 11:32g)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chemeClr val="bg1"/>
                </a:solidFill>
                <a:highlight>
                  <a:srgbClr val="FFFF00"/>
                </a:highlight>
                <a:latin typeface="Gill Sans MT"/>
              </a:rPr>
              <a:t>#16 – Little known Prophets of the Faith (Heb 11:32g)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#17 – Miraculous Faith with Elijah and Elisha (Heb 11:34b, 35a)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#18 –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#19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#20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#21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#22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#23 –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#24 –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83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BCF19-2E4E-B1B3-D32C-DB46D7891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25" y="162044"/>
            <a:ext cx="1365813" cy="2187617"/>
          </a:xfrm>
          <a:solidFill>
            <a:srgbClr val="00B050"/>
          </a:solidFill>
        </p:spPr>
        <p:txBody>
          <a:bodyPr>
            <a:noAutofit/>
          </a:bodyPr>
          <a:lstStyle/>
          <a:p>
            <a:r>
              <a:rPr lang="en-US" sz="1600" dirty="0"/>
              <a:t>OT True Prophets chart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 in respect to Hebrews </a:t>
            </a:r>
            <a:r>
              <a:rPr lang="en-US" sz="1200" dirty="0"/>
              <a:t>11:32d-40</a:t>
            </a:r>
            <a:endParaRPr lang="en-US" sz="1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A7B784E-FE43-507E-5DC4-D693A3D0DB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1169317"/>
              </p:ext>
            </p:extLst>
          </p:nvPr>
        </p:nvGraphicFramePr>
        <p:xfrm>
          <a:off x="1562332" y="125925"/>
          <a:ext cx="10548643" cy="6845041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297596">
                  <a:extLst>
                    <a:ext uri="{9D8B030D-6E8A-4147-A177-3AD203B41FA5}">
                      <a16:colId xmlns:a16="http://schemas.microsoft.com/office/drawing/2014/main" val="589848999"/>
                    </a:ext>
                  </a:extLst>
                </a:gridCol>
                <a:gridCol w="1063982">
                  <a:extLst>
                    <a:ext uri="{9D8B030D-6E8A-4147-A177-3AD203B41FA5}">
                      <a16:colId xmlns:a16="http://schemas.microsoft.com/office/drawing/2014/main" val="939651213"/>
                    </a:ext>
                  </a:extLst>
                </a:gridCol>
                <a:gridCol w="1401861">
                  <a:extLst>
                    <a:ext uri="{9D8B030D-6E8A-4147-A177-3AD203B41FA5}">
                      <a16:colId xmlns:a16="http://schemas.microsoft.com/office/drawing/2014/main" val="2504805489"/>
                    </a:ext>
                  </a:extLst>
                </a:gridCol>
                <a:gridCol w="884971">
                  <a:extLst>
                    <a:ext uri="{9D8B030D-6E8A-4147-A177-3AD203B41FA5}">
                      <a16:colId xmlns:a16="http://schemas.microsoft.com/office/drawing/2014/main" val="1165422160"/>
                    </a:ext>
                  </a:extLst>
                </a:gridCol>
                <a:gridCol w="560138">
                  <a:extLst>
                    <a:ext uri="{9D8B030D-6E8A-4147-A177-3AD203B41FA5}">
                      <a16:colId xmlns:a16="http://schemas.microsoft.com/office/drawing/2014/main" val="3007881294"/>
                    </a:ext>
                  </a:extLst>
                </a:gridCol>
                <a:gridCol w="1922497">
                  <a:extLst>
                    <a:ext uri="{9D8B030D-6E8A-4147-A177-3AD203B41FA5}">
                      <a16:colId xmlns:a16="http://schemas.microsoft.com/office/drawing/2014/main" val="3206543794"/>
                    </a:ext>
                  </a:extLst>
                </a:gridCol>
                <a:gridCol w="736304">
                  <a:extLst>
                    <a:ext uri="{9D8B030D-6E8A-4147-A177-3AD203B41FA5}">
                      <a16:colId xmlns:a16="http://schemas.microsoft.com/office/drawing/2014/main" val="589018013"/>
                    </a:ext>
                  </a:extLst>
                </a:gridCol>
                <a:gridCol w="736304">
                  <a:extLst>
                    <a:ext uri="{9D8B030D-6E8A-4147-A177-3AD203B41FA5}">
                      <a16:colId xmlns:a16="http://schemas.microsoft.com/office/drawing/2014/main" val="1871569226"/>
                    </a:ext>
                  </a:extLst>
                </a:gridCol>
                <a:gridCol w="736304">
                  <a:extLst>
                    <a:ext uri="{9D8B030D-6E8A-4147-A177-3AD203B41FA5}">
                      <a16:colId xmlns:a16="http://schemas.microsoft.com/office/drawing/2014/main" val="450574153"/>
                    </a:ext>
                  </a:extLst>
                </a:gridCol>
                <a:gridCol w="710125">
                  <a:extLst>
                    <a:ext uri="{9D8B030D-6E8A-4147-A177-3AD203B41FA5}">
                      <a16:colId xmlns:a16="http://schemas.microsoft.com/office/drawing/2014/main" val="397686635"/>
                    </a:ext>
                  </a:extLst>
                </a:gridCol>
                <a:gridCol w="1052089">
                  <a:extLst>
                    <a:ext uri="{9D8B030D-6E8A-4147-A177-3AD203B41FA5}">
                      <a16:colId xmlns:a16="http://schemas.microsoft.com/office/drawing/2014/main" val="769116399"/>
                    </a:ext>
                  </a:extLst>
                </a:gridCol>
                <a:gridCol w="446472">
                  <a:extLst>
                    <a:ext uri="{9D8B030D-6E8A-4147-A177-3AD203B41FA5}">
                      <a16:colId xmlns:a16="http://schemas.microsoft.com/office/drawing/2014/main" val="4266611883"/>
                    </a:ext>
                  </a:extLst>
                </a:gridCol>
              </a:tblGrid>
              <a:tr h="387427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#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Name/ Scripture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Suffer -Persecute</a:t>
                      </a:r>
                    </a:p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/Scripture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King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baseline="0" dirty="0">
                          <a:solidFill>
                            <a:schemeClr val="bg1"/>
                          </a:solidFill>
                        </a:rPr>
                        <a:t>Public/</a:t>
                      </a:r>
                    </a:p>
                    <a:p>
                      <a:pPr algn="l"/>
                      <a:r>
                        <a:rPr lang="en-US" sz="1100" b="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Prophecy Near/Far</a:t>
                      </a:r>
                    </a:p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Other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Nation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Bless/ Curse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Vision/</a:t>
                      </a:r>
                    </a:p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Dream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Miracle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Notes</a:t>
                      </a:r>
                    </a:p>
                  </a:txBody>
                  <a:tcPr marL="47198" marR="47198" marT="23599" marB="23599" anchor="ctr" anchorCtr="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Heb</a:t>
                      </a:r>
                    </a:p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11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102409"/>
                  </a:ext>
                </a:extLst>
              </a:tr>
              <a:tr h="223897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Samuel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 /1 Sam 1-28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Saul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Near/for Saul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after death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78871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Gad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Sam 22:25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Public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Near/for 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Book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914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Nathan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No/2 Sam 7. 12.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</a:rPr>
                        <a:t>Far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-seed of David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B/C/B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Jesus/Book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478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 err="1">
                          <a:solidFill>
                            <a:schemeClr val="bg1"/>
                          </a:solidFill>
                        </a:rPr>
                        <a:t>Ahijah</a:t>
                      </a:r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Ki 12:15. 14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Jeroboam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Near/Jeroboam’s son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69062"/>
                  </a:ext>
                </a:extLst>
              </a:tr>
              <a:tr h="19342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Shemaiah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Ki 12:22-24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Rehoboam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Near/for Rehoboam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Book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454416"/>
                  </a:ext>
                </a:extLst>
              </a:tr>
              <a:tr h="19342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 err="1">
                          <a:solidFill>
                            <a:schemeClr val="bg1"/>
                          </a:solidFill>
                        </a:rPr>
                        <a:t>Iddo</a:t>
                      </a:r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No/2 Chr 9:29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Jeroboam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Seer for Jeroboam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Vision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Records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97768"/>
                  </a:ext>
                </a:extLst>
              </a:tr>
              <a:tr h="19342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man of God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Kings 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Jeroboam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baseline="0" dirty="0">
                          <a:solidFill>
                            <a:schemeClr val="bg1"/>
                          </a:solidFill>
                        </a:rPr>
                        <a:t>Far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/King Josiah, 270 yrs.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hand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sick-heal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336028"/>
                  </a:ext>
                </a:extLst>
              </a:tr>
              <a:tr h="219919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old prophet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Kings 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Jeroboam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Near/for man of God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Liar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32d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9685876"/>
                  </a:ext>
                </a:extLst>
              </a:tr>
              <a:tr h="215609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Jehu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Ki 16:1-13,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Baasha-3rd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</a:t>
                      </a:r>
                      <a:r>
                        <a:rPr lang="en-US" sz="1100" b="1" baseline="0" dirty="0">
                          <a:solidFill>
                            <a:schemeClr val="bg1"/>
                          </a:solidFill>
                        </a:rPr>
                        <a:t>2 Chr 19:1-4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C/B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Asa-father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92223"/>
                  </a:ext>
                </a:extLst>
              </a:tr>
              <a:tr h="13461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Prophet - 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No/1 Ki 20:13-36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Ahab-7th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Near/Syria/man of God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B/B/C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lion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Son of prophet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27629"/>
                  </a:ext>
                </a:extLst>
              </a:tr>
              <a:tr h="215609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Micaiah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Yes/1 Ki 22:1-28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Ahab-death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Private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Near/400/1, 2 Chr  18:1-27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C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death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Lying spirit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33a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172030"/>
                  </a:ext>
                </a:extLst>
              </a:tr>
              <a:tr h="218827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Elijah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Yes/1 Ki 17-2Ki 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Ahab-</a:t>
                      </a:r>
                      <a:r>
                        <a:rPr lang="en-US" sz="1100" baseline="0" dirty="0" err="1">
                          <a:solidFill>
                            <a:schemeClr val="bg1"/>
                          </a:solidFill>
                        </a:rPr>
                        <a:t>Jeze</a:t>
                      </a:r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450/1,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726094"/>
                  </a:ext>
                </a:extLst>
              </a:tr>
              <a:tr h="187199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Elisha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      /2 Ki 3-13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Ahab-</a:t>
                      </a:r>
                      <a:r>
                        <a:rPr lang="en-US" sz="1100" baseline="0" dirty="0" err="1">
                          <a:solidFill>
                            <a:schemeClr val="bg1"/>
                          </a:solidFill>
                        </a:rPr>
                        <a:t>Jeze</a:t>
                      </a:r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970128"/>
                  </a:ext>
                </a:extLst>
              </a:tr>
              <a:tr h="259788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Jonah-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Nineveh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Nineveh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982530"/>
                  </a:ext>
                </a:extLst>
              </a:tr>
              <a:tr h="150471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Amos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7641975"/>
                  </a:ext>
                </a:extLst>
              </a:tr>
              <a:tr h="82438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Hosea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N-Israel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363989"/>
                  </a:ext>
                </a:extLst>
              </a:tr>
              <a:tr h="107003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Isaiah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6121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Micah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4066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19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Nahum-</a:t>
                      </a:r>
                      <a:r>
                        <a:rPr lang="en-US" sz="1100" baseline="0" dirty="0" err="1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Nineve</a:t>
                      </a:r>
                      <a:endParaRPr lang="en-US" sz="1100" baseline="0" dirty="0">
                        <a:solidFill>
                          <a:schemeClr val="bg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Nineveh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862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20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Habakkuk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8630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21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Zephaniah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8728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22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Jeremiah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526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23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Daniel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780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24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Ezekiel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S-Judah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5969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25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Obadiah-</a:t>
                      </a:r>
                      <a:r>
                        <a:rPr lang="en-US" sz="1100" baseline="0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</a:rPr>
                        <a:t>Edo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Edom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5094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26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Joel   800 BC?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744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27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Haggai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493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28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Zechariah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001943"/>
                  </a:ext>
                </a:extLst>
              </a:tr>
              <a:tr h="158715"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29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Malachi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aseline="0" dirty="0">
                          <a:solidFill>
                            <a:schemeClr val="bg1"/>
                          </a:solidFill>
                        </a:rPr>
                        <a:t>Israel</a:t>
                      </a: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baseline="0" dirty="0">
                        <a:solidFill>
                          <a:schemeClr val="bg1"/>
                        </a:solidFill>
                      </a:endParaRPr>
                    </a:p>
                  </a:txBody>
                  <a:tcPr marL="47198" marR="47198" marT="23599" marB="23599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381621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6BBC2EF9-5610-D3D2-6B31-24DB0C650054}"/>
              </a:ext>
            </a:extLst>
          </p:cNvPr>
          <p:cNvSpPr txBox="1">
            <a:spLocks/>
          </p:cNvSpPr>
          <p:nvPr/>
        </p:nvSpPr>
        <p:spPr>
          <a:xfrm>
            <a:off x="81025" y="2951545"/>
            <a:ext cx="1365813" cy="3744412"/>
          </a:xfrm>
          <a:prstGeom prst="rect">
            <a:avLst/>
          </a:prstGeom>
          <a:solidFill>
            <a:srgbClr val="FF0000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 cap="all">
                <a:solidFill>
                  <a:schemeClr val="tx1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OT True </a:t>
            </a:r>
            <a:r>
              <a:rPr kumimoji="0" lang="en-US" sz="1600" b="1" i="0" u="none" strike="noStrike" kern="1200" cap="all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ProphetsBefore</a:t>
            </a: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 Samuel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Enoch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Gen 5:24,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Jude 1:14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Moses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Exodus 7:1, </a:t>
            </a:r>
            <a:r>
              <a:rPr kumimoji="0" lang="en-US" sz="1200" b="1" i="0" u="none" strike="noStrike" kern="1200" cap="all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Deut</a:t>
            </a: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 34:10,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Acts 3:22,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7:37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63500" dir="2700000" algn="tl" rotWithShape="0">
                    <a:srgbClr val="000000">
                      <a:alpha val="48000"/>
                    </a:srgbClr>
                  </a:outerShdw>
                </a:effectLst>
                <a:uLnTx/>
                <a:uFillTx/>
                <a:latin typeface="Bookman Old Style" panose="02050604050505020204"/>
                <a:ea typeface="+mj-ea"/>
                <a:cs typeface="+mj-cs"/>
              </a:rPr>
              <a:t>None since John for Revelation</a:t>
            </a:r>
            <a:endParaRPr kumimoji="0" lang="en-US" sz="16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50800" dist="63500" dir="2700000" algn="tl" rotWithShape="0">
                  <a:srgbClr val="000000">
                    <a:alpha val="48000"/>
                  </a:srgbClr>
                </a:outerShdw>
              </a:effectLst>
              <a:uLnTx/>
              <a:uFillTx/>
              <a:latin typeface="Bookman Old Style" panose="02050604050505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48513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F900E41-422E-AFD3-6E17-5BA9E42030B1}"/>
              </a:ext>
            </a:extLst>
          </p:cNvPr>
          <p:cNvSpPr txBox="1"/>
          <p:nvPr/>
        </p:nvSpPr>
        <p:spPr>
          <a:xfrm>
            <a:off x="91440" y="31889"/>
            <a:ext cx="12009120" cy="6370975"/>
          </a:xfrm>
          <a:prstGeom prst="rect">
            <a:avLst/>
          </a:prstGeom>
          <a:noFill/>
          <a:ln w="25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Little Known Prophets of the Faith </a:t>
            </a:r>
            <a:r>
              <a:rPr lang="en-US" sz="2000" dirty="0"/>
              <a:t> (Hebrews 11:32g “and [of] the prophets”)</a:t>
            </a:r>
          </a:p>
          <a:p>
            <a:endParaRPr lang="en-US" sz="1600" b="1" dirty="0"/>
          </a:p>
          <a:p>
            <a:endParaRPr lang="en-US" sz="1600" b="1" dirty="0"/>
          </a:p>
          <a:p>
            <a:pPr marL="0" marR="0">
              <a:lnSpc>
                <a:spcPts val="1200"/>
              </a:lnSpc>
            </a:pP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Background:  Prophets to Israel for Judah 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king </a:t>
            </a: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Jehoshaphat, and Israel kings </a:t>
            </a:r>
            <a:r>
              <a:rPr lang="en-US" sz="1800" dirty="0" err="1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Baasha</a:t>
            </a: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and Ahab.  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These prophets had private messages to the king for the near future; 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Micaiah was the 1</a:t>
            </a:r>
            <a:r>
              <a:rPr lang="en-US" baseline="30000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st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prophet 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persecuted.</a:t>
            </a: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 </a:t>
            </a:r>
            <a:endParaRPr lang="en-US" sz="1800" dirty="0">
              <a:effectLst/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u="sng" dirty="0"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  <a:p>
            <a:pPr marL="0" marR="0" lvl="0" indent="0" algn="l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sng" dirty="0"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Jehu</a:t>
            </a:r>
            <a:r>
              <a:rPr lang="en-US" sz="1800" b="1" i="0" u="none" strike="noStrike" kern="1200" baseline="0" dirty="0">
                <a:effectLst/>
                <a:latin typeface="Rockwell" panose="02060603020205020403" pitchFamily="18" charset="0"/>
              </a:rPr>
              <a:t> 1 Ki 16:1-13</a:t>
            </a:r>
            <a:r>
              <a:rPr lang="en-US" sz="1800" i="0" u="none" strike="noStrike" kern="1200" baseline="0" dirty="0">
                <a:effectLst/>
                <a:latin typeface="Rockwell" panose="02060603020205020403" pitchFamily="18" charset="0"/>
              </a:rPr>
              <a:t>,  curse </a:t>
            </a:r>
            <a:r>
              <a:rPr lang="en-US" sz="1800" i="0" u="none" strike="noStrike" kern="1200" baseline="0" dirty="0" err="1">
                <a:effectLst/>
                <a:latin typeface="Rockwell" panose="02060603020205020403" pitchFamily="18" charset="0"/>
              </a:rPr>
              <a:t>Baasha</a:t>
            </a:r>
            <a:r>
              <a:rPr lang="en-US" sz="1800" i="0" u="none" strike="noStrike" kern="1200" baseline="0" dirty="0">
                <a:effectLst/>
                <a:latin typeface="Rockwell" panose="02060603020205020403" pitchFamily="18" charset="0"/>
              </a:rPr>
              <a:t> the 3</a:t>
            </a:r>
            <a:r>
              <a:rPr lang="en-US" sz="1800" i="0" u="none" strike="noStrike" kern="1200" baseline="30000" dirty="0">
                <a:effectLst/>
                <a:latin typeface="Rockwell" panose="02060603020205020403" pitchFamily="18" charset="0"/>
              </a:rPr>
              <a:t>rd</a:t>
            </a:r>
            <a:r>
              <a:rPr lang="en-US" dirty="0">
                <a:latin typeface="Rockwell" panose="02060603020205020403" pitchFamily="18" charset="0"/>
              </a:rPr>
              <a:t> king of Israel.</a:t>
            </a:r>
            <a:r>
              <a:rPr lang="en-US" sz="1800" i="0" u="none" strike="noStrike" kern="1200" baseline="0" dirty="0">
                <a:effectLst/>
                <a:latin typeface="Rockwell" panose="02060603020205020403" pitchFamily="18" charset="0"/>
              </a:rPr>
              <a:t>  3 years later to bless Jehoshaphat in </a:t>
            </a:r>
            <a:r>
              <a:rPr lang="en-US" sz="1800" b="1" i="0" u="none" strike="noStrike" kern="1200" baseline="0" dirty="0">
                <a:effectLst/>
                <a:latin typeface="Rockwell" panose="02060603020205020403" pitchFamily="18" charset="0"/>
              </a:rPr>
              <a:t>2 Chr 19:1-4</a:t>
            </a:r>
            <a:endParaRPr lang="en-US" sz="3200" i="0" u="none" strike="noStrike" dirty="0">
              <a:effectLst/>
              <a:latin typeface="Arial" panose="020B0604020202020204" pitchFamily="34" charset="0"/>
            </a:endParaRPr>
          </a:p>
          <a:p>
            <a:pPr marL="0" marR="0">
              <a:lnSpc>
                <a:spcPts val="1200"/>
              </a:lnSpc>
            </a:pPr>
            <a:endParaRPr lang="en-US" u="sng" dirty="0"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sz="1800" dirty="0">
              <a:effectLst/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1800" u="sng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Prophet, man of God, son of prophet</a:t>
            </a: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 </a:t>
            </a:r>
            <a:r>
              <a:rPr lang="en-US" sz="1800" b="1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 </a:t>
            </a:r>
            <a:r>
              <a:rPr lang="en-US" sz="1800" b="1" i="0" u="none" strike="noStrike" kern="1200" baseline="0" dirty="0">
                <a:effectLst/>
                <a:latin typeface="Rockwell" panose="02060603020205020403" pitchFamily="18" charset="0"/>
              </a:rPr>
              <a:t>Kings 20:13-36</a:t>
            </a:r>
            <a:r>
              <a:rPr lang="en-US" sz="1800" b="0" i="0" u="none" strike="noStrike" kern="1200" baseline="0" dirty="0">
                <a:effectLst/>
                <a:latin typeface="Rockwell" panose="02060603020205020403" pitchFamily="18" charset="0"/>
              </a:rPr>
              <a:t>, Ahab-7</a:t>
            </a:r>
            <a:r>
              <a:rPr lang="en-US" sz="1800" b="0" i="0" u="none" strike="noStrike" kern="1200" baseline="30000" dirty="0">
                <a:effectLst/>
                <a:latin typeface="Rockwell" panose="02060603020205020403" pitchFamily="18" charset="0"/>
              </a:rPr>
              <a:t>th</a:t>
            </a:r>
            <a:r>
              <a:rPr lang="en-US" sz="1800" b="0" i="0" u="none" strike="noStrike" kern="1200" baseline="0" dirty="0">
                <a:effectLst/>
                <a:latin typeface="Rockwell" panose="02060603020205020403" pitchFamily="18" charset="0"/>
              </a:rPr>
              <a:t>,  Blessed Ahab with two victories 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Rockwell" panose="02060603020205020403" pitchFamily="18" charset="0"/>
            </a:endParaRPr>
          </a:p>
          <a:p>
            <a:pPr marL="0" marR="0">
              <a:lnSpc>
                <a:spcPts val="1200"/>
              </a:lnSpc>
            </a:pPr>
            <a:r>
              <a:rPr lang="en-US" sz="1800" b="0" i="0" u="none" strike="noStrike" kern="1200" baseline="0" dirty="0">
                <a:effectLst/>
                <a:latin typeface="Rockwell" panose="02060603020205020403" pitchFamily="18" charset="0"/>
              </a:rPr>
              <a:t>over king Ben-</a:t>
            </a:r>
            <a:r>
              <a:rPr lang="en-US" sz="1800" b="0" i="0" u="none" strike="noStrike" kern="1200" baseline="0" dirty="0" err="1">
                <a:effectLst/>
                <a:latin typeface="Rockwell" panose="02060603020205020403" pitchFamily="18" charset="0"/>
              </a:rPr>
              <a:t>hadad</a:t>
            </a:r>
            <a:r>
              <a:rPr lang="en-US" sz="1800" b="0" i="0" u="none" strike="noStrike" kern="1200" baseline="0" dirty="0">
                <a:effectLst/>
                <a:latin typeface="Rockwell" panose="02060603020205020403" pitchFamily="18" charset="0"/>
              </a:rPr>
              <a:t> of Syria.  Cursed man with lion and Ahab for making covenant with king </a:t>
            </a:r>
            <a:r>
              <a:rPr lang="en-US" dirty="0">
                <a:latin typeface="Rockwell" panose="02060603020205020403" pitchFamily="18" charset="0"/>
              </a:rPr>
              <a:t>Ben-</a:t>
            </a:r>
            <a:r>
              <a:rPr lang="en-US" dirty="0" err="1">
                <a:latin typeface="Rockwell" panose="02060603020205020403" pitchFamily="18" charset="0"/>
              </a:rPr>
              <a:t>hadad</a:t>
            </a:r>
            <a:r>
              <a:rPr lang="en-US" dirty="0">
                <a:latin typeface="Rockwell" panose="02060603020205020403" pitchFamily="18" charset="0"/>
              </a:rPr>
              <a:t>.</a:t>
            </a:r>
          </a:p>
          <a:p>
            <a:pPr marL="0" algn="l" rtl="0" eaLnBrk="1" fontAlgn="ctr" latinLnBrk="0" hangingPunct="1"/>
            <a:endParaRPr lang="en-US" sz="1800" b="0" i="0" u="none" strike="noStrike" kern="1200" baseline="0" dirty="0">
              <a:effectLst/>
              <a:latin typeface="Rockwell" panose="02060603020205020403" pitchFamily="18" charset="0"/>
            </a:endParaRPr>
          </a:p>
          <a:p>
            <a:pPr marL="0" algn="l" rtl="0" eaLnBrk="1" fontAlgn="ctr" latinLnBrk="0" hangingPunct="1"/>
            <a:r>
              <a:rPr lang="en-US" sz="1800" b="0" i="0" u="sng" strike="noStrike" kern="1200" baseline="0" dirty="0">
                <a:effectLst/>
                <a:latin typeface="Rockwell" panose="02060603020205020403" pitchFamily="18" charset="0"/>
              </a:rPr>
              <a:t>Micaiah </a:t>
            </a:r>
            <a:r>
              <a:rPr lang="en-US" dirty="0">
                <a:latin typeface="Rockwell" panose="02060603020205020403" pitchFamily="18" charset="0"/>
              </a:rPr>
              <a:t>  </a:t>
            </a:r>
            <a:r>
              <a:rPr lang="en-US" sz="1800" b="1" i="0" u="none" strike="noStrike" kern="1200" baseline="0" dirty="0">
                <a:effectLst/>
                <a:latin typeface="Rockwell" panose="02060603020205020403" pitchFamily="18" charset="0"/>
              </a:rPr>
              <a:t>1 Ki 22:1-28</a:t>
            </a:r>
            <a:r>
              <a:rPr lang="en-US" sz="1800" b="0" i="0" u="none" strike="noStrike" kern="1200" baseline="0" dirty="0">
                <a:effectLst/>
                <a:latin typeface="Rockwell" panose="02060603020205020403" pitchFamily="18" charset="0"/>
              </a:rPr>
              <a:t>, 400 lying prophets verses 1 true spirit from God, </a:t>
            </a:r>
            <a:r>
              <a:rPr lang="en-US" sz="1800" b="1" i="0" u="none" strike="noStrike" kern="1200" baseline="0" dirty="0">
                <a:effectLst/>
                <a:latin typeface="Rockwell" panose="02060603020205020403" pitchFamily="18" charset="0"/>
              </a:rPr>
              <a:t>2 Chr  18:1-27</a:t>
            </a:r>
            <a:endParaRPr lang="en-US" sz="32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Evil prophets follow their leader as echo chambers, group think, and stick together.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Ahab married Jezebel the daughter of the king of </a:t>
            </a:r>
            <a:r>
              <a:rPr lang="en-US" dirty="0" err="1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Zidon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with Baal worship.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dirty="0" err="1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Jehosophat’s</a:t>
            </a: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 son married Ahab’s daughter, which led to an alliance. 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sz="1800" dirty="0">
                <a:effectLst/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Ahab killed by a “chance” arrow, by “a certain man”</a:t>
            </a: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r>
              <a:rPr lang="en-US" dirty="0">
                <a:latin typeface="Verdana" panose="020B0604030504040204" pitchFamily="34" charset="0"/>
                <a:ea typeface="Cambria Math" panose="02040503050406030204" pitchFamily="18" charset="0"/>
                <a:cs typeface="Wingdings 3" panose="05040102010807070707" pitchFamily="18" charset="2"/>
              </a:rPr>
              <a:t>1 Kings 22:47-48 fleets with gold destroyed. 2 Chr 17 only in Chronicles.</a:t>
            </a:r>
          </a:p>
          <a:p>
            <a:pPr marL="0" marR="0">
              <a:lnSpc>
                <a:spcPts val="1200"/>
              </a:lnSpc>
            </a:pPr>
            <a:endParaRPr lang="en-US" sz="1800" dirty="0">
              <a:effectLst/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marL="0" marR="0">
              <a:lnSpc>
                <a:spcPts val="1200"/>
              </a:lnSpc>
            </a:pPr>
            <a:endParaRPr lang="en-US" dirty="0">
              <a:latin typeface="Verdana" panose="020B0604030504040204" pitchFamily="34" charset="0"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r>
              <a:rPr lang="en-US" sz="2000" b="1" dirty="0"/>
              <a:t>Next:  Miraculous Faith  with Elijah and Elisha    </a:t>
            </a:r>
            <a:r>
              <a:rPr lang="en-US" sz="2000" dirty="0"/>
              <a:t>  </a:t>
            </a:r>
            <a:r>
              <a:rPr lang="en-US" sz="1400" dirty="0"/>
              <a:t>(holy prophets – Lu 1:70, Acts 3:21, Eph 3:5, 2 Pe 3:12, Rev18:29, 22:8)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16800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2272E3B-CB80-4A22-9D66-E16027ED0E6E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325EC8-9F89-4198-8218-91A34E1356D1}">
  <ds:schemaRefs>
    <ds:schemaRef ds:uri="http://www.w3.org/XML/1998/namespace"/>
    <ds:schemaRef ds:uri="f98cc253-feff-40fd-b75e-dde241986d3d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7ea62328-f9cb-43bf-99db-6009b3f2bb1b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7AA0E26-2B78-4EE7-BE01-956B14188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4657AF-EFCA-425B-866D-F2B846C840F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56566</TotalTime>
  <Words>851</Words>
  <Application>Microsoft Office PowerPoint</Application>
  <PresentationFormat>Widescreen</PresentationFormat>
  <Paragraphs>269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Bookman Old Style</vt:lpstr>
      <vt:lpstr>Calibri</vt:lpstr>
      <vt:lpstr>Gill Sans MT</vt:lpstr>
      <vt:lpstr>Rockwell</vt:lpstr>
      <vt:lpstr>Verdana</vt:lpstr>
      <vt:lpstr>Damask</vt:lpstr>
      <vt:lpstr>PowerPoint Presentation</vt:lpstr>
      <vt:lpstr>OT True Prophets chart   in respect to Hebrews 11:32d-40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Heath</dc:creator>
  <cp:lastModifiedBy>Bill Heath</cp:lastModifiedBy>
  <cp:revision>1482</cp:revision>
  <cp:lastPrinted>2025-02-26T22:47:25Z</cp:lastPrinted>
  <dcterms:created xsi:type="dcterms:W3CDTF">2013-07-15T20:26:40Z</dcterms:created>
  <dcterms:modified xsi:type="dcterms:W3CDTF">2025-02-26T22:48:01Z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