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0" r:id="rId4"/>
    <p:sldId id="267" r:id="rId5"/>
    <p:sldId id="269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4" autoAdjust="0"/>
    <p:restoredTop sz="94660"/>
  </p:normalViewPr>
  <p:slideViewPr>
    <p:cSldViewPr snapToGrid="0">
      <p:cViewPr>
        <p:scale>
          <a:sx n="74" d="100"/>
          <a:sy n="74" d="100"/>
        </p:scale>
        <p:origin x="3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69878-1355-4CC7-835D-61FDC5F7060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565265"/>
            <a:ext cx="7080738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 – May 2022, Acts of the Apostles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Acts 11-12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The Jews Embrace the Greeks 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at Antioch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Prayer &gt; Power &gt; Proclaim &gt; Persecute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Teacher:  Bill Heath 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06" y="10160"/>
            <a:ext cx="12026988" cy="68478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800" b="1" u="sng" dirty="0">
                <a:solidFill>
                  <a:srgbClr val="0070C0"/>
                </a:solidFill>
                <a:latin typeface="+mn-lt"/>
              </a:rPr>
              <a:t>Acts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			</a:t>
            </a:r>
            <a:r>
              <a:rPr lang="en-US" sz="2800" b="1" dirty="0">
                <a:latin typeface="+mn-lt"/>
              </a:rPr>
              <a:t>TRANSITIONS IN THE BOOK OF ACTS                      33-67 A.D.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		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highlight>
                  <a:srgbClr val="FFFF00"/>
                </a:highlight>
                <a:latin typeface="+mn-lt"/>
              </a:rPr>
              <a:t>Apostle</a:t>
            </a:r>
            <a:r>
              <a:rPr lang="en-US" sz="2800" b="1" dirty="0">
                <a:solidFill>
                  <a:srgbClr val="0070C0"/>
                </a:solidFill>
                <a:highlight>
                  <a:srgbClr val="FFFF00"/>
                </a:highlight>
                <a:latin typeface="+mn-lt"/>
              </a:rPr>
              <a:t> </a:t>
            </a:r>
            <a:r>
              <a:rPr lang="en-US" sz="2800" b="1" u="sng" dirty="0">
                <a:highlight>
                  <a:srgbClr val="FFFF00"/>
                </a:highlight>
                <a:latin typeface="+mn-lt"/>
              </a:rPr>
              <a:t>Peter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 (Acts 1-12</a:t>
            </a:r>
            <a:r>
              <a:rPr lang="en-US" sz="2800" b="1" dirty="0">
                <a:latin typeface="+mn-lt"/>
              </a:rPr>
              <a:t>, 15) / Apostle </a:t>
            </a:r>
            <a:r>
              <a:rPr lang="en-US" sz="2800" b="1" u="sng" dirty="0">
                <a:latin typeface="+mn-lt"/>
              </a:rPr>
              <a:t>Paul</a:t>
            </a:r>
            <a:r>
              <a:rPr lang="en-US" sz="2800" b="1" dirty="0">
                <a:latin typeface="+mn-lt"/>
              </a:rPr>
              <a:t> (Acts 8-9, 13-28)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latin typeface="+mn-lt"/>
              </a:rPr>
              <a:t>Jerusalem (1-10) /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Antioch (11-21) </a:t>
            </a:r>
            <a:r>
              <a:rPr lang="en-US" sz="2800" b="1" dirty="0">
                <a:latin typeface="+mn-lt"/>
              </a:rPr>
              <a:t>/ Rome (22-28) 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1:3      </a:t>
            </a:r>
            <a:r>
              <a:rPr lang="en-US" sz="2800" b="1" dirty="0">
                <a:latin typeface="+mn-lt"/>
              </a:rPr>
              <a:t>Jesus spoke for 40 days about the </a:t>
            </a:r>
            <a:r>
              <a:rPr lang="en-US" sz="2800" b="1" u="sng" dirty="0">
                <a:latin typeface="+mn-lt"/>
              </a:rPr>
              <a:t>kingdom of God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1:6-8  </a:t>
            </a:r>
            <a:r>
              <a:rPr lang="en-US" sz="2800" b="1" u="sng" dirty="0">
                <a:latin typeface="+mn-lt"/>
              </a:rPr>
              <a:t>Kingdom to Israel </a:t>
            </a:r>
            <a:r>
              <a:rPr lang="en-US" sz="2800" b="1" dirty="0">
                <a:latin typeface="+mn-lt"/>
              </a:rPr>
              <a:t>(Genesis 12 to Malachi, Matthew to John, Rev 19-20)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highlight>
                  <a:srgbClr val="FFFF00"/>
                </a:highlight>
                <a:latin typeface="+mn-lt"/>
              </a:rPr>
              <a:t>1:8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 </a:t>
            </a:r>
            <a:r>
              <a:rPr lang="en-US" sz="2800" b="1" dirty="0">
                <a:latin typeface="+mn-lt"/>
              </a:rPr>
              <a:t>Jerusalem/Judea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2, </a:t>
            </a:r>
            <a:r>
              <a:rPr lang="en-US" sz="2800" b="1" dirty="0">
                <a:latin typeface="+mn-lt"/>
              </a:rPr>
              <a:t>3-7), Samaria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8</a:t>
            </a:r>
            <a:r>
              <a:rPr lang="en-US" sz="2800" b="1" dirty="0">
                <a:latin typeface="+mn-lt"/>
              </a:rPr>
              <a:t>-9),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Uttermost (</a:t>
            </a: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10-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28)</a:t>
            </a:r>
            <a:r>
              <a:rPr lang="en-US" sz="2800" b="1" dirty="0">
                <a:latin typeface="+mn-lt"/>
              </a:rPr>
              <a:t>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19</a:t>
            </a:r>
            <a:r>
              <a:rPr lang="en-US" sz="2800" b="1" dirty="0">
                <a:latin typeface="+mn-lt"/>
              </a:rPr>
              <a:t>)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2:1  </a:t>
            </a:r>
            <a:r>
              <a:rPr lang="en-US" sz="2800" b="1" dirty="0">
                <a:latin typeface="+mn-lt"/>
              </a:rPr>
              <a:t>The Church began at Pentecost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(Acts 2), the Church ends in (Revelation 3)  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6-8   </a:t>
            </a:r>
            <a:r>
              <a:rPr lang="en-US" sz="2800" b="1" dirty="0">
                <a:latin typeface="+mn-lt"/>
              </a:rPr>
              <a:t>12 Jewish Apostles plus 7 Greek non-apostles (leaders, Stephen and Philip)</a:t>
            </a:r>
            <a:br>
              <a:rPr lang="en-US" sz="2800" b="1" dirty="0">
                <a:highlight>
                  <a:srgbClr val="FFFF00"/>
                </a:highlight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10 &amp; 15 </a:t>
            </a:r>
            <a:r>
              <a:rPr lang="en-US" sz="2800" b="1" dirty="0">
                <a:latin typeface="+mn-lt"/>
              </a:rPr>
              <a:t>from Jew to Gentile, from 1 Nation to All Nations (Galatians &amp; Hebrews)</a:t>
            </a:r>
            <a:br>
              <a:rPr lang="en-US" sz="2800" b="1" dirty="0">
                <a:latin typeface="+mn-lt"/>
              </a:rPr>
            </a:b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        </a:t>
            </a:r>
            <a:r>
              <a:rPr lang="en-US" sz="2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 pattern in Acts:  Prayer &gt; Power &gt; Proclaim &gt; Persecution </a:t>
            </a:r>
            <a:br>
              <a:rPr lang="en-US" sz="2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5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&#10;&#10;Description automatically generated with medium confidence">
            <a:extLst>
              <a:ext uri="{FF2B5EF4-FFF2-40B4-BE49-F238E27FC236}">
                <a16:creationId xmlns:a16="http://schemas.microsoft.com/office/drawing/2014/main" id="{706FE5B9-841C-4718-961E-BAE3F27745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15" t="2758" r="3580" b="4674"/>
          <a:stretch/>
        </p:blipFill>
        <p:spPr>
          <a:xfrm>
            <a:off x="4183482" y="-3524"/>
            <a:ext cx="8008464" cy="68580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60F59F-30A0-4218-8FBB-B0299B215F65}"/>
              </a:ext>
            </a:extLst>
          </p:cNvPr>
          <p:cNvSpPr txBox="1"/>
          <p:nvPr/>
        </p:nvSpPr>
        <p:spPr>
          <a:xfrm>
            <a:off x="18436" y="3753321"/>
            <a:ext cx="4192173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Saul (10 years, 36-45 AD)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S1 to S9:  </a:t>
            </a:r>
            <a:r>
              <a:rPr lang="en-US" sz="2800" dirty="0">
                <a:solidFill>
                  <a:schemeClr val="bg1"/>
                </a:solidFill>
              </a:rPr>
              <a:t>Acts 9-12</a:t>
            </a:r>
          </a:p>
          <a:p>
            <a:r>
              <a:rPr lang="en-US" sz="2800" dirty="0">
                <a:solidFill>
                  <a:schemeClr val="bg1"/>
                </a:solidFill>
              </a:rPr>
              <a:t>Gal 1:11-20, 2 Cor 11:32-33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E3A76B-83A4-4A84-8461-273BC58E4D79}"/>
              </a:ext>
            </a:extLst>
          </p:cNvPr>
          <p:cNvSpPr txBox="1"/>
          <p:nvPr/>
        </p:nvSpPr>
        <p:spPr>
          <a:xfrm>
            <a:off x="18245" y="156041"/>
            <a:ext cx="4153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Greeks saved</a:t>
            </a:r>
            <a:r>
              <a:rPr lang="en-US" sz="2800" b="1" dirty="0">
                <a:solidFill>
                  <a:schemeClr val="bg1"/>
                </a:solidFill>
              </a:rPr>
              <a:t>: 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G1 to G3:  </a:t>
            </a:r>
            <a:r>
              <a:rPr lang="en-US" sz="2800" dirty="0">
                <a:solidFill>
                  <a:schemeClr val="bg1"/>
                </a:solidFill>
              </a:rPr>
              <a:t>Acts 11:19-21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A77697-CE23-42BE-8DBD-5896EB2C5329}"/>
              </a:ext>
            </a:extLst>
          </p:cNvPr>
          <p:cNvSpPr txBox="1"/>
          <p:nvPr/>
        </p:nvSpPr>
        <p:spPr>
          <a:xfrm>
            <a:off x="9978887" y="5322304"/>
            <a:ext cx="2197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G1, </a:t>
            </a:r>
            <a:r>
              <a:rPr lang="en-US" sz="3200" b="1" dirty="0">
                <a:solidFill>
                  <a:schemeClr val="bg1"/>
                </a:solidFill>
              </a:rPr>
              <a:t>(S2-B1)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        S7-P1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        H1-P2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190130-7737-477C-ACCF-33052AF93CFA}"/>
              </a:ext>
            </a:extLst>
          </p:cNvPr>
          <p:cNvSpPr txBox="1"/>
          <p:nvPr/>
        </p:nvSpPr>
        <p:spPr>
          <a:xfrm>
            <a:off x="9428673" y="644318"/>
            <a:ext cx="2789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G3, </a:t>
            </a:r>
            <a:r>
              <a:rPr lang="en-US" sz="3200" b="1" dirty="0">
                <a:solidFill>
                  <a:schemeClr val="bg1"/>
                </a:solidFill>
              </a:rPr>
              <a:t>B2, (B4-S9)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A12587-005E-4285-8E3B-2833A5DF92EE}"/>
              </a:ext>
            </a:extLst>
          </p:cNvPr>
          <p:cNvSpPr txBox="1"/>
          <p:nvPr/>
        </p:nvSpPr>
        <p:spPr>
          <a:xfrm>
            <a:off x="11569456" y="3182777"/>
            <a:ext cx="678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S5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619D33-4B1E-45A8-BE95-05B41610AE7E}"/>
              </a:ext>
            </a:extLst>
          </p:cNvPr>
          <p:cNvSpPr txBox="1"/>
          <p:nvPr/>
        </p:nvSpPr>
        <p:spPr>
          <a:xfrm>
            <a:off x="4597880" y="82736"/>
            <a:ext cx="318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S4, (S8-6 yrs.), B3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381465-096C-4313-AA9E-68C4F565487E}"/>
              </a:ext>
            </a:extLst>
          </p:cNvPr>
          <p:cNvSpPr txBox="1"/>
          <p:nvPr/>
        </p:nvSpPr>
        <p:spPr>
          <a:xfrm>
            <a:off x="0" y="5645408"/>
            <a:ext cx="42823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Herod Agrippa I</a:t>
            </a:r>
            <a:r>
              <a:rPr lang="en-US" sz="2800" b="1" dirty="0">
                <a:solidFill>
                  <a:schemeClr val="bg1"/>
                </a:solidFill>
              </a:rPr>
              <a:t>  (41-44 AD)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H1 and H2:  </a:t>
            </a:r>
            <a:r>
              <a:rPr lang="en-US" sz="2800" dirty="0">
                <a:solidFill>
                  <a:schemeClr val="bg1"/>
                </a:solidFill>
              </a:rPr>
              <a:t>Acts 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BF4D62-9BD9-4190-B35B-0211E5CBF9D0}"/>
              </a:ext>
            </a:extLst>
          </p:cNvPr>
          <p:cNvSpPr txBox="1"/>
          <p:nvPr/>
        </p:nvSpPr>
        <p:spPr>
          <a:xfrm>
            <a:off x="4127901" y="4455956"/>
            <a:ext cx="2039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Cyrene, G2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D96CBB-FD91-4ACE-9629-D9A1AAB6BFFC}"/>
              </a:ext>
            </a:extLst>
          </p:cNvPr>
          <p:cNvSpPr txBox="1"/>
          <p:nvPr/>
        </p:nvSpPr>
        <p:spPr>
          <a:xfrm>
            <a:off x="6864401" y="2659556"/>
            <a:ext cx="654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G2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6FB092-BDD5-4116-80FF-5FE47882DD21}"/>
              </a:ext>
            </a:extLst>
          </p:cNvPr>
          <p:cNvSpPr txBox="1"/>
          <p:nvPr/>
        </p:nvSpPr>
        <p:spPr>
          <a:xfrm>
            <a:off x="8200928" y="4375652"/>
            <a:ext cx="2039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 S3, P3, H2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133285-4AF7-4670-A4AA-34F27AB74C68}"/>
              </a:ext>
            </a:extLst>
          </p:cNvPr>
          <p:cNvSpPr txBox="1"/>
          <p:nvPr/>
        </p:nvSpPr>
        <p:spPr>
          <a:xfrm>
            <a:off x="4196696" y="5900669"/>
            <a:ext cx="2254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Ethiopia, G2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BF4090-6054-42DD-99D0-22CC58347EAE}"/>
              </a:ext>
            </a:extLst>
          </p:cNvPr>
          <p:cNvSpPr txBox="1"/>
          <p:nvPr/>
        </p:nvSpPr>
        <p:spPr>
          <a:xfrm>
            <a:off x="43184" y="1074423"/>
            <a:ext cx="3622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Peter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P1 to P3:  </a:t>
            </a:r>
            <a:r>
              <a:rPr lang="en-US" sz="2800" dirty="0">
                <a:solidFill>
                  <a:schemeClr val="bg1"/>
                </a:solidFill>
              </a:rPr>
              <a:t>Acts 11-12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BDB24D-CA22-4186-AA05-70D8EFEF115F}"/>
              </a:ext>
            </a:extLst>
          </p:cNvPr>
          <p:cNvSpPr txBox="1"/>
          <p:nvPr/>
        </p:nvSpPr>
        <p:spPr>
          <a:xfrm>
            <a:off x="9634990" y="2951943"/>
            <a:ext cx="678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S1S6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614DEC-5EAE-45FF-A90B-B4894378476C}"/>
              </a:ext>
            </a:extLst>
          </p:cNvPr>
          <p:cNvSpPr txBox="1"/>
          <p:nvPr/>
        </p:nvSpPr>
        <p:spPr>
          <a:xfrm>
            <a:off x="41464" y="2367008"/>
            <a:ext cx="39663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Barnabas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B1 to B4:  </a:t>
            </a:r>
            <a:r>
              <a:rPr lang="en-US" sz="2800" dirty="0">
                <a:solidFill>
                  <a:schemeClr val="bg1"/>
                </a:solidFill>
              </a:rPr>
              <a:t>Acts 9, 11</a:t>
            </a:r>
          </a:p>
          <a:p>
            <a:r>
              <a:rPr lang="en-US" sz="2400" dirty="0">
                <a:solidFill>
                  <a:schemeClr val="bg1"/>
                </a:solidFill>
              </a:rPr>
              <a:t>(Sister Mary, Nephew Mark)</a:t>
            </a:r>
          </a:p>
        </p:txBody>
      </p:sp>
    </p:spTree>
    <p:extLst>
      <p:ext uri="{BB962C8B-B14F-4D97-AF65-F5344CB8AC3E}">
        <p14:creationId xmlns:p14="http://schemas.microsoft.com/office/powerpoint/2010/main" val="191356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12202C-7C98-47B5-AF97-E07D8E9579C6}"/>
              </a:ext>
            </a:extLst>
          </p:cNvPr>
          <p:cNvSpPr txBox="1"/>
          <p:nvPr/>
        </p:nvSpPr>
        <p:spPr>
          <a:xfrm>
            <a:off x="71120" y="243114"/>
            <a:ext cx="12120880" cy="6749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Peter continues from Acts 10 (first gentiles saved)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11:1-18    </a:t>
            </a:r>
            <a:r>
              <a:rPr lang="en-US" sz="2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Peter</a:t>
            </a: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tells </a:t>
            </a:r>
            <a:r>
              <a:rPr lang="en-US" sz="2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Jerusalem</a:t>
            </a: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elders his </a:t>
            </a:r>
            <a:r>
              <a:rPr lang="en-US" sz="2800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vi</a:t>
            </a:r>
            <a:r>
              <a:rPr lang="en-US" sz="2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sion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i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11:19-21  </a:t>
            </a: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</a:t>
            </a: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isciples preach to </a:t>
            </a:r>
            <a:r>
              <a:rPr lang="en-US" sz="2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Jews only – then to Gentiles</a:t>
            </a:r>
          </a:p>
          <a:p>
            <a:pPr>
              <a:lnSpc>
                <a:spcPts val="1200"/>
              </a:lnSpc>
            </a:pPr>
            <a:endParaRPr lang="en-US" sz="28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11:22-30  </a:t>
            </a:r>
            <a:r>
              <a:rPr lang="en-US" sz="2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Barnabas</a:t>
            </a: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seeks Saul to teach at </a:t>
            </a:r>
            <a:r>
              <a:rPr lang="en-US" sz="2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Antioch </a:t>
            </a:r>
            <a:endParaRPr lang="en-US" sz="2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u="sng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Herod at Jerusalem (politics)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12:1-5      </a:t>
            </a:r>
            <a:r>
              <a:rPr lang="en-US" sz="2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Herod</a:t>
            </a: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ki</a:t>
            </a: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lls </a:t>
            </a:r>
            <a:r>
              <a:rPr lang="en-US" sz="2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James</a:t>
            </a: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and imprisons </a:t>
            </a:r>
            <a:r>
              <a:rPr lang="en-US" sz="2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Peter</a:t>
            </a: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12:6-19    </a:t>
            </a:r>
            <a:r>
              <a:rPr lang="en-US" sz="2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Peter</a:t>
            </a: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delivered from prison</a:t>
            </a:r>
            <a:endParaRPr lang="en-US" sz="2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</a:pPr>
            <a:endParaRPr lang="en-US" sz="2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457200" algn="l"/>
              </a:tabLst>
            </a:pP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12:20-25  </a:t>
            </a:r>
            <a:r>
              <a:rPr lang="en-US" sz="2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Herod</a:t>
            </a:r>
            <a:r>
              <a:rPr lang="en-US" sz="2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worshipped as god – then dies of worms</a:t>
            </a:r>
            <a:endParaRPr lang="en-US" sz="4400" i="1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3" name="Picture 2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7CEC5C87-0B7D-4194-88CA-4584C187F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539" y="2384942"/>
            <a:ext cx="3101994" cy="2635322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56507A17-78C9-4EAD-8F81-BBCEA6F88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116" y="2376438"/>
            <a:ext cx="2447375" cy="264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6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DC2A-647B-44BB-84F5-239C53B3D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80" y="640772"/>
            <a:ext cx="11318240" cy="5576455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Questions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Next Sunday read-ahead/study, Acts 13 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Title:  Paul’s First Missionary Trip (Acts 13-14)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Teacher:  Brother Justin Olsen</a:t>
            </a:r>
          </a:p>
        </p:txBody>
      </p:sp>
    </p:spTree>
    <p:extLst>
      <p:ext uri="{BB962C8B-B14F-4D97-AF65-F5344CB8AC3E}">
        <p14:creationId xmlns:p14="http://schemas.microsoft.com/office/powerpoint/2010/main" val="245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2281</TotalTime>
  <Words>420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 3</vt:lpstr>
      <vt:lpstr>Office Theme</vt:lpstr>
      <vt:lpstr>Fellowship Church Sunday School  Jan – May 2022, Acts of the Apostles  Today – Turn to Acts 11-12  The Jews Embrace the Greeks  at Antioch  Prayer &gt; Power &gt; Proclaim &gt; Persecute  Teacher:  Bill Heath </vt:lpstr>
      <vt:lpstr>Acts   TRANSITIONS IN THE BOOK OF ACTS                      33-67 A.D.    Apostle Peter (Acts 1-12, 15) / Apostle Paul (Acts 8-9, 13-28) Jerusalem (1-10) / Antioch (11-21) / Rome (22-28)   1:3      Jesus spoke for 40 days about the kingdom of God 1:6-8  Kingdom to Israel (Genesis 12 to Malachi, Matthew to John, Rev 19-20) 1:8  Jerusalem/Judea (2, 3-7), Samaria (8-9), Uttermost (10-28) (19) 2:1  The Church began at Pentecost (Acts 2), the Church ends in (Revelation 3)    6-8   12 Jewish Apostles plus 7 Greek non-apostles (leaders, Stephen and Philip) 10 &amp; 15 from Jew to Gentile, from 1 Nation to All Nations (Galatians &amp; Hebrews)          A pattern in Acts:  Prayer &gt; Power &gt; Proclaim &gt; Persecution  </vt:lpstr>
      <vt:lpstr>PowerPoint Presentation</vt:lpstr>
      <vt:lpstr>PowerPoint Presentation</vt:lpstr>
      <vt:lpstr>Questions  Next Sunday read-ahead/study, Acts 13   Title:  Paul’s First Missionary Trip (Acts 13-14)  Teacher:  Brother Justin Olsen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  </dc:title>
  <dc:creator>William Heath</dc:creator>
  <cp:lastModifiedBy>Bill Heath</cp:lastModifiedBy>
  <cp:revision>141</cp:revision>
  <cp:lastPrinted>2022-03-20T11:21:22Z</cp:lastPrinted>
  <dcterms:created xsi:type="dcterms:W3CDTF">2021-12-26T22:17:50Z</dcterms:created>
  <dcterms:modified xsi:type="dcterms:W3CDTF">2022-03-20T11:21:27Z</dcterms:modified>
</cp:coreProperties>
</file>