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4" r:id="rId3"/>
    <p:sldId id="282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4AA90D-1AC6-4833-A0FC-5AE4ACB72110}">
          <p14:sldIdLst>
            <p14:sldId id="256"/>
            <p14:sldId id="284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C4088F-9FCD-43C1-82D9-2BDEB3576D4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082FBA-141A-4469-8E16-4C14993E3F52}">
      <dgm:prSet custT="1"/>
      <dgm:spPr/>
      <dgm:t>
        <a:bodyPr/>
        <a:lstStyle/>
        <a:p>
          <a:r>
            <a:rPr lang="en-US" sz="1600" dirty="0"/>
            <a:t>The Antichrist is revealed in Daniel </a:t>
          </a:r>
        </a:p>
        <a:p>
          <a:r>
            <a:rPr lang="en-US" sz="1600" dirty="0"/>
            <a:t>7, 8, 9, 11 &amp; 12</a:t>
          </a:r>
        </a:p>
        <a:p>
          <a:r>
            <a:rPr lang="en-US" sz="1600" dirty="0"/>
            <a:t>and 1 John  2:18</a:t>
          </a:r>
        </a:p>
      </dgm:t>
    </dgm:pt>
    <dgm:pt modelId="{87DD5F74-D64A-430B-B5E9-3379E93818A5}" type="parTrans" cxnId="{63A0010A-39E3-4295-B548-B8D4E0252119}">
      <dgm:prSet/>
      <dgm:spPr/>
      <dgm:t>
        <a:bodyPr/>
        <a:lstStyle/>
        <a:p>
          <a:endParaRPr lang="en-US" sz="2000"/>
        </a:p>
      </dgm:t>
    </dgm:pt>
    <dgm:pt modelId="{5453257D-0E61-4E1C-A227-D5D0264431CE}" type="sibTrans" cxnId="{63A0010A-39E3-4295-B548-B8D4E0252119}">
      <dgm:prSet/>
      <dgm:spPr/>
      <dgm:t>
        <a:bodyPr/>
        <a:lstStyle/>
        <a:p>
          <a:endParaRPr lang="en-US" sz="2000"/>
        </a:p>
      </dgm:t>
    </dgm:pt>
    <dgm:pt modelId="{BF74D5EF-FD58-4AE1-8543-AF9A7B7E9EE5}">
      <dgm:prSet custT="1"/>
      <dgm:spPr/>
      <dgm:t>
        <a:bodyPr/>
        <a:lstStyle/>
        <a:p>
          <a:r>
            <a:rPr lang="en-US" sz="1800" dirty="0"/>
            <a:t>The end times events - high level 3 doctrine  “Rooted  study</a:t>
          </a:r>
          <a:r>
            <a:rPr lang="en-US" sz="1600" dirty="0"/>
            <a:t>” </a:t>
          </a:r>
        </a:p>
      </dgm:t>
    </dgm:pt>
    <dgm:pt modelId="{DC0BBDAD-0A59-4CDE-9313-770A5A5F8A6C}" type="parTrans" cxnId="{2CA48EB8-7050-46C8-87B4-57A29BF480ED}">
      <dgm:prSet/>
      <dgm:spPr/>
      <dgm:t>
        <a:bodyPr/>
        <a:lstStyle/>
        <a:p>
          <a:endParaRPr lang="en-US"/>
        </a:p>
      </dgm:t>
    </dgm:pt>
    <dgm:pt modelId="{F1021716-E802-4B67-857F-3EF4F1511139}" type="sibTrans" cxnId="{2CA48EB8-7050-46C8-87B4-57A29BF480ED}">
      <dgm:prSet/>
      <dgm:spPr/>
      <dgm:t>
        <a:bodyPr/>
        <a:lstStyle/>
        <a:p>
          <a:endParaRPr lang="en-US"/>
        </a:p>
      </dgm:t>
    </dgm:pt>
    <dgm:pt modelId="{7BDE93D9-4234-4F14-8C8D-567F3DDF4DDF}">
      <dgm:prSet/>
      <dgm:spPr/>
      <dgm:t>
        <a:bodyPr/>
        <a:lstStyle/>
        <a:p>
          <a:pPr algn="l"/>
          <a:r>
            <a:rPr lang="en-US" u="none" dirty="0"/>
            <a:t>Vs 14, The vision is for the nation of Israel ‘s future</a:t>
          </a:r>
        </a:p>
      </dgm:t>
    </dgm:pt>
    <dgm:pt modelId="{860EC7AA-BFC1-4291-A168-E71A43CC745F}" type="parTrans" cxnId="{4EF1A1CA-8C23-4E29-984B-7BF2E1E5EC6A}">
      <dgm:prSet/>
      <dgm:spPr/>
      <dgm:t>
        <a:bodyPr/>
        <a:lstStyle/>
        <a:p>
          <a:endParaRPr lang="en-US"/>
        </a:p>
      </dgm:t>
    </dgm:pt>
    <dgm:pt modelId="{3801CB3F-895D-461C-B9CB-8CF04BC564E0}" type="sibTrans" cxnId="{4EF1A1CA-8C23-4E29-984B-7BF2E1E5EC6A}">
      <dgm:prSet/>
      <dgm:spPr/>
      <dgm:t>
        <a:bodyPr/>
        <a:lstStyle/>
        <a:p>
          <a:endParaRPr lang="en-US"/>
        </a:p>
      </dgm:t>
    </dgm:pt>
    <dgm:pt modelId="{CC075ED5-AA06-48DC-AB6E-7947C2509C18}">
      <dgm:prSet custT="1"/>
      <dgm:spPr/>
      <dgm:t>
        <a:bodyPr/>
        <a:lstStyle/>
        <a:p>
          <a:r>
            <a:rPr lang="en-US" sz="1800" dirty="0"/>
            <a:t>Key roles:  Daniel, Jesus, and angel</a:t>
          </a:r>
        </a:p>
        <a:p>
          <a:r>
            <a:rPr lang="en-US" sz="1800" dirty="0"/>
            <a:t>Key word: understand(</a:t>
          </a:r>
          <a:r>
            <a:rPr lang="en-US" sz="1800" dirty="0" err="1"/>
            <a:t>ing</a:t>
          </a:r>
          <a:r>
            <a:rPr lang="en-US" sz="1800" dirty="0"/>
            <a:t>)</a:t>
          </a:r>
        </a:p>
      </dgm:t>
    </dgm:pt>
    <dgm:pt modelId="{6FBEECBE-C383-42B9-99EF-78A534627DC0}" type="parTrans" cxnId="{82A481FC-C95C-4A82-B599-D808EC2DA304}">
      <dgm:prSet/>
      <dgm:spPr/>
      <dgm:t>
        <a:bodyPr/>
        <a:lstStyle/>
        <a:p>
          <a:endParaRPr lang="en-US"/>
        </a:p>
      </dgm:t>
    </dgm:pt>
    <dgm:pt modelId="{3978A7E7-22DC-43AF-9D65-E95223A09486}" type="sibTrans" cxnId="{82A481FC-C95C-4A82-B599-D808EC2DA304}">
      <dgm:prSet/>
      <dgm:spPr/>
      <dgm:t>
        <a:bodyPr/>
        <a:lstStyle/>
        <a:p>
          <a:endParaRPr lang="en-US"/>
        </a:p>
      </dgm:t>
    </dgm:pt>
    <dgm:pt modelId="{EEC045D1-C210-4EC7-8E67-9630EB55E3A3}">
      <dgm:prSet/>
      <dgm:spPr/>
      <dgm:t>
        <a:bodyPr/>
        <a:lstStyle/>
        <a:p>
          <a:pPr algn="l"/>
          <a:r>
            <a:rPr lang="en-US" dirty="0"/>
            <a:t>Prince Michael’s  duty is to  help the nation of Israel</a:t>
          </a:r>
        </a:p>
      </dgm:t>
    </dgm:pt>
    <dgm:pt modelId="{CF95DCC5-0EB4-408E-AF4A-A33E6922335E}" type="parTrans" cxnId="{D71B37C1-B35E-44BA-AB63-51F2236E4182}">
      <dgm:prSet/>
      <dgm:spPr/>
      <dgm:t>
        <a:bodyPr/>
        <a:lstStyle/>
        <a:p>
          <a:endParaRPr lang="en-US"/>
        </a:p>
      </dgm:t>
    </dgm:pt>
    <dgm:pt modelId="{5CC4269F-DCC6-4FF4-A5EC-84E1AD32B64A}" type="sibTrans" cxnId="{D71B37C1-B35E-44BA-AB63-51F2236E4182}">
      <dgm:prSet/>
      <dgm:spPr/>
      <dgm:t>
        <a:bodyPr/>
        <a:lstStyle/>
        <a:p>
          <a:endParaRPr lang="en-US"/>
        </a:p>
      </dgm:t>
    </dgm:pt>
    <dgm:pt modelId="{67008C16-7FD4-4F94-8B4F-5081C0E87539}">
      <dgm:prSet/>
      <dgm:spPr/>
      <dgm:t>
        <a:bodyPr/>
        <a:lstStyle/>
        <a:p>
          <a:r>
            <a:rPr lang="en-US" dirty="0"/>
            <a:t>Daniel 10-12 are  one vision.   The most detailed of  Daniel’s visions. </a:t>
          </a:r>
        </a:p>
      </dgm:t>
    </dgm:pt>
    <dgm:pt modelId="{D03ABE74-297D-4095-ACF6-23064169C267}" type="parTrans" cxnId="{9EB41A19-057A-4A93-AECB-98EB02A4D76A}">
      <dgm:prSet/>
      <dgm:spPr/>
      <dgm:t>
        <a:bodyPr/>
        <a:lstStyle/>
        <a:p>
          <a:endParaRPr lang="en-US"/>
        </a:p>
      </dgm:t>
    </dgm:pt>
    <dgm:pt modelId="{8D8F4E4A-FBFA-41FB-9B5A-EF3DE3607DB4}" type="sibTrans" cxnId="{9EB41A19-057A-4A93-AECB-98EB02A4D76A}">
      <dgm:prSet/>
      <dgm:spPr/>
      <dgm:t>
        <a:bodyPr/>
        <a:lstStyle/>
        <a:p>
          <a:endParaRPr lang="en-US"/>
        </a:p>
      </dgm:t>
    </dgm:pt>
    <dgm:pt modelId="{B8FBB3F9-8C43-428E-ABF5-7C487995AF2C}" type="pres">
      <dgm:prSet presAssocID="{2AC4088F-9FCD-43C1-82D9-2BDEB3576D4E}" presName="diagram" presStyleCnt="0">
        <dgm:presLayoutVars>
          <dgm:dir/>
          <dgm:resizeHandles val="exact"/>
        </dgm:presLayoutVars>
      </dgm:prSet>
      <dgm:spPr/>
    </dgm:pt>
    <dgm:pt modelId="{43181344-519E-4155-A182-7036F5D03FB7}" type="pres">
      <dgm:prSet presAssocID="{CC075ED5-AA06-48DC-AB6E-7947C2509C18}" presName="node" presStyleLbl="node1" presStyleIdx="0" presStyleCnt="6" custLinFactNeighborX="1048">
        <dgm:presLayoutVars>
          <dgm:bulletEnabled val="1"/>
        </dgm:presLayoutVars>
      </dgm:prSet>
      <dgm:spPr/>
    </dgm:pt>
    <dgm:pt modelId="{021448FF-9F4B-4491-A994-ACB60BB435FD}" type="pres">
      <dgm:prSet presAssocID="{3978A7E7-22DC-43AF-9D65-E95223A09486}" presName="sibTrans" presStyleCnt="0"/>
      <dgm:spPr/>
    </dgm:pt>
    <dgm:pt modelId="{F4AC8BF6-EDB5-47D2-842B-B2DDBF5A50B1}" type="pres">
      <dgm:prSet presAssocID="{7BDE93D9-4234-4F14-8C8D-567F3DDF4DDF}" presName="node" presStyleLbl="node1" presStyleIdx="1" presStyleCnt="6" custLinFactNeighborX="763" custLinFactNeighborY="-319">
        <dgm:presLayoutVars>
          <dgm:bulletEnabled val="1"/>
        </dgm:presLayoutVars>
      </dgm:prSet>
      <dgm:spPr/>
    </dgm:pt>
    <dgm:pt modelId="{5D209323-FD91-48B8-9930-394E80E7B32B}" type="pres">
      <dgm:prSet presAssocID="{3801CB3F-895D-461C-B9CB-8CF04BC564E0}" presName="sibTrans" presStyleCnt="0"/>
      <dgm:spPr/>
    </dgm:pt>
    <dgm:pt modelId="{C68D79E2-0C7D-475F-8C67-80CB1534432A}" type="pres">
      <dgm:prSet presAssocID="{EEC045D1-C210-4EC7-8E67-9630EB55E3A3}" presName="node" presStyleLbl="node1" presStyleIdx="2" presStyleCnt="6" custLinFactNeighborX="-522" custLinFactNeighborY="554">
        <dgm:presLayoutVars>
          <dgm:bulletEnabled val="1"/>
        </dgm:presLayoutVars>
      </dgm:prSet>
      <dgm:spPr/>
    </dgm:pt>
    <dgm:pt modelId="{B5CBB7DA-DBAC-4311-8667-B6D74700048C}" type="pres">
      <dgm:prSet presAssocID="{5CC4269F-DCC6-4FF4-A5EC-84E1AD32B64A}" presName="sibTrans" presStyleCnt="0"/>
      <dgm:spPr/>
    </dgm:pt>
    <dgm:pt modelId="{B0AC314E-190E-46CB-A162-F65F54ABB3EC}" type="pres">
      <dgm:prSet presAssocID="{BF74D5EF-FD58-4AE1-8543-AF9A7B7E9EE5}" presName="node" presStyleLbl="node1" presStyleIdx="3" presStyleCnt="6" custLinFactX="10501" custLinFactNeighborX="100000" custLinFactNeighborY="788">
        <dgm:presLayoutVars>
          <dgm:bulletEnabled val="1"/>
        </dgm:presLayoutVars>
      </dgm:prSet>
      <dgm:spPr/>
    </dgm:pt>
    <dgm:pt modelId="{081226AE-198F-4100-A391-9DEAF0834065}" type="pres">
      <dgm:prSet presAssocID="{F1021716-E802-4B67-857F-3EF4F1511139}" presName="sibTrans" presStyleCnt="0"/>
      <dgm:spPr/>
    </dgm:pt>
    <dgm:pt modelId="{71252231-6200-4BAF-B1E3-91E7F7B696DA}" type="pres">
      <dgm:prSet presAssocID="{79082FBA-141A-4469-8E16-4C14993E3F52}" presName="node" presStyleLbl="node1" presStyleIdx="4" presStyleCnt="6" custLinFactX="9453" custLinFactNeighborX="100000" custLinFactNeighborY="788">
        <dgm:presLayoutVars>
          <dgm:bulletEnabled val="1"/>
        </dgm:presLayoutVars>
      </dgm:prSet>
      <dgm:spPr/>
    </dgm:pt>
    <dgm:pt modelId="{83F2C93B-D354-4641-9083-6E284DFA1CC7}" type="pres">
      <dgm:prSet presAssocID="{5453257D-0E61-4E1C-A227-D5D0264431CE}" presName="sibTrans" presStyleCnt="0"/>
      <dgm:spPr/>
    </dgm:pt>
    <dgm:pt modelId="{8680D0B4-146F-42E7-8F14-05DB8C218DBD}" type="pres">
      <dgm:prSet presAssocID="{67008C16-7FD4-4F94-8B4F-5081C0E87539}" presName="node" presStyleLbl="node1" presStyleIdx="5" presStyleCnt="6" custLinFactX="-100000" custLinFactNeighborX="-119137" custLinFactNeighborY="1343">
        <dgm:presLayoutVars>
          <dgm:bulletEnabled val="1"/>
        </dgm:presLayoutVars>
      </dgm:prSet>
      <dgm:spPr/>
    </dgm:pt>
  </dgm:ptLst>
  <dgm:cxnLst>
    <dgm:cxn modelId="{63A0010A-39E3-4295-B548-B8D4E0252119}" srcId="{2AC4088F-9FCD-43C1-82D9-2BDEB3576D4E}" destId="{79082FBA-141A-4469-8E16-4C14993E3F52}" srcOrd="4" destOrd="0" parTransId="{87DD5F74-D64A-430B-B5E9-3379E93818A5}" sibTransId="{5453257D-0E61-4E1C-A227-D5D0264431CE}"/>
    <dgm:cxn modelId="{9EB41A19-057A-4A93-AECB-98EB02A4D76A}" srcId="{2AC4088F-9FCD-43C1-82D9-2BDEB3576D4E}" destId="{67008C16-7FD4-4F94-8B4F-5081C0E87539}" srcOrd="5" destOrd="0" parTransId="{D03ABE74-297D-4095-ACF6-23064169C267}" sibTransId="{8D8F4E4A-FBFA-41FB-9B5A-EF3DE3607DB4}"/>
    <dgm:cxn modelId="{88D7296B-AC67-438D-898E-06EC8D436B12}" type="presOf" srcId="{7BDE93D9-4234-4F14-8C8D-567F3DDF4DDF}" destId="{F4AC8BF6-EDB5-47D2-842B-B2DDBF5A50B1}" srcOrd="0" destOrd="0" presId="urn:microsoft.com/office/officeart/2005/8/layout/default"/>
    <dgm:cxn modelId="{9090EB70-C00A-4306-96B5-D8D566215FA5}" type="presOf" srcId="{67008C16-7FD4-4F94-8B4F-5081C0E87539}" destId="{8680D0B4-146F-42E7-8F14-05DB8C218DBD}" srcOrd="0" destOrd="0" presId="urn:microsoft.com/office/officeart/2005/8/layout/default"/>
    <dgm:cxn modelId="{03D9178C-F36E-4FBF-B0B3-5F6728065098}" type="presOf" srcId="{BF74D5EF-FD58-4AE1-8543-AF9A7B7E9EE5}" destId="{B0AC314E-190E-46CB-A162-F65F54ABB3EC}" srcOrd="0" destOrd="0" presId="urn:microsoft.com/office/officeart/2005/8/layout/default"/>
    <dgm:cxn modelId="{DF4374B0-370B-467D-A410-419078E5BB92}" type="presOf" srcId="{EEC045D1-C210-4EC7-8E67-9630EB55E3A3}" destId="{C68D79E2-0C7D-475F-8C67-80CB1534432A}" srcOrd="0" destOrd="0" presId="urn:microsoft.com/office/officeart/2005/8/layout/default"/>
    <dgm:cxn modelId="{B1C093B0-F4DD-486C-859D-1C57E992B8AB}" type="presOf" srcId="{79082FBA-141A-4469-8E16-4C14993E3F52}" destId="{71252231-6200-4BAF-B1E3-91E7F7B696DA}" srcOrd="0" destOrd="0" presId="urn:microsoft.com/office/officeart/2005/8/layout/default"/>
    <dgm:cxn modelId="{2CA48EB8-7050-46C8-87B4-57A29BF480ED}" srcId="{2AC4088F-9FCD-43C1-82D9-2BDEB3576D4E}" destId="{BF74D5EF-FD58-4AE1-8543-AF9A7B7E9EE5}" srcOrd="3" destOrd="0" parTransId="{DC0BBDAD-0A59-4CDE-9313-770A5A5F8A6C}" sibTransId="{F1021716-E802-4B67-857F-3EF4F1511139}"/>
    <dgm:cxn modelId="{D71B37C1-B35E-44BA-AB63-51F2236E4182}" srcId="{2AC4088F-9FCD-43C1-82D9-2BDEB3576D4E}" destId="{EEC045D1-C210-4EC7-8E67-9630EB55E3A3}" srcOrd="2" destOrd="0" parTransId="{CF95DCC5-0EB4-408E-AF4A-A33E6922335E}" sibTransId="{5CC4269F-DCC6-4FF4-A5EC-84E1AD32B64A}"/>
    <dgm:cxn modelId="{BB9736C2-472D-401C-AF16-FA0A55090500}" type="presOf" srcId="{CC075ED5-AA06-48DC-AB6E-7947C2509C18}" destId="{43181344-519E-4155-A182-7036F5D03FB7}" srcOrd="0" destOrd="0" presId="urn:microsoft.com/office/officeart/2005/8/layout/default"/>
    <dgm:cxn modelId="{4EF1A1CA-8C23-4E29-984B-7BF2E1E5EC6A}" srcId="{2AC4088F-9FCD-43C1-82D9-2BDEB3576D4E}" destId="{7BDE93D9-4234-4F14-8C8D-567F3DDF4DDF}" srcOrd="1" destOrd="0" parTransId="{860EC7AA-BFC1-4291-A168-E71A43CC745F}" sibTransId="{3801CB3F-895D-461C-B9CB-8CF04BC564E0}"/>
    <dgm:cxn modelId="{8E2586E8-CABE-4BC9-B6C2-F13F22BFE515}" type="presOf" srcId="{2AC4088F-9FCD-43C1-82D9-2BDEB3576D4E}" destId="{B8FBB3F9-8C43-428E-ABF5-7C487995AF2C}" srcOrd="0" destOrd="0" presId="urn:microsoft.com/office/officeart/2005/8/layout/default"/>
    <dgm:cxn modelId="{82A481FC-C95C-4A82-B599-D808EC2DA304}" srcId="{2AC4088F-9FCD-43C1-82D9-2BDEB3576D4E}" destId="{CC075ED5-AA06-48DC-AB6E-7947C2509C18}" srcOrd="0" destOrd="0" parTransId="{6FBEECBE-C383-42B9-99EF-78A534627DC0}" sibTransId="{3978A7E7-22DC-43AF-9D65-E95223A09486}"/>
    <dgm:cxn modelId="{13D2B749-F473-4907-B804-C9EB09133FFD}" type="presParOf" srcId="{B8FBB3F9-8C43-428E-ABF5-7C487995AF2C}" destId="{43181344-519E-4155-A182-7036F5D03FB7}" srcOrd="0" destOrd="0" presId="urn:microsoft.com/office/officeart/2005/8/layout/default"/>
    <dgm:cxn modelId="{EA9B300C-E9C0-4848-A7D4-C993E2E626BD}" type="presParOf" srcId="{B8FBB3F9-8C43-428E-ABF5-7C487995AF2C}" destId="{021448FF-9F4B-4491-A994-ACB60BB435FD}" srcOrd="1" destOrd="0" presId="urn:microsoft.com/office/officeart/2005/8/layout/default"/>
    <dgm:cxn modelId="{CE73DDEA-1790-417A-ACD3-84FCD2C39745}" type="presParOf" srcId="{B8FBB3F9-8C43-428E-ABF5-7C487995AF2C}" destId="{F4AC8BF6-EDB5-47D2-842B-B2DDBF5A50B1}" srcOrd="2" destOrd="0" presId="urn:microsoft.com/office/officeart/2005/8/layout/default"/>
    <dgm:cxn modelId="{AD2BB263-6996-4E9C-ADC4-20C0E410556B}" type="presParOf" srcId="{B8FBB3F9-8C43-428E-ABF5-7C487995AF2C}" destId="{5D209323-FD91-48B8-9930-394E80E7B32B}" srcOrd="3" destOrd="0" presId="urn:microsoft.com/office/officeart/2005/8/layout/default"/>
    <dgm:cxn modelId="{D044FEA6-11F1-4F34-AD91-0F35BF8B5B33}" type="presParOf" srcId="{B8FBB3F9-8C43-428E-ABF5-7C487995AF2C}" destId="{C68D79E2-0C7D-475F-8C67-80CB1534432A}" srcOrd="4" destOrd="0" presId="urn:microsoft.com/office/officeart/2005/8/layout/default"/>
    <dgm:cxn modelId="{318AEBBC-BBE9-4BE6-A712-9833FBCD64C2}" type="presParOf" srcId="{B8FBB3F9-8C43-428E-ABF5-7C487995AF2C}" destId="{B5CBB7DA-DBAC-4311-8667-B6D74700048C}" srcOrd="5" destOrd="0" presId="urn:microsoft.com/office/officeart/2005/8/layout/default"/>
    <dgm:cxn modelId="{F960555E-5C86-4F72-9A89-B356F73D8690}" type="presParOf" srcId="{B8FBB3F9-8C43-428E-ABF5-7C487995AF2C}" destId="{B0AC314E-190E-46CB-A162-F65F54ABB3EC}" srcOrd="6" destOrd="0" presId="urn:microsoft.com/office/officeart/2005/8/layout/default"/>
    <dgm:cxn modelId="{1A157DC3-A07D-43F3-BDE8-4D91FD32BF85}" type="presParOf" srcId="{B8FBB3F9-8C43-428E-ABF5-7C487995AF2C}" destId="{081226AE-198F-4100-A391-9DEAF0834065}" srcOrd="7" destOrd="0" presId="urn:microsoft.com/office/officeart/2005/8/layout/default"/>
    <dgm:cxn modelId="{96A0A586-D75C-4AF7-B7CE-5C4BAD48F50E}" type="presParOf" srcId="{B8FBB3F9-8C43-428E-ABF5-7C487995AF2C}" destId="{71252231-6200-4BAF-B1E3-91E7F7B696DA}" srcOrd="8" destOrd="0" presId="urn:microsoft.com/office/officeart/2005/8/layout/default"/>
    <dgm:cxn modelId="{655E2378-20AA-4682-BF43-3ADF511C362C}" type="presParOf" srcId="{B8FBB3F9-8C43-428E-ABF5-7C487995AF2C}" destId="{83F2C93B-D354-4641-9083-6E284DFA1CC7}" srcOrd="9" destOrd="0" presId="urn:microsoft.com/office/officeart/2005/8/layout/default"/>
    <dgm:cxn modelId="{F3F94E32-EA49-4A95-B660-19C1EF27B8E2}" type="presParOf" srcId="{B8FBB3F9-8C43-428E-ABF5-7C487995AF2C}" destId="{8680D0B4-146F-42E7-8F14-05DB8C218DB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181344-519E-4155-A182-7036F5D03FB7}">
      <dsp:nvSpPr>
        <dsp:cNvPr id="0" name=""/>
        <dsp:cNvSpPr/>
      </dsp:nvSpPr>
      <dsp:spPr>
        <a:xfrm>
          <a:off x="20331" y="424533"/>
          <a:ext cx="1940049" cy="1164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Key roles:  Daniel, Jesus, and angel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Key word: understand(</a:t>
          </a:r>
          <a:r>
            <a:rPr lang="en-US" sz="1800" kern="1200" dirty="0" err="1"/>
            <a:t>ing</a:t>
          </a:r>
          <a:r>
            <a:rPr lang="en-US" sz="1800" kern="1200" dirty="0"/>
            <a:t>)</a:t>
          </a:r>
        </a:p>
      </dsp:txBody>
      <dsp:txXfrm>
        <a:off x="20331" y="424533"/>
        <a:ext cx="1940049" cy="1164029"/>
      </dsp:txXfrm>
    </dsp:sp>
    <dsp:sp modelId="{F4AC8BF6-EDB5-47D2-842B-B2DDBF5A50B1}">
      <dsp:nvSpPr>
        <dsp:cNvPr id="0" name=""/>
        <dsp:cNvSpPr/>
      </dsp:nvSpPr>
      <dsp:spPr>
        <a:xfrm>
          <a:off x="2148857" y="420819"/>
          <a:ext cx="1940049" cy="1164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u="none" kern="1200" dirty="0"/>
            <a:t>Vs 14, The vision is for the nation of Israel ‘s future</a:t>
          </a:r>
        </a:p>
      </dsp:txBody>
      <dsp:txXfrm>
        <a:off x="2148857" y="420819"/>
        <a:ext cx="1940049" cy="1164029"/>
      </dsp:txXfrm>
    </dsp:sp>
    <dsp:sp modelId="{C68D79E2-0C7D-475F-8C67-80CB1534432A}">
      <dsp:nvSpPr>
        <dsp:cNvPr id="0" name=""/>
        <dsp:cNvSpPr/>
      </dsp:nvSpPr>
      <dsp:spPr>
        <a:xfrm>
          <a:off x="4257982" y="430981"/>
          <a:ext cx="1940049" cy="1164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Prince Michael’s  duty is to  help the nation of Israel</a:t>
          </a:r>
        </a:p>
      </dsp:txBody>
      <dsp:txXfrm>
        <a:off x="4257982" y="430981"/>
        <a:ext cx="1940049" cy="1164029"/>
      </dsp:txXfrm>
    </dsp:sp>
    <dsp:sp modelId="{B0AC314E-190E-46CB-A162-F65F54ABB3EC}">
      <dsp:nvSpPr>
        <dsp:cNvPr id="0" name=""/>
        <dsp:cNvSpPr/>
      </dsp:nvSpPr>
      <dsp:spPr>
        <a:xfrm>
          <a:off x="2143774" y="1791740"/>
          <a:ext cx="1940049" cy="1164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The end times events - high level 3 doctrine  “Rooted  study</a:t>
          </a:r>
          <a:r>
            <a:rPr lang="en-US" sz="1600" kern="1200" dirty="0"/>
            <a:t>” </a:t>
          </a:r>
        </a:p>
      </dsp:txBody>
      <dsp:txXfrm>
        <a:off x="2143774" y="1791740"/>
        <a:ext cx="1940049" cy="1164029"/>
      </dsp:txXfrm>
    </dsp:sp>
    <dsp:sp modelId="{71252231-6200-4BAF-B1E3-91E7F7B696DA}">
      <dsp:nvSpPr>
        <dsp:cNvPr id="0" name=""/>
        <dsp:cNvSpPr/>
      </dsp:nvSpPr>
      <dsp:spPr>
        <a:xfrm>
          <a:off x="4257497" y="1791740"/>
          <a:ext cx="1940049" cy="1164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The Antichrist is revealed in Daniel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7, 8, 9, 11 &amp; 12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and 1 John  2:18</a:t>
          </a:r>
        </a:p>
      </dsp:txBody>
      <dsp:txXfrm>
        <a:off x="4257497" y="1791740"/>
        <a:ext cx="1940049" cy="1164029"/>
      </dsp:txXfrm>
    </dsp:sp>
    <dsp:sp modelId="{8680D0B4-146F-42E7-8F14-05DB8C218DBD}">
      <dsp:nvSpPr>
        <dsp:cNvPr id="0" name=""/>
        <dsp:cNvSpPr/>
      </dsp:nvSpPr>
      <dsp:spPr>
        <a:xfrm>
          <a:off x="16742" y="1798200"/>
          <a:ext cx="1940049" cy="1164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Daniel 10-12 are  one vision.   The most detailed of  Daniel’s visions. </a:t>
          </a:r>
        </a:p>
      </dsp:txBody>
      <dsp:txXfrm>
        <a:off x="16742" y="1798200"/>
        <a:ext cx="1940049" cy="11640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1/29/2023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1/29/2023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1/29/2023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1/29/2023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1/29/2023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1/29/2023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1/29/2023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1/29/2023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1/29/2023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1/29/2023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1/29/2023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1/29/2023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1/29/2023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Jan-Feb 2023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Daniel’s Miracles &amp; </a:t>
            </a:r>
            <a:r>
              <a:rPr lang="en-US" sz="3000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Prophecies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 – Daniel 10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 Angels in Spiritual Warfare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Teaching Pastor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49B9D6-D011-C23E-A9F0-ADA5608911EA}"/>
              </a:ext>
            </a:extLst>
          </p:cNvPr>
          <p:cNvSpPr txBox="1"/>
          <p:nvPr/>
        </p:nvSpPr>
        <p:spPr>
          <a:xfrm>
            <a:off x="891865" y="84018"/>
            <a:ext cx="4371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A Time and a Place (Daniel  10)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25CAE7-07CD-C00D-B1C6-F4EB397763CD}"/>
              </a:ext>
            </a:extLst>
          </p:cNvPr>
          <p:cNvSpPr txBox="1"/>
          <p:nvPr/>
        </p:nvSpPr>
        <p:spPr>
          <a:xfrm>
            <a:off x="189103" y="654579"/>
            <a:ext cx="5413937" cy="2308324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Time:  </a:t>
            </a:r>
            <a:r>
              <a:rPr lang="en-US" sz="2400" dirty="0">
                <a:solidFill>
                  <a:schemeClr val="bg1"/>
                </a:solidFill>
              </a:rPr>
              <a:t>535 B.C.                                21 days                                 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3</a:t>
            </a:r>
            <a:r>
              <a:rPr lang="en-US" sz="2400" baseline="30000" dirty="0">
                <a:solidFill>
                  <a:schemeClr val="bg1"/>
                </a:solidFill>
              </a:rPr>
              <a:t>rd</a:t>
            </a:r>
            <a:r>
              <a:rPr lang="en-US" sz="2400" dirty="0">
                <a:solidFill>
                  <a:schemeClr val="bg1"/>
                </a:solidFill>
              </a:rPr>
              <a:t> year of king Cyrus, 538-530 B.C.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3 years after his vision in chapter 9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Daniel is around 90 years old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   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Place:   </a:t>
            </a:r>
            <a:r>
              <a:rPr lang="en-US" sz="2400" dirty="0">
                <a:solidFill>
                  <a:schemeClr val="bg1"/>
                </a:solidFill>
              </a:rPr>
              <a:t>At the Tigris River, near  Shushan</a:t>
            </a: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C189C651-C390-8455-938E-805FFDB5B1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034" name="TextBox 4">
            <a:extLst>
              <a:ext uri="{FF2B5EF4-FFF2-40B4-BE49-F238E27FC236}">
                <a16:creationId xmlns:a16="http://schemas.microsoft.com/office/drawing/2014/main" id="{EBC538EC-43AA-4A83-C42E-46524D9DE7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1039154"/>
              </p:ext>
            </p:extLst>
          </p:nvPr>
        </p:nvGraphicFramePr>
        <p:xfrm>
          <a:off x="111361" y="3770489"/>
          <a:ext cx="6208159" cy="3371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D9EB298-39F3-8B5F-45B3-2FC6B6CC0A04}"/>
              </a:ext>
            </a:extLst>
          </p:cNvPr>
          <p:cNvSpPr txBox="1"/>
          <p:nvPr/>
        </p:nvSpPr>
        <p:spPr>
          <a:xfrm>
            <a:off x="536264" y="3642360"/>
            <a:ext cx="5428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Guidelines for our  understanding today</a:t>
            </a:r>
          </a:p>
        </p:txBody>
      </p:sp>
      <p:pic>
        <p:nvPicPr>
          <p:cNvPr id="1032" name="Picture 8" descr="Is Michael and the heavenly hosts in battle with the Prince of Persia ...">
            <a:extLst>
              <a:ext uri="{FF2B5EF4-FFF2-40B4-BE49-F238E27FC236}">
                <a16:creationId xmlns:a16="http://schemas.microsoft.com/office/drawing/2014/main" id="{432545AB-04B0-4EAA-CF6D-2552DE046F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32" t="1135" r="26834" b="-1135"/>
          <a:stretch/>
        </p:blipFill>
        <p:spPr bwMode="auto">
          <a:xfrm>
            <a:off x="5920282" y="147312"/>
            <a:ext cx="3011611" cy="3617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aniel Chapter 10 K. Sno">
            <a:extLst>
              <a:ext uri="{FF2B5EF4-FFF2-40B4-BE49-F238E27FC236}">
                <a16:creationId xmlns:a16="http://schemas.microsoft.com/office/drawing/2014/main" id="{C8A12DBF-3C0D-3508-3805-56FF7DF867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9622" y="3429000"/>
            <a:ext cx="4371017" cy="328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DE9374FA-961F-1931-73E0-0463E48177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88" t="16486" r="6913" b="6687"/>
          <a:stretch/>
        </p:blipFill>
        <p:spPr bwMode="auto">
          <a:xfrm>
            <a:off x="9195048" y="147312"/>
            <a:ext cx="2777662" cy="3129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200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30369" y="719832"/>
            <a:ext cx="6148511" cy="6001643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	</a:t>
            </a:r>
            <a:r>
              <a:rPr lang="en-US" sz="2400" b="1">
                <a:solidFill>
                  <a:schemeClr val="bg1"/>
                </a:solidFill>
              </a:rPr>
              <a:t>             </a:t>
            </a:r>
            <a:r>
              <a:rPr lang="en-US" sz="2400" b="1"/>
              <a:t>Old </a:t>
            </a:r>
            <a:r>
              <a:rPr lang="en-US" sz="2400" b="1" dirty="0"/>
              <a:t>Testament </a:t>
            </a:r>
          </a:p>
          <a:p>
            <a:endParaRPr lang="en-US" sz="600" b="1" dirty="0"/>
          </a:p>
          <a:p>
            <a:r>
              <a:rPr lang="en-US" sz="2400" b="1" dirty="0"/>
              <a:t>10:1-4  Daniel’s Vision and Supplication</a:t>
            </a:r>
          </a:p>
          <a:p>
            <a:r>
              <a:rPr lang="en-US" sz="2400" b="1" dirty="0"/>
              <a:t>     </a:t>
            </a:r>
            <a:r>
              <a:rPr lang="en-US" sz="2000" dirty="0"/>
              <a:t>2 years after 70-year captivity.  King Cyrus supports</a:t>
            </a:r>
          </a:p>
          <a:p>
            <a:r>
              <a:rPr lang="en-US" sz="2000" dirty="0"/>
              <a:t>      the 1</a:t>
            </a:r>
            <a:r>
              <a:rPr lang="en-US" sz="2000" baseline="30000" dirty="0"/>
              <a:t>st</a:t>
            </a:r>
            <a:r>
              <a:rPr lang="en-US" sz="2000" dirty="0"/>
              <a:t> return of 50K Jews to Jerusalem in Ezra 1-3. </a:t>
            </a:r>
          </a:p>
          <a:p>
            <a:endParaRPr lang="en-US" sz="900" b="1" u="sng" dirty="0"/>
          </a:p>
          <a:p>
            <a:r>
              <a:rPr lang="en-US" sz="2400" b="1" dirty="0"/>
              <a:t>10:5-10  Jesus Appears to Daniel </a:t>
            </a:r>
          </a:p>
          <a:p>
            <a:r>
              <a:rPr lang="en-US" sz="2000" dirty="0"/>
              <a:t>       Looks like Jesus Christ in Revelation 1:13-15</a:t>
            </a:r>
          </a:p>
          <a:p>
            <a:r>
              <a:rPr lang="en-US" sz="2000" dirty="0"/>
              <a:t>          both:  face, eyes, feet, voice of  a multitude</a:t>
            </a:r>
          </a:p>
          <a:p>
            <a:r>
              <a:rPr lang="en-US" sz="2000" b="1" dirty="0"/>
              <a:t>       </a:t>
            </a:r>
            <a:r>
              <a:rPr lang="en-US" sz="2000" dirty="0"/>
              <a:t>Daniel’s experience is like Paul in Acts 9:4-7</a:t>
            </a:r>
          </a:p>
          <a:p>
            <a:r>
              <a:rPr lang="en-US" sz="2000" dirty="0"/>
              <a:t>          both:  only Daniel–not others,  fear</a:t>
            </a:r>
          </a:p>
          <a:p>
            <a:r>
              <a:rPr lang="en-US" sz="2000" dirty="0"/>
              <a:t>          both:  weak, fell forward to ground, hear &amp; respond           </a:t>
            </a:r>
          </a:p>
          <a:p>
            <a:endParaRPr lang="en-US" sz="900" b="1" dirty="0"/>
          </a:p>
          <a:p>
            <a:r>
              <a:rPr lang="en-US" sz="2400" b="1" dirty="0"/>
              <a:t>10:11-21  Jesus Speaks with Daniel (4x)</a:t>
            </a:r>
          </a:p>
          <a:p>
            <a:r>
              <a:rPr lang="en-US" sz="2000" dirty="0"/>
              <a:t>11       Understand the words I speak to you</a:t>
            </a:r>
          </a:p>
          <a:p>
            <a:r>
              <a:rPr lang="en-US" sz="2000" dirty="0"/>
              <a:t>12-14  Fear not, set his heart to understand for 21 days</a:t>
            </a:r>
          </a:p>
          <a:p>
            <a:r>
              <a:rPr lang="en-US" sz="2000" dirty="0"/>
              <a:t>15-18  Daniel  is face down, weak, touched by an angel </a:t>
            </a:r>
          </a:p>
          <a:p>
            <a:r>
              <a:rPr lang="en-US" sz="2000" dirty="0"/>
              <a:t>19        Greatly beloved, fear not, be strong - strengthened</a:t>
            </a:r>
          </a:p>
          <a:p>
            <a:r>
              <a:rPr lang="en-US" sz="2000" dirty="0"/>
              <a:t>20-21</a:t>
            </a:r>
            <a:r>
              <a:rPr lang="en-US" sz="2000" b="1" dirty="0"/>
              <a:t>  </a:t>
            </a:r>
            <a:r>
              <a:rPr lang="en-US" sz="2000" dirty="0"/>
              <a:t>Why angel came, return to fight angel of Persia, then Greece for &gt;400 years, Scripture of truth - Daniel  11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F70FFF-B911-BB6B-A92E-C095E688D24D}"/>
              </a:ext>
            </a:extLst>
          </p:cNvPr>
          <p:cNvSpPr txBox="1"/>
          <p:nvPr/>
        </p:nvSpPr>
        <p:spPr>
          <a:xfrm>
            <a:off x="6527476" y="719832"/>
            <a:ext cx="5549071" cy="6061659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a typeface="Cambria Math" panose="02040503050406030204" pitchFamily="18" charset="0"/>
              </a:rPr>
              <a:t>New Testament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600" b="1" dirty="0">
              <a:ea typeface="Cambria Math" panose="02040503050406030204" pitchFamily="18" charset="0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The Old Testament is “written for </a:t>
            </a:r>
            <a:r>
              <a:rPr lang="en-US" sz="2000" b="1" dirty="0"/>
              <a:t>our </a:t>
            </a:r>
            <a:r>
              <a:rPr lang="en-US" sz="2000" dirty="0"/>
              <a:t>learning”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Romans 15:4 and ”written for </a:t>
            </a:r>
            <a:r>
              <a:rPr lang="en-US" sz="2000" b="1" dirty="0"/>
              <a:t>our</a:t>
            </a:r>
            <a:r>
              <a:rPr lang="en-US" sz="2000" dirty="0"/>
              <a:t> admonition”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1 Corinthians 10:11, and “body“ Colossians 2:17.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/>
              <a:t>Jesus:  </a:t>
            </a:r>
            <a:r>
              <a:rPr lang="en-US" sz="2000" dirty="0"/>
              <a:t>Angel(s) 52x, Matthew to John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Matthew 26:52-54 sword-legions-fulfill Scripture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/>
              <a:t>Acts:  </a:t>
            </a:r>
            <a:r>
              <a:rPr lang="en-US" sz="2000" dirty="0"/>
              <a:t>Angel(s) 21x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b="1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/>
              <a:t>Epistles:  </a:t>
            </a:r>
            <a:r>
              <a:rPr lang="en-US" sz="2000" dirty="0"/>
              <a:t>Angel(s) 40x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Hebrews  1-2, 1:14 ministering spirits serving those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who inherit salvation  &gt; Jesus is better than angels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Ephesians:  Sit (1-3) Walk (4-6:9) Stand (6:10-20)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2 Cor 11:14 Satan is an angel of light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Galatians 1:8 beware, angels preach another gospel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Jude 9  contends with the devil for body of Moses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/>
              <a:t>Revelation:  </a:t>
            </a:r>
            <a:r>
              <a:rPr lang="en-US" sz="2000" dirty="0"/>
              <a:t>Angel(s) 72x, 12:7-10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How does God speak to mankind?  Romans 1-3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How does God speak to those he loves?  Rom 4-11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3076769" y="48074"/>
            <a:ext cx="695115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Daniel 10 –  Angels in Spiritual  Warfare</a:t>
            </a:r>
            <a:endParaRPr lang="en-US" sz="3200" b="1" dirty="0"/>
          </a:p>
        </p:txBody>
      </p:sp>
      <p:sp>
        <p:nvSpPr>
          <p:cNvPr id="4" name="Arrow: Left-Right 3">
            <a:extLst>
              <a:ext uri="{FF2B5EF4-FFF2-40B4-BE49-F238E27FC236}">
                <a16:creationId xmlns:a16="http://schemas.microsoft.com/office/drawing/2014/main" id="{C642D669-C3DF-FA36-85B1-CEF1E1234168}"/>
              </a:ext>
            </a:extLst>
          </p:cNvPr>
          <p:cNvSpPr/>
          <p:nvPr/>
        </p:nvSpPr>
        <p:spPr>
          <a:xfrm>
            <a:off x="5846064" y="755199"/>
            <a:ext cx="1216152" cy="484632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05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19860</TotalTime>
  <Words>503</Words>
  <Application>Microsoft Office PowerPoint</Application>
  <PresentationFormat>Widescreen</PresentationFormat>
  <Paragraphs>78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Fellowship Church Sunday School  Jan-Feb 2023  Daniel’s Miracles &amp; Prophecies  Today – Daniel 10   Angels in Spiritual Warfare   Teaching Pastor Bill Heath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</cp:lastModifiedBy>
  <cp:revision>285</cp:revision>
  <cp:lastPrinted>2023-01-29T12:45:48Z</cp:lastPrinted>
  <dcterms:created xsi:type="dcterms:W3CDTF">2021-12-26T22:17:50Z</dcterms:created>
  <dcterms:modified xsi:type="dcterms:W3CDTF">2023-01-29T12:58:22Z</dcterms:modified>
</cp:coreProperties>
</file>