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4" r:id="rId3"/>
    <p:sldId id="282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4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C4088F-9FCD-43C1-82D9-2BDEB3576D4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082FBA-141A-4469-8E16-4C14993E3F52}">
      <dgm:prSet custT="1"/>
      <dgm:spPr/>
      <dgm:t>
        <a:bodyPr/>
        <a:lstStyle/>
        <a:p>
          <a:r>
            <a:rPr lang="en-US" sz="1600" dirty="0"/>
            <a:t>The Antichrist is revealed in </a:t>
          </a:r>
        </a:p>
        <a:p>
          <a:r>
            <a:rPr lang="en-US" sz="1600" dirty="0"/>
            <a:t>Daniel 7-12</a:t>
          </a:r>
        </a:p>
        <a:p>
          <a:r>
            <a:rPr lang="en-US" sz="1600" dirty="0"/>
            <a:t>and 1 John  2:18</a:t>
          </a:r>
        </a:p>
      </dgm:t>
    </dgm:pt>
    <dgm:pt modelId="{87DD5F74-D64A-430B-B5E9-3379E93818A5}" type="parTrans" cxnId="{63A0010A-39E3-4295-B548-B8D4E0252119}">
      <dgm:prSet/>
      <dgm:spPr/>
      <dgm:t>
        <a:bodyPr/>
        <a:lstStyle/>
        <a:p>
          <a:endParaRPr lang="en-US" sz="2000"/>
        </a:p>
      </dgm:t>
    </dgm:pt>
    <dgm:pt modelId="{5453257D-0E61-4E1C-A227-D5D0264431CE}" type="sibTrans" cxnId="{63A0010A-39E3-4295-B548-B8D4E0252119}">
      <dgm:prSet/>
      <dgm:spPr/>
      <dgm:t>
        <a:bodyPr/>
        <a:lstStyle/>
        <a:p>
          <a:endParaRPr lang="en-US" sz="2000"/>
        </a:p>
      </dgm:t>
    </dgm:pt>
    <dgm:pt modelId="{BF74D5EF-FD58-4AE1-8543-AF9A7B7E9EE5}">
      <dgm:prSet custT="1"/>
      <dgm:spPr/>
      <dgm:t>
        <a:bodyPr/>
        <a:lstStyle/>
        <a:p>
          <a:r>
            <a:rPr lang="en-US" sz="1800" dirty="0"/>
            <a:t>Prophecy  of  the  2</a:t>
          </a:r>
          <a:r>
            <a:rPr lang="en-US" sz="1800" baseline="30000" dirty="0"/>
            <a:t>nd</a:t>
          </a:r>
          <a:r>
            <a:rPr lang="en-US" sz="1800" dirty="0"/>
            <a:t> Coming of the Lord Jesus Christ</a:t>
          </a:r>
          <a:endParaRPr lang="en-US" sz="1600" dirty="0"/>
        </a:p>
      </dgm:t>
    </dgm:pt>
    <dgm:pt modelId="{DC0BBDAD-0A59-4CDE-9313-770A5A5F8A6C}" type="parTrans" cxnId="{2CA48EB8-7050-46C8-87B4-57A29BF480ED}">
      <dgm:prSet/>
      <dgm:spPr/>
      <dgm:t>
        <a:bodyPr/>
        <a:lstStyle/>
        <a:p>
          <a:endParaRPr lang="en-US"/>
        </a:p>
      </dgm:t>
    </dgm:pt>
    <dgm:pt modelId="{F1021716-E802-4B67-857F-3EF4F1511139}" type="sibTrans" cxnId="{2CA48EB8-7050-46C8-87B4-57A29BF480ED}">
      <dgm:prSet/>
      <dgm:spPr/>
      <dgm:t>
        <a:bodyPr/>
        <a:lstStyle/>
        <a:p>
          <a:endParaRPr lang="en-US"/>
        </a:p>
      </dgm:t>
    </dgm:pt>
    <dgm:pt modelId="{CC075ED5-AA06-48DC-AB6E-7947C2509C18}">
      <dgm:prSet custT="1"/>
      <dgm:spPr/>
      <dgm:t>
        <a:bodyPr/>
        <a:lstStyle/>
        <a:p>
          <a:r>
            <a:rPr lang="en-US" sz="1800" dirty="0"/>
            <a:t>Key roles:  Daniel,  Michael, good &amp; evil angels, Jesus Christ</a:t>
          </a:r>
        </a:p>
      </dgm:t>
    </dgm:pt>
    <dgm:pt modelId="{6FBEECBE-C383-42B9-99EF-78A534627DC0}" type="parTrans" cxnId="{82A481FC-C95C-4A82-B599-D808EC2DA304}">
      <dgm:prSet/>
      <dgm:spPr/>
      <dgm:t>
        <a:bodyPr/>
        <a:lstStyle/>
        <a:p>
          <a:endParaRPr lang="en-US"/>
        </a:p>
      </dgm:t>
    </dgm:pt>
    <dgm:pt modelId="{3978A7E7-22DC-43AF-9D65-E95223A09486}" type="sibTrans" cxnId="{82A481FC-C95C-4A82-B599-D808EC2DA304}">
      <dgm:prSet/>
      <dgm:spPr/>
      <dgm:t>
        <a:bodyPr/>
        <a:lstStyle/>
        <a:p>
          <a:endParaRPr lang="en-US"/>
        </a:p>
      </dgm:t>
    </dgm:pt>
    <dgm:pt modelId="{493D4628-1877-4DD8-997E-ED526FC5EB73}">
      <dgm:prSet custT="1"/>
      <dgm:spPr/>
      <dgm:t>
        <a:bodyPr/>
        <a:lstStyle/>
        <a:p>
          <a:pPr algn="l"/>
          <a:r>
            <a:rPr lang="en-US" sz="1800" u="none" dirty="0"/>
            <a:t>Michael fights with </a:t>
          </a:r>
          <a:r>
            <a:rPr lang="en-US" sz="1800" b="1" u="none" dirty="0"/>
            <a:t>fallen angels</a:t>
          </a:r>
          <a:r>
            <a:rPr lang="en-US" sz="1800" u="none" dirty="0"/>
            <a:t>/ </a:t>
          </a:r>
          <a:r>
            <a:rPr lang="en-US" sz="1800" b="1" u="none" dirty="0"/>
            <a:t>princes.   </a:t>
          </a:r>
        </a:p>
        <a:p>
          <a:pPr algn="l"/>
          <a:r>
            <a:rPr lang="en-US" sz="1800" b="1" u="none" dirty="0"/>
            <a:t>Why?  PROPHECY</a:t>
          </a:r>
        </a:p>
      </dgm:t>
    </dgm:pt>
    <dgm:pt modelId="{0CC5AE8A-0053-4EBF-B211-05FCD7F4E4D1}" type="parTrans" cxnId="{4C0B477A-BA77-4790-97BB-B91D0B4DA136}">
      <dgm:prSet/>
      <dgm:spPr/>
      <dgm:t>
        <a:bodyPr/>
        <a:lstStyle/>
        <a:p>
          <a:endParaRPr lang="en-US"/>
        </a:p>
      </dgm:t>
    </dgm:pt>
    <dgm:pt modelId="{FCB67046-A58A-4392-8293-32F4465E0914}" type="sibTrans" cxnId="{4C0B477A-BA77-4790-97BB-B91D0B4DA136}">
      <dgm:prSet/>
      <dgm:spPr/>
      <dgm:t>
        <a:bodyPr/>
        <a:lstStyle/>
        <a:p>
          <a:endParaRPr lang="en-US"/>
        </a:p>
      </dgm:t>
    </dgm:pt>
    <dgm:pt modelId="{B4A36819-9C01-48F7-892B-35016B76B760}">
      <dgm:prSet/>
      <dgm:spPr/>
      <dgm:t>
        <a:bodyPr/>
        <a:lstStyle/>
        <a:p>
          <a:pPr algn="l"/>
          <a:r>
            <a:rPr lang="en-US" dirty="0"/>
            <a:t>Key words:  </a:t>
          </a:r>
        </a:p>
        <a:p>
          <a:pPr algn="l"/>
          <a:r>
            <a:rPr lang="en-US" dirty="0"/>
            <a:t>Time (7x), end (5x)</a:t>
          </a:r>
        </a:p>
      </dgm:t>
    </dgm:pt>
    <dgm:pt modelId="{B9484AE0-9FD5-4C2B-8342-C60347DF41B2}" type="parTrans" cxnId="{65FDCBF0-8D40-4B7F-AA78-22D53C58EAA3}">
      <dgm:prSet/>
      <dgm:spPr/>
      <dgm:t>
        <a:bodyPr/>
        <a:lstStyle/>
        <a:p>
          <a:endParaRPr lang="en-US"/>
        </a:p>
      </dgm:t>
    </dgm:pt>
    <dgm:pt modelId="{2C847D67-2D2D-46BB-AF4D-D773F615BD9D}" type="sibTrans" cxnId="{65FDCBF0-8D40-4B7F-AA78-22D53C58EAA3}">
      <dgm:prSet/>
      <dgm:spPr/>
      <dgm:t>
        <a:bodyPr/>
        <a:lstStyle/>
        <a:p>
          <a:endParaRPr lang="en-US"/>
        </a:p>
      </dgm:t>
    </dgm:pt>
    <dgm:pt modelId="{41F90EF5-B71D-4FD4-8E87-8DBE9FF73356}">
      <dgm:prSet/>
      <dgm:spPr/>
      <dgm:t>
        <a:bodyPr/>
        <a:lstStyle/>
        <a:p>
          <a:r>
            <a:rPr lang="en-US" dirty="0"/>
            <a:t>Daniel 10-12 are  one vision.   The most detailed of  Daniel’s visions. </a:t>
          </a:r>
        </a:p>
      </dgm:t>
    </dgm:pt>
    <dgm:pt modelId="{21A9779B-C3F4-4C47-B430-8560247F62F8}" type="parTrans" cxnId="{146FDF62-0568-40EB-910C-D057108FF2A0}">
      <dgm:prSet/>
      <dgm:spPr/>
      <dgm:t>
        <a:bodyPr/>
        <a:lstStyle/>
        <a:p>
          <a:endParaRPr lang="en-US"/>
        </a:p>
      </dgm:t>
    </dgm:pt>
    <dgm:pt modelId="{C7C6B792-29D6-4FCC-9A63-42A25A65AFA3}" type="sibTrans" cxnId="{146FDF62-0568-40EB-910C-D057108FF2A0}">
      <dgm:prSet/>
      <dgm:spPr/>
      <dgm:t>
        <a:bodyPr/>
        <a:lstStyle/>
        <a:p>
          <a:endParaRPr lang="en-US"/>
        </a:p>
      </dgm:t>
    </dgm:pt>
    <dgm:pt modelId="{B8FBB3F9-8C43-428E-ABF5-7C487995AF2C}" type="pres">
      <dgm:prSet presAssocID="{2AC4088F-9FCD-43C1-82D9-2BDEB3576D4E}" presName="diagram" presStyleCnt="0">
        <dgm:presLayoutVars>
          <dgm:dir/>
          <dgm:resizeHandles val="exact"/>
        </dgm:presLayoutVars>
      </dgm:prSet>
      <dgm:spPr/>
    </dgm:pt>
    <dgm:pt modelId="{43181344-519E-4155-A182-7036F5D03FB7}" type="pres">
      <dgm:prSet presAssocID="{CC075ED5-AA06-48DC-AB6E-7947C2509C18}" presName="node" presStyleLbl="node1" presStyleIdx="0" presStyleCnt="6" custLinFactY="16959" custLinFactNeighborX="700" custLinFactNeighborY="100000">
        <dgm:presLayoutVars>
          <dgm:bulletEnabled val="1"/>
        </dgm:presLayoutVars>
      </dgm:prSet>
      <dgm:spPr/>
    </dgm:pt>
    <dgm:pt modelId="{021448FF-9F4B-4491-A994-ACB60BB435FD}" type="pres">
      <dgm:prSet presAssocID="{3978A7E7-22DC-43AF-9D65-E95223A09486}" presName="sibTrans" presStyleCnt="0"/>
      <dgm:spPr/>
    </dgm:pt>
    <dgm:pt modelId="{925A6C62-65C5-4DDD-801D-B369EE41676B}" type="pres">
      <dgm:prSet presAssocID="{B4A36819-9C01-48F7-892B-35016B76B760}" presName="node" presStyleLbl="node1" presStyleIdx="1" presStyleCnt="6">
        <dgm:presLayoutVars>
          <dgm:bulletEnabled val="1"/>
        </dgm:presLayoutVars>
      </dgm:prSet>
      <dgm:spPr/>
    </dgm:pt>
    <dgm:pt modelId="{CBAF9F02-DC58-4583-A8A4-4FF66FE39239}" type="pres">
      <dgm:prSet presAssocID="{2C847D67-2D2D-46BB-AF4D-D773F615BD9D}" presName="sibTrans" presStyleCnt="0"/>
      <dgm:spPr/>
    </dgm:pt>
    <dgm:pt modelId="{043003B6-3ACC-4145-9654-BB3D04388095}" type="pres">
      <dgm:prSet presAssocID="{493D4628-1877-4DD8-997E-ED526FC5EB73}" presName="node" presStyleLbl="node1" presStyleIdx="2" presStyleCnt="6">
        <dgm:presLayoutVars>
          <dgm:bulletEnabled val="1"/>
        </dgm:presLayoutVars>
      </dgm:prSet>
      <dgm:spPr/>
    </dgm:pt>
    <dgm:pt modelId="{681280F6-2DDF-4729-8E7B-CB656A2957C4}" type="pres">
      <dgm:prSet presAssocID="{FCB67046-A58A-4392-8293-32F4465E0914}" presName="sibTrans" presStyleCnt="0"/>
      <dgm:spPr/>
    </dgm:pt>
    <dgm:pt modelId="{B0AC314E-190E-46CB-A162-F65F54ABB3EC}" type="pres">
      <dgm:prSet presAssocID="{BF74D5EF-FD58-4AE1-8543-AF9A7B7E9EE5}" presName="node" presStyleLbl="node1" presStyleIdx="3" presStyleCnt="6" custLinFactX="10501" custLinFactNeighborX="100000" custLinFactNeighborY="788">
        <dgm:presLayoutVars>
          <dgm:bulletEnabled val="1"/>
        </dgm:presLayoutVars>
      </dgm:prSet>
      <dgm:spPr/>
    </dgm:pt>
    <dgm:pt modelId="{081226AE-198F-4100-A391-9DEAF0834065}" type="pres">
      <dgm:prSet presAssocID="{F1021716-E802-4B67-857F-3EF4F1511139}" presName="sibTrans" presStyleCnt="0"/>
      <dgm:spPr/>
    </dgm:pt>
    <dgm:pt modelId="{71252231-6200-4BAF-B1E3-91E7F7B696DA}" type="pres">
      <dgm:prSet presAssocID="{79082FBA-141A-4469-8E16-4C14993E3F52}" presName="node" presStyleLbl="node1" presStyleIdx="4" presStyleCnt="6" custLinFactX="9453" custLinFactNeighborX="100000" custLinFactNeighborY="788">
        <dgm:presLayoutVars>
          <dgm:bulletEnabled val="1"/>
        </dgm:presLayoutVars>
      </dgm:prSet>
      <dgm:spPr/>
    </dgm:pt>
    <dgm:pt modelId="{9151BA9E-8C65-4CCC-B1FA-74C63730ECE9}" type="pres">
      <dgm:prSet presAssocID="{5453257D-0E61-4E1C-A227-D5D0264431CE}" presName="sibTrans" presStyleCnt="0"/>
      <dgm:spPr/>
    </dgm:pt>
    <dgm:pt modelId="{B460294F-9B4A-4F32-8A86-F9F8BE2C4AE4}" type="pres">
      <dgm:prSet presAssocID="{41F90EF5-B71D-4FD4-8E87-8DBE9FF73356}" presName="node" presStyleLbl="node1" presStyleIdx="5" presStyleCnt="6" custLinFactX="-100000" custLinFactY="-16215" custLinFactNeighborX="-119300" custLinFactNeighborY="-100000">
        <dgm:presLayoutVars>
          <dgm:bulletEnabled val="1"/>
        </dgm:presLayoutVars>
      </dgm:prSet>
      <dgm:spPr/>
    </dgm:pt>
  </dgm:ptLst>
  <dgm:cxnLst>
    <dgm:cxn modelId="{63A0010A-39E3-4295-B548-B8D4E0252119}" srcId="{2AC4088F-9FCD-43C1-82D9-2BDEB3576D4E}" destId="{79082FBA-141A-4469-8E16-4C14993E3F52}" srcOrd="4" destOrd="0" parTransId="{87DD5F74-D64A-430B-B5E9-3379E93818A5}" sibTransId="{5453257D-0E61-4E1C-A227-D5D0264431CE}"/>
    <dgm:cxn modelId="{0BC06A1F-EAFE-4470-B88D-19D55265CD24}" type="presOf" srcId="{41F90EF5-B71D-4FD4-8E87-8DBE9FF73356}" destId="{B460294F-9B4A-4F32-8A86-F9F8BE2C4AE4}" srcOrd="0" destOrd="0" presId="urn:microsoft.com/office/officeart/2005/8/layout/default"/>
    <dgm:cxn modelId="{AC1A035B-8F43-43E1-A823-6C6891E0A342}" type="presOf" srcId="{B4A36819-9C01-48F7-892B-35016B76B760}" destId="{925A6C62-65C5-4DDD-801D-B369EE41676B}" srcOrd="0" destOrd="0" presId="urn:microsoft.com/office/officeart/2005/8/layout/default"/>
    <dgm:cxn modelId="{146FDF62-0568-40EB-910C-D057108FF2A0}" srcId="{2AC4088F-9FCD-43C1-82D9-2BDEB3576D4E}" destId="{41F90EF5-B71D-4FD4-8E87-8DBE9FF73356}" srcOrd="5" destOrd="0" parTransId="{21A9779B-C3F4-4C47-B430-8560247F62F8}" sibTransId="{C7C6B792-29D6-4FCC-9A63-42A25A65AFA3}"/>
    <dgm:cxn modelId="{4C0B477A-BA77-4790-97BB-B91D0B4DA136}" srcId="{2AC4088F-9FCD-43C1-82D9-2BDEB3576D4E}" destId="{493D4628-1877-4DD8-997E-ED526FC5EB73}" srcOrd="2" destOrd="0" parTransId="{0CC5AE8A-0053-4EBF-B211-05FCD7F4E4D1}" sibTransId="{FCB67046-A58A-4392-8293-32F4465E0914}"/>
    <dgm:cxn modelId="{03D9178C-F36E-4FBF-B0B3-5F6728065098}" type="presOf" srcId="{BF74D5EF-FD58-4AE1-8543-AF9A7B7E9EE5}" destId="{B0AC314E-190E-46CB-A162-F65F54ABB3EC}" srcOrd="0" destOrd="0" presId="urn:microsoft.com/office/officeart/2005/8/layout/default"/>
    <dgm:cxn modelId="{B1C093B0-F4DD-486C-859D-1C57E992B8AB}" type="presOf" srcId="{79082FBA-141A-4469-8E16-4C14993E3F52}" destId="{71252231-6200-4BAF-B1E3-91E7F7B696DA}" srcOrd="0" destOrd="0" presId="urn:microsoft.com/office/officeart/2005/8/layout/default"/>
    <dgm:cxn modelId="{2CA48EB8-7050-46C8-87B4-57A29BF480ED}" srcId="{2AC4088F-9FCD-43C1-82D9-2BDEB3576D4E}" destId="{BF74D5EF-FD58-4AE1-8543-AF9A7B7E9EE5}" srcOrd="3" destOrd="0" parTransId="{DC0BBDAD-0A59-4CDE-9313-770A5A5F8A6C}" sibTransId="{F1021716-E802-4B67-857F-3EF4F1511139}"/>
    <dgm:cxn modelId="{BB9736C2-472D-401C-AF16-FA0A55090500}" type="presOf" srcId="{CC075ED5-AA06-48DC-AB6E-7947C2509C18}" destId="{43181344-519E-4155-A182-7036F5D03FB7}" srcOrd="0" destOrd="0" presId="urn:microsoft.com/office/officeart/2005/8/layout/default"/>
    <dgm:cxn modelId="{DA4C14E1-D807-434F-8A7D-687D5B9E88D8}" type="presOf" srcId="{493D4628-1877-4DD8-997E-ED526FC5EB73}" destId="{043003B6-3ACC-4145-9654-BB3D04388095}" srcOrd="0" destOrd="0" presId="urn:microsoft.com/office/officeart/2005/8/layout/default"/>
    <dgm:cxn modelId="{8E2586E8-CABE-4BC9-B6C2-F13F22BFE515}" type="presOf" srcId="{2AC4088F-9FCD-43C1-82D9-2BDEB3576D4E}" destId="{B8FBB3F9-8C43-428E-ABF5-7C487995AF2C}" srcOrd="0" destOrd="0" presId="urn:microsoft.com/office/officeart/2005/8/layout/default"/>
    <dgm:cxn modelId="{65FDCBF0-8D40-4B7F-AA78-22D53C58EAA3}" srcId="{2AC4088F-9FCD-43C1-82D9-2BDEB3576D4E}" destId="{B4A36819-9C01-48F7-892B-35016B76B760}" srcOrd="1" destOrd="0" parTransId="{B9484AE0-9FD5-4C2B-8342-C60347DF41B2}" sibTransId="{2C847D67-2D2D-46BB-AF4D-D773F615BD9D}"/>
    <dgm:cxn modelId="{82A481FC-C95C-4A82-B599-D808EC2DA304}" srcId="{2AC4088F-9FCD-43C1-82D9-2BDEB3576D4E}" destId="{CC075ED5-AA06-48DC-AB6E-7947C2509C18}" srcOrd="0" destOrd="0" parTransId="{6FBEECBE-C383-42B9-99EF-78A534627DC0}" sibTransId="{3978A7E7-22DC-43AF-9D65-E95223A09486}"/>
    <dgm:cxn modelId="{13D2B749-F473-4907-B804-C9EB09133FFD}" type="presParOf" srcId="{B8FBB3F9-8C43-428E-ABF5-7C487995AF2C}" destId="{43181344-519E-4155-A182-7036F5D03FB7}" srcOrd="0" destOrd="0" presId="urn:microsoft.com/office/officeart/2005/8/layout/default"/>
    <dgm:cxn modelId="{EA9B300C-E9C0-4848-A7D4-C993E2E626BD}" type="presParOf" srcId="{B8FBB3F9-8C43-428E-ABF5-7C487995AF2C}" destId="{021448FF-9F4B-4491-A994-ACB60BB435FD}" srcOrd="1" destOrd="0" presId="urn:microsoft.com/office/officeart/2005/8/layout/default"/>
    <dgm:cxn modelId="{6AFE6C55-BD8A-473A-9274-911F4A69E79F}" type="presParOf" srcId="{B8FBB3F9-8C43-428E-ABF5-7C487995AF2C}" destId="{925A6C62-65C5-4DDD-801D-B369EE41676B}" srcOrd="2" destOrd="0" presId="urn:microsoft.com/office/officeart/2005/8/layout/default"/>
    <dgm:cxn modelId="{6EC9238D-5F12-4AA9-91B8-C42163A98DED}" type="presParOf" srcId="{B8FBB3F9-8C43-428E-ABF5-7C487995AF2C}" destId="{CBAF9F02-DC58-4583-A8A4-4FF66FE39239}" srcOrd="3" destOrd="0" presId="urn:microsoft.com/office/officeart/2005/8/layout/default"/>
    <dgm:cxn modelId="{F0B2BA29-13B8-4BF8-B85C-C5932832010E}" type="presParOf" srcId="{B8FBB3F9-8C43-428E-ABF5-7C487995AF2C}" destId="{043003B6-3ACC-4145-9654-BB3D04388095}" srcOrd="4" destOrd="0" presId="urn:microsoft.com/office/officeart/2005/8/layout/default"/>
    <dgm:cxn modelId="{1B09167C-CA4E-4E0C-B784-EA09091DF05F}" type="presParOf" srcId="{B8FBB3F9-8C43-428E-ABF5-7C487995AF2C}" destId="{681280F6-2DDF-4729-8E7B-CB656A2957C4}" srcOrd="5" destOrd="0" presId="urn:microsoft.com/office/officeart/2005/8/layout/default"/>
    <dgm:cxn modelId="{F960555E-5C86-4F72-9A89-B356F73D8690}" type="presParOf" srcId="{B8FBB3F9-8C43-428E-ABF5-7C487995AF2C}" destId="{B0AC314E-190E-46CB-A162-F65F54ABB3EC}" srcOrd="6" destOrd="0" presId="urn:microsoft.com/office/officeart/2005/8/layout/default"/>
    <dgm:cxn modelId="{1A157DC3-A07D-43F3-BDE8-4D91FD32BF85}" type="presParOf" srcId="{B8FBB3F9-8C43-428E-ABF5-7C487995AF2C}" destId="{081226AE-198F-4100-A391-9DEAF0834065}" srcOrd="7" destOrd="0" presId="urn:microsoft.com/office/officeart/2005/8/layout/default"/>
    <dgm:cxn modelId="{96A0A586-D75C-4AF7-B7CE-5C4BAD48F50E}" type="presParOf" srcId="{B8FBB3F9-8C43-428E-ABF5-7C487995AF2C}" destId="{71252231-6200-4BAF-B1E3-91E7F7B696DA}" srcOrd="8" destOrd="0" presId="urn:microsoft.com/office/officeart/2005/8/layout/default"/>
    <dgm:cxn modelId="{FB663D41-C42C-48EF-9B99-D879C196B06D}" type="presParOf" srcId="{B8FBB3F9-8C43-428E-ABF5-7C487995AF2C}" destId="{9151BA9E-8C65-4CCC-B1FA-74C63730ECE9}" srcOrd="9" destOrd="0" presId="urn:microsoft.com/office/officeart/2005/8/layout/default"/>
    <dgm:cxn modelId="{C0D5D456-BD5B-4A36-BE75-CB5F8D2B7554}" type="presParOf" srcId="{B8FBB3F9-8C43-428E-ABF5-7C487995AF2C}" destId="{B460294F-9B4A-4F32-8A86-F9F8BE2C4AE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81344-519E-4155-A182-7036F5D03FB7}">
      <dsp:nvSpPr>
        <dsp:cNvPr id="0" name=""/>
        <dsp:cNvSpPr/>
      </dsp:nvSpPr>
      <dsp:spPr>
        <a:xfrm>
          <a:off x="13580" y="1785970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Key roles:  Daniel,  Michael, good &amp; evil angels, Jesus Christ</a:t>
          </a:r>
        </a:p>
      </dsp:txBody>
      <dsp:txXfrm>
        <a:off x="13580" y="1785970"/>
        <a:ext cx="1940049" cy="1164029"/>
      </dsp:txXfrm>
    </dsp:sp>
    <dsp:sp modelId="{925A6C62-65C5-4DDD-801D-B369EE41676B}">
      <dsp:nvSpPr>
        <dsp:cNvPr id="0" name=""/>
        <dsp:cNvSpPr/>
      </dsp:nvSpPr>
      <dsp:spPr>
        <a:xfrm>
          <a:off x="2134054" y="424533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Key words: 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Time (7x), end (5x)</a:t>
          </a:r>
        </a:p>
      </dsp:txBody>
      <dsp:txXfrm>
        <a:off x="2134054" y="424533"/>
        <a:ext cx="1940049" cy="1164029"/>
      </dsp:txXfrm>
    </dsp:sp>
    <dsp:sp modelId="{043003B6-3ACC-4145-9654-BB3D04388095}">
      <dsp:nvSpPr>
        <dsp:cNvPr id="0" name=""/>
        <dsp:cNvSpPr/>
      </dsp:nvSpPr>
      <dsp:spPr>
        <a:xfrm>
          <a:off x="4268109" y="424533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none" kern="1200" dirty="0"/>
            <a:t>Michael fights with </a:t>
          </a:r>
          <a:r>
            <a:rPr lang="en-US" sz="1800" b="1" u="none" kern="1200" dirty="0"/>
            <a:t>fallen angels</a:t>
          </a:r>
          <a:r>
            <a:rPr lang="en-US" sz="1800" u="none" kern="1200" dirty="0"/>
            <a:t>/ </a:t>
          </a:r>
          <a:r>
            <a:rPr lang="en-US" sz="1800" b="1" u="none" kern="1200" dirty="0"/>
            <a:t>princes.  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none" kern="1200" dirty="0"/>
            <a:t>Why?  PROPHECY</a:t>
          </a:r>
        </a:p>
      </dsp:txBody>
      <dsp:txXfrm>
        <a:off x="4268109" y="424533"/>
        <a:ext cx="1940049" cy="1164029"/>
      </dsp:txXfrm>
    </dsp:sp>
    <dsp:sp modelId="{B0AC314E-190E-46CB-A162-F65F54ABB3EC}">
      <dsp:nvSpPr>
        <dsp:cNvPr id="0" name=""/>
        <dsp:cNvSpPr/>
      </dsp:nvSpPr>
      <dsp:spPr>
        <a:xfrm>
          <a:off x="2143774" y="1791740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Prophecy  of  the  2</a:t>
          </a:r>
          <a:r>
            <a:rPr lang="en-US" sz="1800" kern="1200" baseline="30000" dirty="0"/>
            <a:t>nd</a:t>
          </a:r>
          <a:r>
            <a:rPr lang="en-US" sz="1800" kern="1200" dirty="0"/>
            <a:t> Coming of the Lord Jesus Christ</a:t>
          </a:r>
          <a:endParaRPr lang="en-US" sz="1600" kern="1200" dirty="0"/>
        </a:p>
      </dsp:txBody>
      <dsp:txXfrm>
        <a:off x="2143774" y="1791740"/>
        <a:ext cx="1940049" cy="1164029"/>
      </dsp:txXfrm>
    </dsp:sp>
    <dsp:sp modelId="{71252231-6200-4BAF-B1E3-91E7F7B696DA}">
      <dsp:nvSpPr>
        <dsp:cNvPr id="0" name=""/>
        <dsp:cNvSpPr/>
      </dsp:nvSpPr>
      <dsp:spPr>
        <a:xfrm>
          <a:off x="4257497" y="1791740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Antichrist is revealed in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Daniel 7-12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and 1 John  2:18</a:t>
          </a:r>
        </a:p>
      </dsp:txBody>
      <dsp:txXfrm>
        <a:off x="4257497" y="1791740"/>
        <a:ext cx="1940049" cy="1164029"/>
      </dsp:txXfrm>
    </dsp:sp>
    <dsp:sp modelId="{B460294F-9B4A-4F32-8A86-F9F8BE2C4AE4}">
      <dsp:nvSpPr>
        <dsp:cNvPr id="0" name=""/>
        <dsp:cNvSpPr/>
      </dsp:nvSpPr>
      <dsp:spPr>
        <a:xfrm>
          <a:off x="13580" y="429790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Daniel 10-12 are  one vision.   The most detailed of  Daniel’s visions. </a:t>
          </a:r>
        </a:p>
      </dsp:txBody>
      <dsp:txXfrm>
        <a:off x="13580" y="429790"/>
        <a:ext cx="1940049" cy="1164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2/12/2023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Jan-Feb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Daniel’s Miracles &amp; </a:t>
            </a:r>
            <a:r>
              <a:rPr lang="en-US" sz="3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Prophecies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Daniel 12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Angels in Spiritual Warfare</a:t>
            </a:r>
            <a:br>
              <a:rPr lang="en-US" sz="3600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(time of the end)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Teaching Pastor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891865" y="84018"/>
            <a:ext cx="4371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 Time and a Place (Daniel  12)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189103" y="654579"/>
            <a:ext cx="5413937" cy="230832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Time:  </a:t>
            </a:r>
            <a:r>
              <a:rPr lang="en-US" sz="2400" dirty="0">
                <a:solidFill>
                  <a:schemeClr val="bg1"/>
                </a:solidFill>
              </a:rPr>
              <a:t>535 B.C</a:t>
            </a:r>
            <a:r>
              <a:rPr lang="en-US" sz="2400">
                <a:solidFill>
                  <a:schemeClr val="bg1"/>
                </a:solidFill>
              </a:rPr>
              <a:t>.                                   1 day                                 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   3</a:t>
            </a:r>
            <a:r>
              <a:rPr lang="en-US" sz="2400" baseline="30000" dirty="0">
                <a:solidFill>
                  <a:schemeClr val="bg1"/>
                </a:solidFill>
              </a:rPr>
              <a:t>rd</a:t>
            </a:r>
            <a:r>
              <a:rPr lang="en-US" sz="2400" dirty="0">
                <a:solidFill>
                  <a:schemeClr val="bg1"/>
                </a:solidFill>
              </a:rPr>
              <a:t> year of king Cyrus, 538-530 B.C.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3 years after his vision in chapter 9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Daniel is around 90 years old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Place:   </a:t>
            </a:r>
            <a:r>
              <a:rPr lang="en-US" sz="2400" dirty="0">
                <a:solidFill>
                  <a:schemeClr val="bg1"/>
                </a:solidFill>
              </a:rPr>
              <a:t>At the Tigris River, near  Shushan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034" name="TextBox 4">
            <a:extLst>
              <a:ext uri="{FF2B5EF4-FFF2-40B4-BE49-F238E27FC236}">
                <a16:creationId xmlns:a16="http://schemas.microsoft.com/office/drawing/2014/main" id="{EBC538EC-43AA-4A83-C42E-46524D9DE7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2485756"/>
              </p:ext>
            </p:extLst>
          </p:nvPr>
        </p:nvGraphicFramePr>
        <p:xfrm>
          <a:off x="175529" y="3674237"/>
          <a:ext cx="6208159" cy="3371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D9EB298-39F3-8B5F-45B3-2FC6B6CC0A04}"/>
              </a:ext>
            </a:extLst>
          </p:cNvPr>
          <p:cNvSpPr txBox="1"/>
          <p:nvPr/>
        </p:nvSpPr>
        <p:spPr>
          <a:xfrm>
            <a:off x="536264" y="3642360"/>
            <a:ext cx="5428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Guidelines for our  understanding today</a:t>
            </a:r>
          </a:p>
        </p:txBody>
      </p:sp>
      <p:pic>
        <p:nvPicPr>
          <p:cNvPr id="1032" name="Picture 8" descr="Is Michael and the heavenly hosts in battle with the Prince of Persia ...">
            <a:extLst>
              <a:ext uri="{FF2B5EF4-FFF2-40B4-BE49-F238E27FC236}">
                <a16:creationId xmlns:a16="http://schemas.microsoft.com/office/drawing/2014/main" id="{432545AB-04B0-4EAA-CF6D-2552DE046F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2" t="1135" r="26834" b="-1135"/>
          <a:stretch/>
        </p:blipFill>
        <p:spPr bwMode="auto">
          <a:xfrm>
            <a:off x="8004048" y="0"/>
            <a:ext cx="2605422" cy="312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daniel 12">
            <a:extLst>
              <a:ext uri="{FF2B5EF4-FFF2-40B4-BE49-F238E27FC236}">
                <a16:creationId xmlns:a16="http://schemas.microsoft.com/office/drawing/2014/main" id="{CBBD9AD2-6251-8816-5825-230D47DEA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465" y="2777634"/>
            <a:ext cx="5336216" cy="400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30369" y="719832"/>
            <a:ext cx="6148511" cy="5909310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                          </a:t>
            </a:r>
            <a:r>
              <a:rPr lang="en-US" sz="2400" b="1" dirty="0"/>
              <a:t>Old Testament  </a:t>
            </a:r>
          </a:p>
          <a:p>
            <a:endParaRPr lang="en-US" sz="600" b="1" dirty="0"/>
          </a:p>
          <a:p>
            <a:r>
              <a:rPr lang="en-US" sz="2400" b="1" dirty="0"/>
              <a:t>12:1-3   Michael Stands Up  </a:t>
            </a:r>
            <a:r>
              <a:rPr lang="en-US" sz="2400" dirty="0"/>
              <a:t>(11:35, 40)</a:t>
            </a:r>
            <a:endParaRPr lang="en-US" sz="2000" dirty="0"/>
          </a:p>
          <a:p>
            <a:r>
              <a:rPr lang="en-US" sz="2000" dirty="0"/>
              <a:t>              Time of trouble, your people delivered, </a:t>
            </a:r>
          </a:p>
          <a:p>
            <a:r>
              <a:rPr lang="en-US" sz="2000" dirty="0"/>
              <a:t>               the book, everlasting life or everlasting contempt</a:t>
            </a:r>
          </a:p>
          <a:p>
            <a:endParaRPr lang="en-US" sz="1200" b="1" u="sng" dirty="0"/>
          </a:p>
          <a:p>
            <a:r>
              <a:rPr lang="en-US" sz="2400" b="1" dirty="0"/>
              <a:t>12:4-10  Seal the Book until Time of the End</a:t>
            </a:r>
            <a:endParaRPr lang="en-US" sz="2000" dirty="0"/>
          </a:p>
          <a:p>
            <a:r>
              <a:rPr lang="en-US" sz="2000" dirty="0"/>
              <a:t>          4b  many run to and from – knowledge increased</a:t>
            </a:r>
          </a:p>
          <a:p>
            <a:r>
              <a:rPr lang="en-US" sz="2000" dirty="0"/>
              <a:t>        5-8   two angels, Man clothed in linen on water </a:t>
            </a:r>
          </a:p>
          <a:p>
            <a:r>
              <a:rPr lang="en-US" sz="2000" dirty="0"/>
              <a:t>                  times, times, and a half (3.5 x 360 = </a:t>
            </a:r>
            <a:r>
              <a:rPr lang="en-US" sz="2000" b="1" dirty="0"/>
              <a:t>1260 days)</a:t>
            </a:r>
            <a:r>
              <a:rPr lang="en-US" sz="2000" dirty="0"/>
              <a:t>   </a:t>
            </a:r>
          </a:p>
          <a:p>
            <a:r>
              <a:rPr lang="en-US" sz="2000" dirty="0"/>
              <a:t>            9  words closed and sealed up </a:t>
            </a:r>
          </a:p>
          <a:p>
            <a:r>
              <a:rPr lang="en-US" sz="2000" dirty="0"/>
              <a:t>          10  many purified, made white, tried (</a:t>
            </a:r>
            <a:r>
              <a:rPr lang="en-US" sz="2000" dirty="0" err="1"/>
              <a:t>Zech</a:t>
            </a:r>
            <a:r>
              <a:rPr lang="en-US" sz="2000" dirty="0"/>
              <a:t> 13:8)</a:t>
            </a:r>
          </a:p>
          <a:p>
            <a:r>
              <a:rPr lang="en-US" sz="2000" dirty="0"/>
              <a:t>                 wicked not understand  - wise understand</a:t>
            </a:r>
          </a:p>
          <a:p>
            <a:endParaRPr lang="en-US" sz="1200" dirty="0"/>
          </a:p>
          <a:p>
            <a:r>
              <a:rPr lang="en-US" sz="2400" b="1" dirty="0"/>
              <a:t>12:11-13  1,290 days </a:t>
            </a:r>
            <a:r>
              <a:rPr lang="en-US" sz="2400" dirty="0"/>
              <a:t>(+30) </a:t>
            </a:r>
            <a:r>
              <a:rPr lang="en-US" sz="2400" b="1" dirty="0"/>
              <a:t>and 1,335 </a:t>
            </a:r>
            <a:r>
              <a:rPr lang="en-US" sz="2400" b="1"/>
              <a:t>days </a:t>
            </a:r>
            <a:r>
              <a:rPr lang="en-US" sz="2400"/>
              <a:t>(+45)</a:t>
            </a:r>
            <a:endParaRPr lang="en-US" sz="2400" dirty="0"/>
          </a:p>
          <a:p>
            <a:r>
              <a:rPr lang="en-US" sz="2400" b="1" dirty="0"/>
              <a:t>         </a:t>
            </a:r>
            <a:r>
              <a:rPr lang="en-US" sz="2000" dirty="0"/>
              <a:t>11  abomination   1,290 days      time to judge</a:t>
            </a:r>
          </a:p>
          <a:p>
            <a:r>
              <a:rPr lang="en-US" sz="2000" dirty="0"/>
              <a:t>           12  blessed             1,335 days      time to prepare </a:t>
            </a:r>
          </a:p>
          <a:p>
            <a:r>
              <a:rPr lang="en-US" sz="2000" dirty="0"/>
              <a:t>           13  OT and tribulation saints’ bodies resurrected</a:t>
            </a:r>
          </a:p>
          <a:p>
            <a:endParaRPr lang="en-US" sz="400" dirty="0"/>
          </a:p>
          <a:p>
            <a:r>
              <a:rPr lang="en-US" sz="2400" b="1" dirty="0"/>
              <a:t>Next Sunday:  Daniel review and application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431280" y="719832"/>
            <a:ext cx="5645267" cy="590777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</a:rPr>
              <a:t>New Testament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600" b="1" dirty="0"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The Old Testament is “written for </a:t>
            </a:r>
            <a:r>
              <a:rPr lang="en-US" sz="2000" b="1" dirty="0"/>
              <a:t>our </a:t>
            </a:r>
            <a:r>
              <a:rPr lang="en-US" sz="2000" dirty="0"/>
              <a:t>learning”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Romans 15:4 and ”written for </a:t>
            </a:r>
            <a:r>
              <a:rPr lang="en-US" sz="2000" b="1" dirty="0"/>
              <a:t>our</a:t>
            </a:r>
            <a:r>
              <a:rPr lang="en-US" sz="2000" dirty="0"/>
              <a:t> admonition”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1 Cor 10:11, and “</a:t>
            </a:r>
            <a:r>
              <a:rPr lang="en-US" sz="2000" b="1" dirty="0"/>
              <a:t>shadow-</a:t>
            </a:r>
            <a:r>
              <a:rPr lang="en-US" sz="2000" dirty="0"/>
              <a:t>body“ Colossians 2:17.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Matthew 24-25. 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24:15</a:t>
            </a:r>
            <a:r>
              <a:rPr lang="en-US" sz="2000" dirty="0"/>
              <a:t>  When </a:t>
            </a:r>
            <a:r>
              <a:rPr lang="en-US" sz="2000" b="1" dirty="0"/>
              <a:t>ye</a:t>
            </a:r>
            <a:r>
              <a:rPr lang="en-US" sz="2000" dirty="0"/>
              <a:t> therefore shall see the abomination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of  desolation, spoken of by Daniel the  prophet,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stand in the holy place, (whoso </a:t>
            </a:r>
            <a:r>
              <a:rPr lang="en-US" sz="2000" dirty="0" err="1"/>
              <a:t>readeth</a:t>
            </a:r>
            <a:r>
              <a:rPr lang="en-US" sz="2000" dirty="0"/>
              <a:t>, let  </a:t>
            </a:r>
            <a:r>
              <a:rPr lang="en-US" sz="2000" b="1" dirty="0"/>
              <a:t>him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understand:)    </a:t>
            </a:r>
            <a:r>
              <a:rPr lang="en-US" sz="2000" dirty="0">
                <a:solidFill>
                  <a:srgbClr val="00B050"/>
                </a:solidFill>
              </a:rPr>
              <a:t>//ye and him are future Israel//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24:21</a:t>
            </a:r>
            <a:r>
              <a:rPr lang="en-US" sz="2000" dirty="0"/>
              <a:t> For </a:t>
            </a:r>
            <a:r>
              <a:rPr lang="en-US" sz="2000" b="1" dirty="0"/>
              <a:t>then</a:t>
            </a:r>
            <a:r>
              <a:rPr lang="en-US" sz="2000" dirty="0"/>
              <a:t> shall be </a:t>
            </a:r>
            <a:r>
              <a:rPr lang="en-US" sz="2000" b="1" dirty="0"/>
              <a:t>great tribulation</a:t>
            </a:r>
            <a:r>
              <a:rPr lang="en-US" sz="2000" dirty="0"/>
              <a:t>, such as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was not since the beginning of the world to this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time, no,  nor ever shall be. </a:t>
            </a: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25:1 </a:t>
            </a:r>
            <a:r>
              <a:rPr lang="en-US" sz="2000" dirty="0"/>
              <a:t>Then shall the kingdom of heaven be likened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unto ten virgins, which took their lamps, and went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forth to meet the bridegroom. </a:t>
            </a: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25:46  </a:t>
            </a:r>
            <a:r>
              <a:rPr lang="en-US" sz="2000" dirty="0"/>
              <a:t>And these shall go away into everlasting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punishment: but the righteous into life eternal.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Rev 5:1-5  </a:t>
            </a:r>
            <a:r>
              <a:rPr lang="en-US" sz="2000" dirty="0"/>
              <a:t>who is worthy to open the book?  </a:t>
            </a:r>
            <a:r>
              <a:rPr lang="en-US" sz="2000" b="1" dirty="0"/>
              <a:t>Rev 20</a:t>
            </a:r>
            <a:r>
              <a:rPr lang="en-US" sz="20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066800" y="48074"/>
            <a:ext cx="100482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Daniel 12 –  Angels in Spiritual Warfare (time of the end)</a:t>
            </a:r>
            <a:endParaRPr lang="en-US" sz="3200" b="1" dirty="0"/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C642D669-C3DF-FA36-85B1-CEF1E1234168}"/>
              </a:ext>
            </a:extLst>
          </p:cNvPr>
          <p:cNvSpPr/>
          <p:nvPr/>
        </p:nvSpPr>
        <p:spPr>
          <a:xfrm>
            <a:off x="5764784" y="755199"/>
            <a:ext cx="1216152" cy="48463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21934</TotalTime>
  <Words>492</Words>
  <Application>Microsoft Office PowerPoint</Application>
  <PresentationFormat>Widescreen</PresentationFormat>
  <Paragraphs>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Sunday School  Jan-Feb 2023  Daniel’s Miracles &amp; Prophecies  Today – Daniel 12  Angels in Spiritual Warfare (time of the end)   Teaching Pastor Bill Heath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311</cp:revision>
  <cp:lastPrinted>2023-02-12T12:55:53Z</cp:lastPrinted>
  <dcterms:created xsi:type="dcterms:W3CDTF">2021-12-26T22:17:50Z</dcterms:created>
  <dcterms:modified xsi:type="dcterms:W3CDTF">2023-02-12T12:59:47Z</dcterms:modified>
</cp:coreProperties>
</file>