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6" r:id="rId2"/>
    <p:sldId id="284" r:id="rId3"/>
    <p:sldId id="282" r:id="rId4"/>
  </p:sldIdLst>
  <p:sldSz cx="12192000" cy="6858000"/>
  <p:notesSz cx="7102475" cy="93884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D34AA90D-1AC6-4833-A0FC-5AE4ACB72110}">
          <p14:sldIdLst>
            <p14:sldId id="256"/>
            <p14:sldId id="284"/>
            <p14:sldId id="282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804" y="5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AC4088F-9FCD-43C1-82D9-2BDEB3576D4E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DF7AC3C-EE5B-4463-9FF9-117BA00E34A9}">
      <dgm:prSet custT="1"/>
      <dgm:spPr/>
      <dgm:t>
        <a:bodyPr/>
        <a:lstStyle/>
        <a:p>
          <a:r>
            <a:rPr lang="en-US" sz="1800" u="sng" dirty="0"/>
            <a:t>Key words</a:t>
          </a:r>
        </a:p>
        <a:p>
          <a:r>
            <a:rPr lang="en-US" sz="1800" u="none" dirty="0"/>
            <a:t>Media-Persia &amp;</a:t>
          </a:r>
        </a:p>
        <a:p>
          <a:r>
            <a:rPr lang="en-US" sz="1800" u="none" dirty="0"/>
            <a:t>Grecia (8:20-21)</a:t>
          </a:r>
        </a:p>
      </dgm:t>
    </dgm:pt>
    <dgm:pt modelId="{678C5A7F-F376-438C-9535-AD81546D8D7E}" type="parTrans" cxnId="{6AE151EE-7227-4BA2-B6EE-44550523EE62}">
      <dgm:prSet/>
      <dgm:spPr/>
      <dgm:t>
        <a:bodyPr/>
        <a:lstStyle/>
        <a:p>
          <a:endParaRPr lang="en-US" sz="2000"/>
        </a:p>
      </dgm:t>
    </dgm:pt>
    <dgm:pt modelId="{8A538698-CDA5-4DFB-B3E3-171AF054C493}" type="sibTrans" cxnId="{6AE151EE-7227-4BA2-B6EE-44550523EE62}">
      <dgm:prSet/>
      <dgm:spPr/>
      <dgm:t>
        <a:bodyPr/>
        <a:lstStyle/>
        <a:p>
          <a:endParaRPr lang="en-US" sz="2000"/>
        </a:p>
      </dgm:t>
    </dgm:pt>
    <dgm:pt modelId="{75992DB5-C891-49D0-ACA9-3F4D878591AA}">
      <dgm:prSet custT="1"/>
      <dgm:spPr/>
      <dgm:t>
        <a:bodyPr/>
        <a:lstStyle/>
        <a:p>
          <a:pPr algn="l"/>
          <a:r>
            <a:rPr lang="en-US" sz="1800" dirty="0"/>
            <a:t>Chapters 8-12 in Hebrew.  Times of the Gentiles related to Israel.</a:t>
          </a:r>
        </a:p>
      </dgm:t>
    </dgm:pt>
    <dgm:pt modelId="{5B855CB5-65A1-4AA4-B896-24C45035524B}" type="parTrans" cxnId="{221D69EE-6347-4258-8D41-9B4C7CFC1FF4}">
      <dgm:prSet/>
      <dgm:spPr/>
      <dgm:t>
        <a:bodyPr/>
        <a:lstStyle/>
        <a:p>
          <a:endParaRPr lang="en-US" sz="2000"/>
        </a:p>
      </dgm:t>
    </dgm:pt>
    <dgm:pt modelId="{3264C668-FA7D-44D3-A052-029B793D6BAD}" type="sibTrans" cxnId="{221D69EE-6347-4258-8D41-9B4C7CFC1FF4}">
      <dgm:prSet/>
      <dgm:spPr/>
      <dgm:t>
        <a:bodyPr/>
        <a:lstStyle/>
        <a:p>
          <a:endParaRPr lang="en-US" sz="2000"/>
        </a:p>
      </dgm:t>
    </dgm:pt>
    <dgm:pt modelId="{56C5132B-A5E0-4610-BB6A-AA95E1F8007C}">
      <dgm:prSet custT="1"/>
      <dgm:spPr/>
      <dgm:t>
        <a:bodyPr/>
        <a:lstStyle/>
        <a:p>
          <a:pPr algn="l"/>
          <a:r>
            <a:rPr lang="en-US" sz="1800" dirty="0"/>
            <a:t>Details part of Daniel 7.   Same as Genesis 2-1, &amp; 11-10 Babel </a:t>
          </a:r>
        </a:p>
      </dgm:t>
    </dgm:pt>
    <dgm:pt modelId="{019D925E-20EF-4476-BA03-7AAE52D135CA}" type="parTrans" cxnId="{85BEBB23-9972-4403-A272-F456E1EC8184}">
      <dgm:prSet/>
      <dgm:spPr/>
      <dgm:t>
        <a:bodyPr/>
        <a:lstStyle/>
        <a:p>
          <a:endParaRPr lang="en-US" sz="2000"/>
        </a:p>
      </dgm:t>
    </dgm:pt>
    <dgm:pt modelId="{5CE58F8F-B238-4FC9-8904-57111FAFE97F}" type="sibTrans" cxnId="{85BEBB23-9972-4403-A272-F456E1EC8184}">
      <dgm:prSet/>
      <dgm:spPr/>
      <dgm:t>
        <a:bodyPr/>
        <a:lstStyle/>
        <a:p>
          <a:endParaRPr lang="en-US" sz="2000"/>
        </a:p>
      </dgm:t>
    </dgm:pt>
    <dgm:pt modelId="{79082FBA-141A-4469-8E16-4C14993E3F52}">
      <dgm:prSet custT="1"/>
      <dgm:spPr/>
      <dgm:t>
        <a:bodyPr/>
        <a:lstStyle/>
        <a:p>
          <a:r>
            <a:rPr lang="en-US" sz="1800" dirty="0"/>
            <a:t>Antichrist revealed in Daniel 7, 8, 9, &amp; 11</a:t>
          </a:r>
        </a:p>
        <a:p>
          <a:r>
            <a:rPr lang="en-US" sz="1800" dirty="0"/>
            <a:t>and 1 John  2:18</a:t>
          </a:r>
        </a:p>
      </dgm:t>
    </dgm:pt>
    <dgm:pt modelId="{87DD5F74-D64A-430B-B5E9-3379E93818A5}" type="parTrans" cxnId="{63A0010A-39E3-4295-B548-B8D4E0252119}">
      <dgm:prSet/>
      <dgm:spPr/>
      <dgm:t>
        <a:bodyPr/>
        <a:lstStyle/>
        <a:p>
          <a:endParaRPr lang="en-US" sz="2000"/>
        </a:p>
      </dgm:t>
    </dgm:pt>
    <dgm:pt modelId="{5453257D-0E61-4E1C-A227-D5D0264431CE}" type="sibTrans" cxnId="{63A0010A-39E3-4295-B548-B8D4E0252119}">
      <dgm:prSet/>
      <dgm:spPr/>
      <dgm:t>
        <a:bodyPr/>
        <a:lstStyle/>
        <a:p>
          <a:endParaRPr lang="en-US" sz="2000"/>
        </a:p>
      </dgm:t>
    </dgm:pt>
    <dgm:pt modelId="{B3DF8924-F691-4CDA-8E64-5B054EDAD81F}">
      <dgm:prSet custT="1"/>
      <dgm:spPr/>
      <dgm:t>
        <a:bodyPr/>
        <a:lstStyle/>
        <a:p>
          <a:r>
            <a:rPr lang="en-US" sz="1800" dirty="0"/>
            <a:t>Vision of the evening and morning (8:26) like Genesis 1</a:t>
          </a:r>
        </a:p>
      </dgm:t>
    </dgm:pt>
    <dgm:pt modelId="{2CB31031-01EC-44C5-937D-77E81B0B34BE}" type="parTrans" cxnId="{66FAC78C-E9B5-4891-B67E-10690B4005AB}">
      <dgm:prSet/>
      <dgm:spPr/>
      <dgm:t>
        <a:bodyPr/>
        <a:lstStyle/>
        <a:p>
          <a:endParaRPr lang="en-US" sz="2000"/>
        </a:p>
      </dgm:t>
    </dgm:pt>
    <dgm:pt modelId="{CADF12AE-351E-4B1F-A3C8-FB2F57627E88}" type="sibTrans" cxnId="{66FAC78C-E9B5-4891-B67E-10690B4005AB}">
      <dgm:prSet/>
      <dgm:spPr/>
      <dgm:t>
        <a:bodyPr/>
        <a:lstStyle/>
        <a:p>
          <a:endParaRPr lang="en-US" sz="2000"/>
        </a:p>
      </dgm:t>
    </dgm:pt>
    <dgm:pt modelId="{C5757836-00C3-40E6-B6EE-00DEA67D20F1}">
      <dgm:prSet custT="1"/>
      <dgm:spPr/>
      <dgm:t>
        <a:bodyPr/>
        <a:lstStyle/>
        <a:p>
          <a:r>
            <a:rPr lang="en-US" sz="1800" dirty="0"/>
            <a:t>Daniel 8            Horn song               2 + 1 + 2 = 5</a:t>
          </a:r>
        </a:p>
      </dgm:t>
    </dgm:pt>
    <dgm:pt modelId="{D853C490-0CEB-4C38-986F-F7D81BC9688A}" type="parTrans" cxnId="{2370A832-93E9-4C4D-9F60-A344D7E4530E}">
      <dgm:prSet/>
      <dgm:spPr/>
      <dgm:t>
        <a:bodyPr/>
        <a:lstStyle/>
        <a:p>
          <a:endParaRPr lang="en-US"/>
        </a:p>
      </dgm:t>
    </dgm:pt>
    <dgm:pt modelId="{D313683C-DABA-4130-A0BB-A0856714D9FD}" type="sibTrans" cxnId="{2370A832-93E9-4C4D-9F60-A344D7E4530E}">
      <dgm:prSet/>
      <dgm:spPr/>
      <dgm:t>
        <a:bodyPr/>
        <a:lstStyle/>
        <a:p>
          <a:endParaRPr lang="en-US"/>
        </a:p>
      </dgm:t>
    </dgm:pt>
    <dgm:pt modelId="{8E085C25-9D5A-493A-84EE-86C1434222DD}">
      <dgm:prSet custT="1"/>
      <dgm:spPr/>
      <dgm:t>
        <a:bodyPr/>
        <a:lstStyle/>
        <a:p>
          <a:r>
            <a:rPr lang="en-US" sz="1800" dirty="0"/>
            <a:t>&gt; 70  years later Esther and Nehemiah live in palace at Shushan</a:t>
          </a:r>
        </a:p>
      </dgm:t>
    </dgm:pt>
    <dgm:pt modelId="{60B242B6-B3F0-497D-9F4D-BF99AFA2F650}" type="sibTrans" cxnId="{5C19E2F6-CF61-4377-BB56-58EF2BF480B5}">
      <dgm:prSet/>
      <dgm:spPr/>
      <dgm:t>
        <a:bodyPr/>
        <a:lstStyle/>
        <a:p>
          <a:endParaRPr lang="en-US" sz="2000"/>
        </a:p>
      </dgm:t>
    </dgm:pt>
    <dgm:pt modelId="{75486D01-771A-43B2-BBDD-AF23A3CA3BF4}" type="parTrans" cxnId="{5C19E2F6-CF61-4377-BB56-58EF2BF480B5}">
      <dgm:prSet/>
      <dgm:spPr/>
      <dgm:t>
        <a:bodyPr/>
        <a:lstStyle/>
        <a:p>
          <a:endParaRPr lang="en-US" sz="2000"/>
        </a:p>
      </dgm:t>
    </dgm:pt>
    <dgm:pt modelId="{BF74D5EF-FD58-4AE1-8543-AF9A7B7E9EE5}">
      <dgm:prSet custT="1"/>
      <dgm:spPr/>
      <dgm:t>
        <a:bodyPr/>
        <a:lstStyle/>
        <a:p>
          <a:r>
            <a:rPr lang="en-US" sz="1800" dirty="0"/>
            <a:t>The end times events - high level 3 doctrine  “Rooted  study” </a:t>
          </a:r>
        </a:p>
      </dgm:t>
    </dgm:pt>
    <dgm:pt modelId="{DC0BBDAD-0A59-4CDE-9313-770A5A5F8A6C}" type="parTrans" cxnId="{2CA48EB8-7050-46C8-87B4-57A29BF480ED}">
      <dgm:prSet/>
      <dgm:spPr/>
      <dgm:t>
        <a:bodyPr/>
        <a:lstStyle/>
        <a:p>
          <a:endParaRPr lang="en-US"/>
        </a:p>
      </dgm:t>
    </dgm:pt>
    <dgm:pt modelId="{F1021716-E802-4B67-857F-3EF4F1511139}" type="sibTrans" cxnId="{2CA48EB8-7050-46C8-87B4-57A29BF480ED}">
      <dgm:prSet/>
      <dgm:spPr/>
      <dgm:t>
        <a:bodyPr/>
        <a:lstStyle/>
        <a:p>
          <a:endParaRPr lang="en-US"/>
        </a:p>
      </dgm:t>
    </dgm:pt>
    <dgm:pt modelId="{B8FBB3F9-8C43-428E-ABF5-7C487995AF2C}" type="pres">
      <dgm:prSet presAssocID="{2AC4088F-9FCD-43C1-82D9-2BDEB3576D4E}" presName="diagram" presStyleCnt="0">
        <dgm:presLayoutVars>
          <dgm:dir/>
          <dgm:resizeHandles val="exact"/>
        </dgm:presLayoutVars>
      </dgm:prSet>
      <dgm:spPr/>
    </dgm:pt>
    <dgm:pt modelId="{A1EBB61F-25C4-4D55-974D-B2715877BBBB}" type="pres">
      <dgm:prSet presAssocID="{0DF7AC3C-EE5B-4463-9FF9-117BA00E34A9}" presName="node" presStyleLbl="node1" presStyleIdx="0" presStyleCnt="8">
        <dgm:presLayoutVars>
          <dgm:bulletEnabled val="1"/>
        </dgm:presLayoutVars>
      </dgm:prSet>
      <dgm:spPr/>
    </dgm:pt>
    <dgm:pt modelId="{80C1F6A7-7DD3-4C0E-93FA-C7A5B50AAF79}" type="pres">
      <dgm:prSet presAssocID="{8A538698-CDA5-4DFB-B3E3-171AF054C493}" presName="sibTrans" presStyleCnt="0"/>
      <dgm:spPr/>
    </dgm:pt>
    <dgm:pt modelId="{0521CCE3-84EF-43D9-8838-D6399F3F04C4}" type="pres">
      <dgm:prSet presAssocID="{75992DB5-C891-49D0-ACA9-3F4D878591AA}" presName="node" presStyleLbl="node1" presStyleIdx="1" presStyleCnt="8">
        <dgm:presLayoutVars>
          <dgm:bulletEnabled val="1"/>
        </dgm:presLayoutVars>
      </dgm:prSet>
      <dgm:spPr/>
    </dgm:pt>
    <dgm:pt modelId="{3723B93A-50AE-4792-BD3C-BE07B9903310}" type="pres">
      <dgm:prSet presAssocID="{3264C668-FA7D-44D3-A052-029B793D6BAD}" presName="sibTrans" presStyleCnt="0"/>
      <dgm:spPr/>
    </dgm:pt>
    <dgm:pt modelId="{A8ADAA14-D47D-49DD-9B67-9A79214F484E}" type="pres">
      <dgm:prSet presAssocID="{56C5132B-A5E0-4610-BB6A-AA95E1F8007C}" presName="node" presStyleLbl="node1" presStyleIdx="2" presStyleCnt="8">
        <dgm:presLayoutVars>
          <dgm:bulletEnabled val="1"/>
        </dgm:presLayoutVars>
      </dgm:prSet>
      <dgm:spPr/>
    </dgm:pt>
    <dgm:pt modelId="{7B0FDF1A-877A-495C-BD7C-C2BC7C2C546F}" type="pres">
      <dgm:prSet presAssocID="{5CE58F8F-B238-4FC9-8904-57111FAFE97F}" presName="sibTrans" presStyleCnt="0"/>
      <dgm:spPr/>
    </dgm:pt>
    <dgm:pt modelId="{CF30CEDA-67CE-4FE6-9790-31F466268186}" type="pres">
      <dgm:prSet presAssocID="{8E085C25-9D5A-493A-84EE-86C1434222DD}" presName="node" presStyleLbl="node1" presStyleIdx="3" presStyleCnt="8">
        <dgm:presLayoutVars>
          <dgm:bulletEnabled val="1"/>
        </dgm:presLayoutVars>
      </dgm:prSet>
      <dgm:spPr/>
    </dgm:pt>
    <dgm:pt modelId="{F5646C94-9165-48E0-A6D6-A349F84E5B40}" type="pres">
      <dgm:prSet presAssocID="{60B242B6-B3F0-497D-9F4D-BF99AFA2F650}" presName="sibTrans" presStyleCnt="0"/>
      <dgm:spPr/>
    </dgm:pt>
    <dgm:pt modelId="{B0AC314E-190E-46CB-A162-F65F54ABB3EC}" type="pres">
      <dgm:prSet presAssocID="{BF74D5EF-FD58-4AE1-8543-AF9A7B7E9EE5}" presName="node" presStyleLbl="node1" presStyleIdx="4" presStyleCnt="8">
        <dgm:presLayoutVars>
          <dgm:bulletEnabled val="1"/>
        </dgm:presLayoutVars>
      </dgm:prSet>
      <dgm:spPr/>
    </dgm:pt>
    <dgm:pt modelId="{081226AE-198F-4100-A391-9DEAF0834065}" type="pres">
      <dgm:prSet presAssocID="{F1021716-E802-4B67-857F-3EF4F1511139}" presName="sibTrans" presStyleCnt="0"/>
      <dgm:spPr/>
    </dgm:pt>
    <dgm:pt modelId="{B9093667-3D28-4CC9-885B-71622B14F359}" type="pres">
      <dgm:prSet presAssocID="{C5757836-00C3-40E6-B6EE-00DEA67D20F1}" presName="node" presStyleLbl="node1" presStyleIdx="5" presStyleCnt="8">
        <dgm:presLayoutVars>
          <dgm:bulletEnabled val="1"/>
        </dgm:presLayoutVars>
      </dgm:prSet>
      <dgm:spPr/>
    </dgm:pt>
    <dgm:pt modelId="{DDCA3272-8C12-4DDF-8C7D-45BFAAC29134}" type="pres">
      <dgm:prSet presAssocID="{D313683C-DABA-4130-A0BB-A0856714D9FD}" presName="sibTrans" presStyleCnt="0"/>
      <dgm:spPr/>
    </dgm:pt>
    <dgm:pt modelId="{71252231-6200-4BAF-B1E3-91E7F7B696DA}" type="pres">
      <dgm:prSet presAssocID="{79082FBA-141A-4469-8E16-4C14993E3F52}" presName="node" presStyleLbl="node1" presStyleIdx="6" presStyleCnt="8">
        <dgm:presLayoutVars>
          <dgm:bulletEnabled val="1"/>
        </dgm:presLayoutVars>
      </dgm:prSet>
      <dgm:spPr/>
    </dgm:pt>
    <dgm:pt modelId="{83F2C93B-D354-4641-9083-6E284DFA1CC7}" type="pres">
      <dgm:prSet presAssocID="{5453257D-0E61-4E1C-A227-D5D0264431CE}" presName="sibTrans" presStyleCnt="0"/>
      <dgm:spPr/>
    </dgm:pt>
    <dgm:pt modelId="{6E41DA8F-9CCE-4709-9944-6EFD729A0DCF}" type="pres">
      <dgm:prSet presAssocID="{B3DF8924-F691-4CDA-8E64-5B054EDAD81F}" presName="node" presStyleLbl="node1" presStyleIdx="7" presStyleCnt="8">
        <dgm:presLayoutVars>
          <dgm:bulletEnabled val="1"/>
        </dgm:presLayoutVars>
      </dgm:prSet>
      <dgm:spPr/>
    </dgm:pt>
  </dgm:ptLst>
  <dgm:cxnLst>
    <dgm:cxn modelId="{63A0010A-39E3-4295-B548-B8D4E0252119}" srcId="{2AC4088F-9FCD-43C1-82D9-2BDEB3576D4E}" destId="{79082FBA-141A-4469-8E16-4C14993E3F52}" srcOrd="6" destOrd="0" parTransId="{87DD5F74-D64A-430B-B5E9-3379E93818A5}" sibTransId="{5453257D-0E61-4E1C-A227-D5D0264431CE}"/>
    <dgm:cxn modelId="{85BEBB23-9972-4403-A272-F456E1EC8184}" srcId="{2AC4088F-9FCD-43C1-82D9-2BDEB3576D4E}" destId="{56C5132B-A5E0-4610-BB6A-AA95E1F8007C}" srcOrd="2" destOrd="0" parTransId="{019D925E-20EF-4476-BA03-7AAE52D135CA}" sibTransId="{5CE58F8F-B238-4FC9-8904-57111FAFE97F}"/>
    <dgm:cxn modelId="{2370A832-93E9-4C4D-9F60-A344D7E4530E}" srcId="{2AC4088F-9FCD-43C1-82D9-2BDEB3576D4E}" destId="{C5757836-00C3-40E6-B6EE-00DEA67D20F1}" srcOrd="5" destOrd="0" parTransId="{D853C490-0CEB-4C38-986F-F7D81BC9688A}" sibTransId="{D313683C-DABA-4130-A0BB-A0856714D9FD}"/>
    <dgm:cxn modelId="{2EA9CF47-598C-4938-BA2D-4B7EB4E8F67D}" type="presOf" srcId="{0DF7AC3C-EE5B-4463-9FF9-117BA00E34A9}" destId="{A1EBB61F-25C4-4D55-974D-B2715877BBBB}" srcOrd="0" destOrd="0" presId="urn:microsoft.com/office/officeart/2005/8/layout/default"/>
    <dgm:cxn modelId="{7B01C76F-D6A5-4C52-BBC4-4AFB8E96E528}" type="presOf" srcId="{C5757836-00C3-40E6-B6EE-00DEA67D20F1}" destId="{B9093667-3D28-4CC9-885B-71622B14F359}" srcOrd="0" destOrd="0" presId="urn:microsoft.com/office/officeart/2005/8/layout/default"/>
    <dgm:cxn modelId="{D938BC8A-C5B8-45F3-8A55-F13DA68A8CA7}" type="presOf" srcId="{B3DF8924-F691-4CDA-8E64-5B054EDAD81F}" destId="{6E41DA8F-9CCE-4709-9944-6EFD729A0DCF}" srcOrd="0" destOrd="0" presId="urn:microsoft.com/office/officeart/2005/8/layout/default"/>
    <dgm:cxn modelId="{03D9178C-F36E-4FBF-B0B3-5F6728065098}" type="presOf" srcId="{BF74D5EF-FD58-4AE1-8543-AF9A7B7E9EE5}" destId="{B0AC314E-190E-46CB-A162-F65F54ABB3EC}" srcOrd="0" destOrd="0" presId="urn:microsoft.com/office/officeart/2005/8/layout/default"/>
    <dgm:cxn modelId="{66FAC78C-E9B5-4891-B67E-10690B4005AB}" srcId="{2AC4088F-9FCD-43C1-82D9-2BDEB3576D4E}" destId="{B3DF8924-F691-4CDA-8E64-5B054EDAD81F}" srcOrd="7" destOrd="0" parTransId="{2CB31031-01EC-44C5-937D-77E81B0B34BE}" sibTransId="{CADF12AE-351E-4B1F-A3C8-FB2F57627E88}"/>
    <dgm:cxn modelId="{B1C093B0-F4DD-486C-859D-1C57E992B8AB}" type="presOf" srcId="{79082FBA-141A-4469-8E16-4C14993E3F52}" destId="{71252231-6200-4BAF-B1E3-91E7F7B696DA}" srcOrd="0" destOrd="0" presId="urn:microsoft.com/office/officeart/2005/8/layout/default"/>
    <dgm:cxn modelId="{2CA48EB8-7050-46C8-87B4-57A29BF480ED}" srcId="{2AC4088F-9FCD-43C1-82D9-2BDEB3576D4E}" destId="{BF74D5EF-FD58-4AE1-8543-AF9A7B7E9EE5}" srcOrd="4" destOrd="0" parTransId="{DC0BBDAD-0A59-4CDE-9313-770A5A5F8A6C}" sibTransId="{F1021716-E802-4B67-857F-3EF4F1511139}"/>
    <dgm:cxn modelId="{BBD59CC5-5902-47FA-881B-08FC71952DF6}" type="presOf" srcId="{8E085C25-9D5A-493A-84EE-86C1434222DD}" destId="{CF30CEDA-67CE-4FE6-9790-31F466268186}" srcOrd="0" destOrd="0" presId="urn:microsoft.com/office/officeart/2005/8/layout/default"/>
    <dgm:cxn modelId="{39DCA0CE-5533-4D59-B1DA-4AF76CCBB248}" type="presOf" srcId="{75992DB5-C891-49D0-ACA9-3F4D878591AA}" destId="{0521CCE3-84EF-43D9-8838-D6399F3F04C4}" srcOrd="0" destOrd="0" presId="urn:microsoft.com/office/officeart/2005/8/layout/default"/>
    <dgm:cxn modelId="{CED523DA-FB59-41C3-9C99-4ACBA80929FA}" type="presOf" srcId="{56C5132B-A5E0-4610-BB6A-AA95E1F8007C}" destId="{A8ADAA14-D47D-49DD-9B67-9A79214F484E}" srcOrd="0" destOrd="0" presId="urn:microsoft.com/office/officeart/2005/8/layout/default"/>
    <dgm:cxn modelId="{8E2586E8-CABE-4BC9-B6C2-F13F22BFE515}" type="presOf" srcId="{2AC4088F-9FCD-43C1-82D9-2BDEB3576D4E}" destId="{B8FBB3F9-8C43-428E-ABF5-7C487995AF2C}" srcOrd="0" destOrd="0" presId="urn:microsoft.com/office/officeart/2005/8/layout/default"/>
    <dgm:cxn modelId="{221D69EE-6347-4258-8D41-9B4C7CFC1FF4}" srcId="{2AC4088F-9FCD-43C1-82D9-2BDEB3576D4E}" destId="{75992DB5-C891-49D0-ACA9-3F4D878591AA}" srcOrd="1" destOrd="0" parTransId="{5B855CB5-65A1-4AA4-B896-24C45035524B}" sibTransId="{3264C668-FA7D-44D3-A052-029B793D6BAD}"/>
    <dgm:cxn modelId="{6AE151EE-7227-4BA2-B6EE-44550523EE62}" srcId="{2AC4088F-9FCD-43C1-82D9-2BDEB3576D4E}" destId="{0DF7AC3C-EE5B-4463-9FF9-117BA00E34A9}" srcOrd="0" destOrd="0" parTransId="{678C5A7F-F376-438C-9535-AD81546D8D7E}" sibTransId="{8A538698-CDA5-4DFB-B3E3-171AF054C493}"/>
    <dgm:cxn modelId="{5C19E2F6-CF61-4377-BB56-58EF2BF480B5}" srcId="{2AC4088F-9FCD-43C1-82D9-2BDEB3576D4E}" destId="{8E085C25-9D5A-493A-84EE-86C1434222DD}" srcOrd="3" destOrd="0" parTransId="{75486D01-771A-43B2-BBDD-AF23A3CA3BF4}" sibTransId="{60B242B6-B3F0-497D-9F4D-BF99AFA2F650}"/>
    <dgm:cxn modelId="{067BE4FB-AEC5-4F10-96CF-65FFA8427B8A}" type="presParOf" srcId="{B8FBB3F9-8C43-428E-ABF5-7C487995AF2C}" destId="{A1EBB61F-25C4-4D55-974D-B2715877BBBB}" srcOrd="0" destOrd="0" presId="urn:microsoft.com/office/officeart/2005/8/layout/default"/>
    <dgm:cxn modelId="{74215536-BF11-4496-A6E5-C2275D160705}" type="presParOf" srcId="{B8FBB3F9-8C43-428E-ABF5-7C487995AF2C}" destId="{80C1F6A7-7DD3-4C0E-93FA-C7A5B50AAF79}" srcOrd="1" destOrd="0" presId="urn:microsoft.com/office/officeart/2005/8/layout/default"/>
    <dgm:cxn modelId="{B33DDEC3-9887-4CD4-8555-250843CB3A8D}" type="presParOf" srcId="{B8FBB3F9-8C43-428E-ABF5-7C487995AF2C}" destId="{0521CCE3-84EF-43D9-8838-D6399F3F04C4}" srcOrd="2" destOrd="0" presId="urn:microsoft.com/office/officeart/2005/8/layout/default"/>
    <dgm:cxn modelId="{7A3EBD98-45B7-41F1-BD6B-E14C0B29932C}" type="presParOf" srcId="{B8FBB3F9-8C43-428E-ABF5-7C487995AF2C}" destId="{3723B93A-50AE-4792-BD3C-BE07B9903310}" srcOrd="3" destOrd="0" presId="urn:microsoft.com/office/officeart/2005/8/layout/default"/>
    <dgm:cxn modelId="{468E9421-6ECE-42F2-8278-C0966D6B9C5B}" type="presParOf" srcId="{B8FBB3F9-8C43-428E-ABF5-7C487995AF2C}" destId="{A8ADAA14-D47D-49DD-9B67-9A79214F484E}" srcOrd="4" destOrd="0" presId="urn:microsoft.com/office/officeart/2005/8/layout/default"/>
    <dgm:cxn modelId="{8F095679-2E2E-41A2-9E68-B88725BE8A07}" type="presParOf" srcId="{B8FBB3F9-8C43-428E-ABF5-7C487995AF2C}" destId="{7B0FDF1A-877A-495C-BD7C-C2BC7C2C546F}" srcOrd="5" destOrd="0" presId="urn:microsoft.com/office/officeart/2005/8/layout/default"/>
    <dgm:cxn modelId="{8B40B65F-1EFE-4E65-A031-3D7C41E1091C}" type="presParOf" srcId="{B8FBB3F9-8C43-428E-ABF5-7C487995AF2C}" destId="{CF30CEDA-67CE-4FE6-9790-31F466268186}" srcOrd="6" destOrd="0" presId="urn:microsoft.com/office/officeart/2005/8/layout/default"/>
    <dgm:cxn modelId="{7D731E14-3760-403E-8689-D05B1A00F38A}" type="presParOf" srcId="{B8FBB3F9-8C43-428E-ABF5-7C487995AF2C}" destId="{F5646C94-9165-48E0-A6D6-A349F84E5B40}" srcOrd="7" destOrd="0" presId="urn:microsoft.com/office/officeart/2005/8/layout/default"/>
    <dgm:cxn modelId="{F960555E-5C86-4F72-9A89-B356F73D8690}" type="presParOf" srcId="{B8FBB3F9-8C43-428E-ABF5-7C487995AF2C}" destId="{B0AC314E-190E-46CB-A162-F65F54ABB3EC}" srcOrd="8" destOrd="0" presId="urn:microsoft.com/office/officeart/2005/8/layout/default"/>
    <dgm:cxn modelId="{1A157DC3-A07D-43F3-BDE8-4D91FD32BF85}" type="presParOf" srcId="{B8FBB3F9-8C43-428E-ABF5-7C487995AF2C}" destId="{081226AE-198F-4100-A391-9DEAF0834065}" srcOrd="9" destOrd="0" presId="urn:microsoft.com/office/officeart/2005/8/layout/default"/>
    <dgm:cxn modelId="{A01B0B8F-0F83-4C27-9E92-0811DE291D1D}" type="presParOf" srcId="{B8FBB3F9-8C43-428E-ABF5-7C487995AF2C}" destId="{B9093667-3D28-4CC9-885B-71622B14F359}" srcOrd="10" destOrd="0" presId="urn:microsoft.com/office/officeart/2005/8/layout/default"/>
    <dgm:cxn modelId="{07C210AE-3726-4F5B-AE88-192648EB5C5C}" type="presParOf" srcId="{B8FBB3F9-8C43-428E-ABF5-7C487995AF2C}" destId="{DDCA3272-8C12-4DDF-8C7D-45BFAAC29134}" srcOrd="11" destOrd="0" presId="urn:microsoft.com/office/officeart/2005/8/layout/default"/>
    <dgm:cxn modelId="{96A0A586-D75C-4AF7-B7CE-5C4BAD48F50E}" type="presParOf" srcId="{B8FBB3F9-8C43-428E-ABF5-7C487995AF2C}" destId="{71252231-6200-4BAF-B1E3-91E7F7B696DA}" srcOrd="12" destOrd="0" presId="urn:microsoft.com/office/officeart/2005/8/layout/default"/>
    <dgm:cxn modelId="{655E2378-20AA-4682-BF43-3ADF511C362C}" type="presParOf" srcId="{B8FBB3F9-8C43-428E-ABF5-7C487995AF2C}" destId="{83F2C93B-D354-4641-9083-6E284DFA1CC7}" srcOrd="13" destOrd="0" presId="urn:microsoft.com/office/officeart/2005/8/layout/default"/>
    <dgm:cxn modelId="{7237F4C4-AE28-4165-AB03-8FCF7B143CF3}" type="presParOf" srcId="{B8FBB3F9-8C43-428E-ABF5-7C487995AF2C}" destId="{6E41DA8F-9CCE-4709-9944-6EFD729A0DCF}" srcOrd="14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1EBB61F-25C4-4D55-974D-B2715877BBBB}">
      <dsp:nvSpPr>
        <dsp:cNvPr id="0" name=""/>
        <dsp:cNvSpPr/>
      </dsp:nvSpPr>
      <dsp:spPr>
        <a:xfrm>
          <a:off x="2303" y="416371"/>
          <a:ext cx="1827559" cy="109653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u="sng" kern="1200" dirty="0"/>
            <a:t>Key words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u="none" kern="1200" dirty="0"/>
            <a:t>Media-Persia &amp;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u="none" kern="1200" dirty="0"/>
            <a:t>Grecia (8:20-21)</a:t>
          </a:r>
        </a:p>
      </dsp:txBody>
      <dsp:txXfrm>
        <a:off x="2303" y="416371"/>
        <a:ext cx="1827559" cy="1096535"/>
      </dsp:txXfrm>
    </dsp:sp>
    <dsp:sp modelId="{0521CCE3-84EF-43D9-8838-D6399F3F04C4}">
      <dsp:nvSpPr>
        <dsp:cNvPr id="0" name=""/>
        <dsp:cNvSpPr/>
      </dsp:nvSpPr>
      <dsp:spPr>
        <a:xfrm>
          <a:off x="2012619" y="416371"/>
          <a:ext cx="1827559" cy="109653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Chapters 8-12 in Hebrew.  Times of the Gentiles related to Israel.</a:t>
          </a:r>
        </a:p>
      </dsp:txBody>
      <dsp:txXfrm>
        <a:off x="2012619" y="416371"/>
        <a:ext cx="1827559" cy="1096535"/>
      </dsp:txXfrm>
    </dsp:sp>
    <dsp:sp modelId="{A8ADAA14-D47D-49DD-9B67-9A79214F484E}">
      <dsp:nvSpPr>
        <dsp:cNvPr id="0" name=""/>
        <dsp:cNvSpPr/>
      </dsp:nvSpPr>
      <dsp:spPr>
        <a:xfrm>
          <a:off x="4022935" y="416371"/>
          <a:ext cx="1827559" cy="109653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Details part of Daniel 7.   Same as Genesis 2-1, &amp; 11-10 Babel </a:t>
          </a:r>
        </a:p>
      </dsp:txBody>
      <dsp:txXfrm>
        <a:off x="4022935" y="416371"/>
        <a:ext cx="1827559" cy="1096535"/>
      </dsp:txXfrm>
    </dsp:sp>
    <dsp:sp modelId="{CF30CEDA-67CE-4FE6-9790-31F466268186}">
      <dsp:nvSpPr>
        <dsp:cNvPr id="0" name=""/>
        <dsp:cNvSpPr/>
      </dsp:nvSpPr>
      <dsp:spPr>
        <a:xfrm>
          <a:off x="6033251" y="416371"/>
          <a:ext cx="1827559" cy="109653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&gt; 70  years later Esther and Nehemiah live in palace at Shushan</a:t>
          </a:r>
        </a:p>
      </dsp:txBody>
      <dsp:txXfrm>
        <a:off x="6033251" y="416371"/>
        <a:ext cx="1827559" cy="1096535"/>
      </dsp:txXfrm>
    </dsp:sp>
    <dsp:sp modelId="{B0AC314E-190E-46CB-A162-F65F54ABB3EC}">
      <dsp:nvSpPr>
        <dsp:cNvPr id="0" name=""/>
        <dsp:cNvSpPr/>
      </dsp:nvSpPr>
      <dsp:spPr>
        <a:xfrm>
          <a:off x="2303" y="1695663"/>
          <a:ext cx="1827559" cy="109653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The end times events - high level 3 doctrine  “Rooted  study” </a:t>
          </a:r>
        </a:p>
      </dsp:txBody>
      <dsp:txXfrm>
        <a:off x="2303" y="1695663"/>
        <a:ext cx="1827559" cy="1096535"/>
      </dsp:txXfrm>
    </dsp:sp>
    <dsp:sp modelId="{B9093667-3D28-4CC9-885B-71622B14F359}">
      <dsp:nvSpPr>
        <dsp:cNvPr id="0" name=""/>
        <dsp:cNvSpPr/>
      </dsp:nvSpPr>
      <dsp:spPr>
        <a:xfrm>
          <a:off x="2012619" y="1695663"/>
          <a:ext cx="1827559" cy="109653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Daniel 8            Horn song               2 + 1 + 2 = 5</a:t>
          </a:r>
        </a:p>
      </dsp:txBody>
      <dsp:txXfrm>
        <a:off x="2012619" y="1695663"/>
        <a:ext cx="1827559" cy="1096535"/>
      </dsp:txXfrm>
    </dsp:sp>
    <dsp:sp modelId="{71252231-6200-4BAF-B1E3-91E7F7B696DA}">
      <dsp:nvSpPr>
        <dsp:cNvPr id="0" name=""/>
        <dsp:cNvSpPr/>
      </dsp:nvSpPr>
      <dsp:spPr>
        <a:xfrm>
          <a:off x="4022935" y="1695663"/>
          <a:ext cx="1827559" cy="109653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Antichrist revealed in Daniel 7, 8, 9, &amp; 11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and 1 John  2:18</a:t>
          </a:r>
        </a:p>
      </dsp:txBody>
      <dsp:txXfrm>
        <a:off x="4022935" y="1695663"/>
        <a:ext cx="1827559" cy="1096535"/>
      </dsp:txXfrm>
    </dsp:sp>
    <dsp:sp modelId="{6E41DA8F-9CCE-4709-9944-6EFD729A0DCF}">
      <dsp:nvSpPr>
        <dsp:cNvPr id="0" name=""/>
        <dsp:cNvSpPr/>
      </dsp:nvSpPr>
      <dsp:spPr>
        <a:xfrm>
          <a:off x="6033251" y="1695663"/>
          <a:ext cx="1827559" cy="109653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Vision of the evening and morning (8:26) like Genesis 1</a:t>
          </a:r>
        </a:p>
      </dsp:txBody>
      <dsp:txXfrm>
        <a:off x="6033251" y="1695663"/>
        <a:ext cx="1827559" cy="109653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163" cy="469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2725" y="0"/>
            <a:ext cx="3078163" cy="469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28A852-B911-4C93-AAB0-2DFCCC3B37E5}" type="datetimeFigureOut">
              <a:rPr lang="en-US" smtClean="0"/>
              <a:t>1/14/2023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35013" y="1173163"/>
            <a:ext cx="5632450" cy="31686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613" y="4518025"/>
            <a:ext cx="5683250" cy="369728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918575"/>
            <a:ext cx="3078163" cy="469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2725" y="8918575"/>
            <a:ext cx="3078163" cy="469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F7F6C9B-4AE2-4BE4-88B6-FD41C40E5B9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75226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81C00C-1569-40C7-82E2-DA934C5919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645C107-2A7B-4FCE-9C6F-CD7A31F7224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51D9E9A-BE0A-4E22-A8F6-BEB3F50B35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5D91B-08C7-467F-847E-DF9B26D7F106}" type="datetime1">
              <a:rPr lang="en-US" smtClean="0"/>
              <a:t>1/14/2023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CB50C7-9584-4D2C-B499-26DB2613C9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FD97FE-19B8-4537-820C-C3A5696CBF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59574-4CD3-4A56-8C7E-A4671EBF73B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3911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C05695-CE00-4DFD-9666-9D1BF890E1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B2E3C64-821C-4B29-84AC-CFDC2AABF2A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FAFBA5-9C3A-44B5-9EA9-5A8369E67A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C4101E-E8C6-4C34-B121-70E6A0F72FA4}" type="datetime1">
              <a:rPr lang="en-US" smtClean="0"/>
              <a:t>1/14/2023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FE5EFE-A9FB-4E57-A631-30A145B550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400FF9-6843-45B4-AB0E-0E7883BF68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59574-4CD3-4A56-8C7E-A4671EBF73B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31605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04D176D-8411-4CE6-8492-AC8F565121C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186F8BA-AEED-4EED-9072-3E21D93AFA7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600E40-CAF6-4CB4-876D-93B9F9121F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B4CDCB-9E33-406B-8993-93B407C8AEDF}" type="datetime1">
              <a:rPr lang="en-US" smtClean="0"/>
              <a:t>1/14/2023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181CAF-9995-4694-A791-7F0124C797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883706-4B16-4D22-8C86-EB1D2C9EF9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59574-4CD3-4A56-8C7E-A4671EBF73B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09022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BBAE69-EDFD-4A7D-A1C4-771FB24F78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ED37AA-C9DF-4783-B822-AE703B48AD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864D149-6D96-4419-9891-EADCC829B1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17933-78D6-457E-8F14-AFA89ECC8267}" type="datetime1">
              <a:rPr lang="en-US" smtClean="0"/>
              <a:t>1/14/2023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DD7F94-E36E-43A7-AD95-50F0ED52CC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4FC60E-D97D-4CAF-8C53-B1CD726CD7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59574-4CD3-4A56-8C7E-A4671EBF73B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82559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503AD4-0801-47FD-A183-5BF87AF0A9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F6CF11A-A058-46BA-B20D-4BC92FBE1B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5DC734-9BC4-4BF3-A1CC-336835224D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733FE4-ECE3-441B-8DE4-8CF91CAB2B70}" type="datetime1">
              <a:rPr lang="en-US" smtClean="0"/>
              <a:t>1/14/2023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D305DC-8CB8-4DD7-B633-FB8614D476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1B2DD6-F671-4853-B494-198D0F47BB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59574-4CD3-4A56-8C7E-A4671EBF73B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3263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148BDD-913D-45D3-93B0-3F34FB753A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8ECD2E-2B57-4D0C-8707-920EB6EBDD2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FC10CA3-D2CA-486D-B64C-522105D174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8F05098-1493-4C70-9F44-DCFC4E06E7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443AA-FBEE-4F81-A443-1C8CD7DDF835}" type="datetime1">
              <a:rPr lang="en-US" smtClean="0"/>
              <a:t>1/14/2023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CE3CBDF-CEE7-42B2-8639-512814BCA9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397B533-B683-41FC-A20C-FA07DE7B25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59574-4CD3-4A56-8C7E-A4671EBF73B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38421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C36FDE-E9B4-4255-A993-43B5DD0A40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09B180D-4770-49C7-867C-CD003C87BB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ED836AF-99F0-46AA-A89A-8120F97DAD4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F547139-914A-4A4A-8B4C-E4363E84D03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705FE96-A863-4D19-9438-ABD60D61B93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CAB0AF2-9FDA-48B5-A56A-A55D72A79D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0D9EB-98E0-4D5D-B6DF-8519E307DFA6}" type="datetime1">
              <a:rPr lang="en-US" smtClean="0"/>
              <a:t>1/14/2023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AE6D53D-8308-4253-B156-06BC0C10A0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DD9AB4A-B45E-4DEC-ADF1-38B92195AA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59574-4CD3-4A56-8C7E-A4671EBF73B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50286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CC88C1-1B75-449E-A019-8FCA0B54EE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40D61EF-0978-4D2E-8294-D230314905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CE05A-7379-4D93-AF01-9D8AF38840C3}" type="datetime1">
              <a:rPr lang="en-US" smtClean="0"/>
              <a:t>1/14/2023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F5A2861-4054-4F27-91AA-3761D1363C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781F128-26C2-4578-AAA5-7295BF63F8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59574-4CD3-4A56-8C7E-A4671EBF73B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39468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EBD3234-237D-4FAB-AF2B-6A3433EE84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D8107-E5F8-4F74-BA23-95B63BC6E742}" type="datetime1">
              <a:rPr lang="en-US" smtClean="0"/>
              <a:t>1/14/2023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21127C2-EC99-41CE-B8D4-B7553F9CD9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65282DC-1DEF-41CD-A521-02C5438E45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59574-4CD3-4A56-8C7E-A4671EBF73B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26133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B0FAD9-9B82-472C-8A2F-F704DCB056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356F67-C550-466F-A8FD-194E09AF5D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3531AC4-7B7A-4765-B52B-C09AF384594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3324C15-3B0B-4EC6-A947-829F51FFE4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C544C-1053-4FDB-8753-91F19867B1A0}" type="datetime1">
              <a:rPr lang="en-US" smtClean="0"/>
              <a:t>1/14/2023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DB33EB6-5BA9-4347-89F6-1AE46BB106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ACE7B59-F846-4B06-95F8-F1F19BB471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59574-4CD3-4A56-8C7E-A4671EBF73B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14015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323B08-482B-4D8A-A280-3810A158EB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49528F0-3A2F-4731-BFD5-7C5A8B652F5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71CB4B3-F285-4376-8DB8-8BEA795F524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6FACFF1-85F5-44CF-BC67-B0F8D55DA6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E38D4-A85E-4FB5-B742-29A5014475E6}" type="datetime1">
              <a:rPr lang="en-US" smtClean="0"/>
              <a:t>1/14/2023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052CBFB-0D8C-4331-AAE8-AF0F27CFC8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D55402C-6DA5-408F-8FD1-A1BD15CA77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59574-4CD3-4A56-8C7E-A4671EBF73B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26423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6524840-24F3-4C02-84C1-8AC0E4B083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A24E94B-195D-4D65-BF20-E16D0FE9384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493662-241A-4E6D-9C61-07A5A683F6E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AF456C-99C5-4DC7-A8BD-98578A665D3E}" type="datetime1">
              <a:rPr lang="en-US" smtClean="0"/>
              <a:t>1/14/2023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7BDA06-B513-49F8-A3E0-FA3B1390277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0BB1AF-49F1-45E6-9F4C-F8B580C56D2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B59574-4CD3-4A56-8C7E-A4671EBF73B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67584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2.jpeg"/><Relationship Id="rId7" Type="http://schemas.openxmlformats.org/officeDocument/2006/relationships/diagramColors" Target="../diagrams/colors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: Shape 6">
            <a:extLst>
              <a:ext uri="{FF2B5EF4-FFF2-40B4-BE49-F238E27FC236}">
                <a16:creationId xmlns:a16="http://schemas.microsoft.com/office/drawing/2014/main" id="{66B332A4-D438-4773-A77F-5ED49A448D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953768" y="0"/>
            <a:ext cx="8284464" cy="6858000"/>
          </a:xfrm>
          <a:custGeom>
            <a:avLst/>
            <a:gdLst>
              <a:gd name="connsiteX0" fmla="*/ 1818109 w 8284464"/>
              <a:gd name="connsiteY0" fmla="*/ 0 h 6858000"/>
              <a:gd name="connsiteX1" fmla="*/ 6466355 w 8284464"/>
              <a:gd name="connsiteY1" fmla="*/ 0 h 6858000"/>
              <a:gd name="connsiteX2" fmla="*/ 6620596 w 8284464"/>
              <a:gd name="connsiteY2" fmla="*/ 109683 h 6858000"/>
              <a:gd name="connsiteX3" fmla="*/ 8284464 w 8284464"/>
              <a:gd name="connsiteY3" fmla="*/ 3429000 h 6858000"/>
              <a:gd name="connsiteX4" fmla="*/ 6620596 w 8284464"/>
              <a:gd name="connsiteY4" fmla="*/ 6748318 h 6858000"/>
              <a:gd name="connsiteX5" fmla="*/ 6466355 w 8284464"/>
              <a:gd name="connsiteY5" fmla="*/ 6858000 h 6858000"/>
              <a:gd name="connsiteX6" fmla="*/ 1818109 w 8284464"/>
              <a:gd name="connsiteY6" fmla="*/ 6858000 h 6858000"/>
              <a:gd name="connsiteX7" fmla="*/ 1663869 w 8284464"/>
              <a:gd name="connsiteY7" fmla="*/ 6748318 h 6858000"/>
              <a:gd name="connsiteX8" fmla="*/ 0 w 8284464"/>
              <a:gd name="connsiteY8" fmla="*/ 3429000 h 6858000"/>
              <a:gd name="connsiteX9" fmla="*/ 1663869 w 8284464"/>
              <a:gd name="connsiteY9" fmla="*/ 10968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284464" h="6858000">
                <a:moveTo>
                  <a:pt x="1818109" y="0"/>
                </a:moveTo>
                <a:lnTo>
                  <a:pt x="6466355" y="0"/>
                </a:lnTo>
                <a:lnTo>
                  <a:pt x="6620596" y="109683"/>
                </a:lnTo>
                <a:cubicBezTo>
                  <a:pt x="7630666" y="865069"/>
                  <a:pt x="8284464" y="2070683"/>
                  <a:pt x="8284464" y="3429000"/>
                </a:cubicBezTo>
                <a:cubicBezTo>
                  <a:pt x="8284464" y="4787317"/>
                  <a:pt x="7630666" y="5992931"/>
                  <a:pt x="6620596" y="6748318"/>
                </a:cubicBezTo>
                <a:lnTo>
                  <a:pt x="6466355" y="6858000"/>
                </a:lnTo>
                <a:lnTo>
                  <a:pt x="1818109" y="6858000"/>
                </a:lnTo>
                <a:lnTo>
                  <a:pt x="1663869" y="6748318"/>
                </a:lnTo>
                <a:cubicBezTo>
                  <a:pt x="653798" y="5992931"/>
                  <a:pt x="0" y="4787317"/>
                  <a:pt x="0" y="3429000"/>
                </a:cubicBezTo>
                <a:cubicBezTo>
                  <a:pt x="0" y="2070683"/>
                  <a:pt x="653798" y="865069"/>
                  <a:pt x="1663869" y="109683"/>
                </a:cubicBez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DF9AD32D-FF05-44F4-BD4D-9CEE89B71E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118360" y="0"/>
            <a:ext cx="7955280" cy="6858000"/>
          </a:xfrm>
          <a:custGeom>
            <a:avLst/>
            <a:gdLst>
              <a:gd name="connsiteX0" fmla="*/ 1962423 w 7955280"/>
              <a:gd name="connsiteY0" fmla="*/ 0 h 6858000"/>
              <a:gd name="connsiteX1" fmla="*/ 5992858 w 7955280"/>
              <a:gd name="connsiteY1" fmla="*/ 0 h 6858000"/>
              <a:gd name="connsiteX2" fmla="*/ 6040191 w 7955280"/>
              <a:gd name="connsiteY2" fmla="*/ 27216 h 6858000"/>
              <a:gd name="connsiteX3" fmla="*/ 7955280 w 7955280"/>
              <a:gd name="connsiteY3" fmla="*/ 3429000 h 6858000"/>
              <a:gd name="connsiteX4" fmla="*/ 6040191 w 7955280"/>
              <a:gd name="connsiteY4" fmla="*/ 6830784 h 6858000"/>
              <a:gd name="connsiteX5" fmla="*/ 5992858 w 7955280"/>
              <a:gd name="connsiteY5" fmla="*/ 6858000 h 6858000"/>
              <a:gd name="connsiteX6" fmla="*/ 1962423 w 7955280"/>
              <a:gd name="connsiteY6" fmla="*/ 6858000 h 6858000"/>
              <a:gd name="connsiteX7" fmla="*/ 1915089 w 7955280"/>
              <a:gd name="connsiteY7" fmla="*/ 6830784 h 6858000"/>
              <a:gd name="connsiteX8" fmla="*/ 0 w 7955280"/>
              <a:gd name="connsiteY8" fmla="*/ 3429000 h 6858000"/>
              <a:gd name="connsiteX9" fmla="*/ 1915089 w 7955280"/>
              <a:gd name="connsiteY9" fmla="*/ 27216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7955280" h="6858000">
                <a:moveTo>
                  <a:pt x="1962423" y="0"/>
                </a:moveTo>
                <a:lnTo>
                  <a:pt x="5992858" y="0"/>
                </a:lnTo>
                <a:lnTo>
                  <a:pt x="6040191" y="27216"/>
                </a:lnTo>
                <a:cubicBezTo>
                  <a:pt x="7188332" y="724844"/>
                  <a:pt x="7955280" y="1987357"/>
                  <a:pt x="7955280" y="3429000"/>
                </a:cubicBezTo>
                <a:cubicBezTo>
                  <a:pt x="7955280" y="4870644"/>
                  <a:pt x="7188332" y="6133157"/>
                  <a:pt x="6040191" y="6830784"/>
                </a:cubicBezTo>
                <a:lnTo>
                  <a:pt x="5992858" y="6858000"/>
                </a:lnTo>
                <a:lnTo>
                  <a:pt x="1962423" y="6858000"/>
                </a:lnTo>
                <a:lnTo>
                  <a:pt x="1915089" y="6830784"/>
                </a:lnTo>
                <a:cubicBezTo>
                  <a:pt x="766948" y="6133157"/>
                  <a:pt x="0" y="4870644"/>
                  <a:pt x="0" y="3429000"/>
                </a:cubicBezTo>
                <a:cubicBezTo>
                  <a:pt x="0" y="1987357"/>
                  <a:pt x="766948" y="724844"/>
                  <a:pt x="1915089" y="27216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C1912F7-3EA2-4396-8A5E-275ED1B3D3C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53768" y="565265"/>
            <a:ext cx="8284464" cy="563568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000" b="1" dirty="0">
                <a:solidFill>
                  <a:schemeClr val="bg1">
                    <a:lumMod val="95000"/>
                    <a:lumOff val="5000"/>
                  </a:schemeClr>
                </a:solidFill>
              </a:rPr>
              <a:t>Fellowship Church Sunday School</a:t>
            </a:r>
            <a:br>
              <a:rPr lang="en-US" sz="3000" b="1" dirty="0">
                <a:solidFill>
                  <a:schemeClr val="bg1">
                    <a:lumMod val="95000"/>
                    <a:lumOff val="5000"/>
                  </a:schemeClr>
                </a:solidFill>
              </a:rPr>
            </a:br>
            <a:br>
              <a:rPr lang="en-US" sz="3000" b="1" dirty="0">
                <a:solidFill>
                  <a:schemeClr val="bg1">
                    <a:lumMod val="95000"/>
                    <a:lumOff val="5000"/>
                  </a:schemeClr>
                </a:solidFill>
              </a:rPr>
            </a:br>
            <a:r>
              <a:rPr lang="en-US" sz="3000" b="1" dirty="0">
                <a:solidFill>
                  <a:schemeClr val="bg1">
                    <a:lumMod val="95000"/>
                    <a:lumOff val="5000"/>
                  </a:schemeClr>
                </a:solidFill>
              </a:rPr>
              <a:t>Jan-Feb 2023</a:t>
            </a:r>
            <a:br>
              <a:rPr lang="en-US" sz="3000" b="1" dirty="0">
                <a:solidFill>
                  <a:schemeClr val="bg1">
                    <a:lumMod val="95000"/>
                    <a:lumOff val="5000"/>
                  </a:schemeClr>
                </a:solidFill>
              </a:rPr>
            </a:br>
            <a:br>
              <a:rPr lang="en-US" sz="3000" dirty="0">
                <a:solidFill>
                  <a:schemeClr val="bg1">
                    <a:lumMod val="95000"/>
                    <a:lumOff val="5000"/>
                  </a:schemeClr>
                </a:solidFill>
              </a:rPr>
            </a:br>
            <a:r>
              <a:rPr lang="en-US" sz="3000" b="1" dirty="0">
                <a:solidFill>
                  <a:schemeClr val="bg1">
                    <a:lumMod val="95000"/>
                    <a:lumOff val="5000"/>
                  </a:schemeClr>
                </a:solidFill>
              </a:rPr>
              <a:t>Daniel’s Miracles &amp; </a:t>
            </a:r>
            <a:r>
              <a:rPr lang="en-US" sz="3000" b="1" u="sng" dirty="0">
                <a:solidFill>
                  <a:schemeClr val="bg1">
                    <a:lumMod val="95000"/>
                    <a:lumOff val="5000"/>
                  </a:schemeClr>
                </a:solidFill>
              </a:rPr>
              <a:t>Prophecies</a:t>
            </a:r>
            <a:br>
              <a:rPr lang="en-US" sz="3600" b="1" dirty="0">
                <a:solidFill>
                  <a:srgbClr val="00B050"/>
                </a:solidFill>
              </a:rPr>
            </a:br>
            <a:br>
              <a:rPr lang="en-US" sz="3600" b="1" dirty="0">
                <a:solidFill>
                  <a:srgbClr val="00B050"/>
                </a:solidFill>
              </a:rPr>
            </a:br>
            <a:r>
              <a:rPr lang="en-US" sz="3600" b="1" dirty="0">
                <a:solidFill>
                  <a:srgbClr val="00B050"/>
                </a:solidFill>
              </a:rPr>
              <a:t>Today – Turn to Daniel 8</a:t>
            </a:r>
            <a:br>
              <a:rPr lang="en-US" sz="3600" b="1" dirty="0">
                <a:solidFill>
                  <a:srgbClr val="00B050"/>
                </a:solidFill>
              </a:rPr>
            </a:br>
            <a:br>
              <a:rPr lang="en-US" sz="3600" b="1" dirty="0">
                <a:solidFill>
                  <a:srgbClr val="00B050"/>
                </a:solidFill>
              </a:rPr>
            </a:br>
            <a:r>
              <a:rPr lang="en-US" sz="3600" dirty="0">
                <a:solidFill>
                  <a:schemeClr val="bg1"/>
                </a:solidFill>
              </a:rPr>
              <a:t> The Ram &amp; Goat Horns</a:t>
            </a:r>
            <a:br>
              <a:rPr lang="en-US" sz="3600" dirty="0">
                <a:solidFill>
                  <a:schemeClr val="bg1"/>
                </a:solidFill>
              </a:rPr>
            </a:br>
            <a:br>
              <a:rPr lang="en-US" sz="3600" dirty="0">
                <a:solidFill>
                  <a:schemeClr val="bg1"/>
                </a:solidFill>
              </a:rPr>
            </a:br>
            <a:r>
              <a:rPr lang="en-US" sz="3000" b="1" dirty="0">
                <a:solidFill>
                  <a:schemeClr val="bg1">
                    <a:lumMod val="95000"/>
                    <a:lumOff val="5000"/>
                  </a:schemeClr>
                </a:solidFill>
              </a:rPr>
              <a:t> Teaching Pastor Bill Heath</a:t>
            </a:r>
            <a:endParaRPr lang="en-US" sz="3000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744272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 type="wd">
                                    <p:tmPct val="1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C249B9D6-D011-C23E-A9F0-ADA5608911EA}"/>
              </a:ext>
            </a:extLst>
          </p:cNvPr>
          <p:cNvSpPr txBox="1"/>
          <p:nvPr/>
        </p:nvSpPr>
        <p:spPr>
          <a:xfrm>
            <a:off x="1818640" y="26260"/>
            <a:ext cx="45923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bg1"/>
                </a:solidFill>
              </a:rPr>
              <a:t>A Time and a Place (Daniel  8)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625CAE7-07CD-C00D-B1C6-F4EB397763CD}"/>
              </a:ext>
            </a:extLst>
          </p:cNvPr>
          <p:cNvSpPr txBox="1"/>
          <p:nvPr/>
        </p:nvSpPr>
        <p:spPr>
          <a:xfrm>
            <a:off x="189103" y="654579"/>
            <a:ext cx="7862129" cy="2523768"/>
          </a:xfrm>
          <a:prstGeom prst="rect">
            <a:avLst/>
          </a:prstGeom>
          <a:noFill/>
          <a:ln w="381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bg1"/>
                </a:solidFill>
              </a:rPr>
              <a:t>Time:  </a:t>
            </a:r>
            <a:r>
              <a:rPr lang="en-US" sz="2400" dirty="0">
                <a:solidFill>
                  <a:schemeClr val="bg1"/>
                </a:solidFill>
              </a:rPr>
              <a:t>554 B.C.                                               1  day + specific days                                 </a:t>
            </a:r>
          </a:p>
          <a:p>
            <a:r>
              <a:rPr lang="en-US" sz="2400" dirty="0">
                <a:solidFill>
                  <a:schemeClr val="bg1"/>
                </a:solidFill>
              </a:rPr>
              <a:t>             3</a:t>
            </a:r>
            <a:r>
              <a:rPr lang="en-US" sz="2400" baseline="30000" dirty="0">
                <a:solidFill>
                  <a:schemeClr val="bg1"/>
                </a:solidFill>
              </a:rPr>
              <a:t>rd</a:t>
            </a:r>
            <a:r>
              <a:rPr lang="en-US" sz="2400" dirty="0">
                <a:solidFill>
                  <a:schemeClr val="bg1"/>
                </a:solidFill>
              </a:rPr>
              <a:t> year of king Belshazzar, 556-539 B.C.</a:t>
            </a:r>
          </a:p>
          <a:p>
            <a:r>
              <a:rPr lang="en-US" sz="2400" dirty="0">
                <a:solidFill>
                  <a:schemeClr val="bg1"/>
                </a:solidFill>
              </a:rPr>
              <a:t>             Daniel is  around 68 years old</a:t>
            </a:r>
          </a:p>
          <a:p>
            <a:r>
              <a:rPr lang="en-US" sz="2400" dirty="0">
                <a:solidFill>
                  <a:schemeClr val="bg1"/>
                </a:solidFill>
              </a:rPr>
              <a:t>  Vision is 2 years after Daniel 7 and between chapters 4 and 5</a:t>
            </a:r>
          </a:p>
          <a:p>
            <a:endParaRPr lang="en-US" sz="1400" dirty="0">
              <a:solidFill>
                <a:schemeClr val="bg1"/>
              </a:solidFill>
            </a:endParaRPr>
          </a:p>
          <a:p>
            <a:r>
              <a:rPr lang="en-US" sz="2400" b="1" dirty="0">
                <a:solidFill>
                  <a:schemeClr val="bg1"/>
                </a:solidFill>
              </a:rPr>
              <a:t>Place: </a:t>
            </a:r>
            <a:r>
              <a:rPr lang="en-US" sz="2400" dirty="0">
                <a:solidFill>
                  <a:schemeClr val="bg1"/>
                </a:solidFill>
              </a:rPr>
              <a:t> Transported to the Shushan Palace </a:t>
            </a:r>
          </a:p>
          <a:p>
            <a:r>
              <a:rPr lang="en-US" sz="2400" dirty="0">
                <a:solidFill>
                  <a:schemeClr val="bg1"/>
                </a:solidFill>
              </a:rPr>
              <a:t>             Like John  the Apostle in Revelation</a:t>
            </a:r>
            <a:r>
              <a:rPr lang="en-US" sz="2400" b="1" dirty="0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2" name="AutoShape 2">
            <a:extLst>
              <a:ext uri="{FF2B5EF4-FFF2-40B4-BE49-F238E27FC236}">
                <a16:creationId xmlns:a16="http://schemas.microsoft.com/office/drawing/2014/main" id="{C189C651-C390-8455-938E-805FFDB5B116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3" name="Picture 2" descr="See related image detail">
            <a:extLst>
              <a:ext uri="{FF2B5EF4-FFF2-40B4-BE49-F238E27FC236}">
                <a16:creationId xmlns:a16="http://schemas.microsoft.com/office/drawing/2014/main" id="{3274C589-345F-2F3B-E8B4-3996D8B326A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05381" y="3043780"/>
            <a:ext cx="3741267" cy="3641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E781F769-A441-53B7-5403-B11482A8441A}"/>
              </a:ext>
            </a:extLst>
          </p:cNvPr>
          <p:cNvSpPr txBox="1"/>
          <p:nvPr/>
        </p:nvSpPr>
        <p:spPr>
          <a:xfrm>
            <a:off x="8534400" y="2239652"/>
            <a:ext cx="100424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chemeClr val="bg1"/>
                </a:solidFill>
              </a:rPr>
              <a:t>Man’s </a:t>
            </a:r>
          </a:p>
          <a:p>
            <a:r>
              <a:rPr lang="en-US" sz="2400" dirty="0">
                <a:solidFill>
                  <a:schemeClr val="bg1"/>
                </a:solidFill>
              </a:rPr>
              <a:t>view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2D7B6A9-A440-29F3-5C11-129A677F09DD}"/>
              </a:ext>
            </a:extLst>
          </p:cNvPr>
          <p:cNvSpPr txBox="1"/>
          <p:nvPr/>
        </p:nvSpPr>
        <p:spPr>
          <a:xfrm>
            <a:off x="10799441" y="2239651"/>
            <a:ext cx="94974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chemeClr val="bg1"/>
                </a:solidFill>
              </a:rPr>
              <a:t>God’s </a:t>
            </a:r>
          </a:p>
          <a:p>
            <a:r>
              <a:rPr lang="en-US" sz="2400" dirty="0">
                <a:solidFill>
                  <a:schemeClr val="bg1"/>
                </a:solidFill>
              </a:rPr>
              <a:t>view</a:t>
            </a:r>
          </a:p>
        </p:txBody>
      </p:sp>
      <p:pic>
        <p:nvPicPr>
          <p:cNvPr id="1026" name="Picture 2" descr="Blog | Prophecies of Daniel">
            <a:extLst>
              <a:ext uri="{FF2B5EF4-FFF2-40B4-BE49-F238E27FC236}">
                <a16:creationId xmlns:a16="http://schemas.microsoft.com/office/drawing/2014/main" id="{7208DDC9-2705-98F8-4B1E-141F66934B2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973" t="9254"/>
          <a:stretch/>
        </p:blipFill>
        <p:spPr bwMode="auto">
          <a:xfrm>
            <a:off x="8348693" y="186853"/>
            <a:ext cx="3133122" cy="19142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1034" name="TextBox 4">
            <a:extLst>
              <a:ext uri="{FF2B5EF4-FFF2-40B4-BE49-F238E27FC236}">
                <a16:creationId xmlns:a16="http://schemas.microsoft.com/office/drawing/2014/main" id="{EBC538EC-43AA-4A83-C42E-46524D9DE77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708369996"/>
              </p:ext>
            </p:extLst>
          </p:nvPr>
        </p:nvGraphicFramePr>
        <p:xfrm>
          <a:off x="189104" y="3439160"/>
          <a:ext cx="7863115" cy="320857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33422004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5028C80F-547A-88DE-D2CF-5DDA87457928}"/>
              </a:ext>
            </a:extLst>
          </p:cNvPr>
          <p:cNvSpPr txBox="1"/>
          <p:nvPr/>
        </p:nvSpPr>
        <p:spPr>
          <a:xfrm>
            <a:off x="130369" y="719832"/>
            <a:ext cx="6271123" cy="5863144"/>
          </a:xfrm>
          <a:prstGeom prst="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bg1"/>
                </a:solidFill>
              </a:rPr>
              <a:t>	       </a:t>
            </a:r>
            <a:r>
              <a:rPr lang="en-US" sz="2400" b="1" dirty="0"/>
              <a:t>Old Testament (shadows)</a:t>
            </a:r>
          </a:p>
          <a:p>
            <a:r>
              <a:rPr lang="en-US" sz="2400" b="1" u="sng" dirty="0"/>
              <a:t>Vision</a:t>
            </a:r>
          </a:p>
          <a:p>
            <a:endParaRPr lang="en-US" sz="700" b="1" u="sng" dirty="0"/>
          </a:p>
          <a:p>
            <a:r>
              <a:rPr lang="en-US" sz="2400" dirty="0">
                <a:ea typeface="Cambria Math" panose="02040503050406030204" pitchFamily="18" charset="0"/>
                <a:cs typeface="Wingdings 3" panose="05040102010807070707" pitchFamily="18" charset="2"/>
              </a:rPr>
              <a:t>8:1-2    </a:t>
            </a:r>
            <a:r>
              <a:rPr lang="en-US" sz="2400" b="1" i="1" dirty="0">
                <a:ea typeface="Verdana" panose="020B0604030504040204" pitchFamily="34" charset="0"/>
                <a:cs typeface="Wingdings 3" panose="05040102010807070707" pitchFamily="18" charset="2"/>
              </a:rPr>
              <a:t>Setting </a:t>
            </a:r>
          </a:p>
          <a:p>
            <a:endParaRPr lang="en-US" sz="1600" b="1" i="1" dirty="0">
              <a:ea typeface="Verdana" panose="020B0604030504040204" pitchFamily="34" charset="0"/>
              <a:cs typeface="Wingdings 3" panose="05040102010807070707" pitchFamily="18" charset="2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ea typeface="Cambria Math" panose="02040503050406030204" pitchFamily="18" charset="0"/>
                <a:cs typeface="Wingdings 3" panose="05040102010807070707" pitchFamily="18" charset="2"/>
              </a:rPr>
              <a:t>8:3-4    </a:t>
            </a:r>
            <a:r>
              <a:rPr lang="en-US" sz="2400" b="1" i="1" dirty="0">
                <a:ea typeface="Cambria Math" panose="02040503050406030204" pitchFamily="18" charset="0"/>
                <a:cs typeface="Wingdings 3" panose="05040102010807070707" pitchFamily="18" charset="2"/>
              </a:rPr>
              <a:t>Ram</a:t>
            </a:r>
            <a:r>
              <a:rPr lang="en-US" sz="2400" dirty="0">
                <a:effectLst/>
                <a:ea typeface="Cambria Math" panose="02040503050406030204" pitchFamily="18" charset="0"/>
                <a:cs typeface="Wingdings 3" panose="05040102010807070707" pitchFamily="18" charset="2"/>
              </a:rPr>
              <a:t> (2 horns, bear-silver, 2 arms-one 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ea typeface="Cambria Math" panose="02040503050406030204" pitchFamily="18" charset="0"/>
                <a:cs typeface="Wingdings 3" panose="05040102010807070707" pitchFamily="18" charset="2"/>
              </a:rPr>
              <a:t>             </a:t>
            </a:r>
            <a:r>
              <a:rPr lang="en-US" sz="2400" dirty="0">
                <a:effectLst/>
                <a:ea typeface="Cambria Math" panose="02040503050406030204" pitchFamily="18" charset="0"/>
                <a:cs typeface="Wingdings 3" panose="05040102010807070707" pitchFamily="18" charset="2"/>
              </a:rPr>
              <a:t> stronger, </a:t>
            </a:r>
            <a:r>
              <a:rPr lang="en-US" sz="2400" dirty="0" err="1">
                <a:effectLst/>
                <a:ea typeface="Cambria Math" panose="02040503050406030204" pitchFamily="18" charset="0"/>
                <a:cs typeface="Wingdings 3" panose="05040102010807070707" pitchFamily="18" charset="2"/>
              </a:rPr>
              <a:t>Medo</a:t>
            </a:r>
            <a:r>
              <a:rPr lang="en-US" sz="2400" dirty="0">
                <a:effectLst/>
                <a:ea typeface="Cambria Math" panose="02040503050406030204" pitchFamily="18" charset="0"/>
                <a:cs typeface="Wingdings 3" panose="05040102010807070707" pitchFamily="18" charset="2"/>
              </a:rPr>
              <a:t>-Persia, 539-331 B.C.)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ea typeface="Cambria Math" panose="02040503050406030204" pitchFamily="18" charset="0"/>
                <a:cs typeface="Wingdings 3" panose="05040102010807070707" pitchFamily="18" charset="2"/>
              </a:rPr>
              <a:t>8:5-8    </a:t>
            </a:r>
            <a:r>
              <a:rPr lang="en-US" sz="2400" b="1" i="1" dirty="0">
                <a:ea typeface="Cambria Math" panose="02040503050406030204" pitchFamily="18" charset="0"/>
                <a:cs typeface="Wingdings 3" panose="05040102010807070707" pitchFamily="18" charset="2"/>
              </a:rPr>
              <a:t>Goat </a:t>
            </a:r>
            <a:r>
              <a:rPr lang="en-US" sz="2400" dirty="0">
                <a:ea typeface="Cambria Math" panose="02040503050406030204" pitchFamily="18" charset="0"/>
                <a:cs typeface="Wingdings 3" panose="05040102010807070707" pitchFamily="18" charset="2"/>
              </a:rPr>
              <a:t>(One Big Horn, leopard-bronze, 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ea typeface="Cambria Math" panose="02040503050406030204" pitchFamily="18" charset="0"/>
                <a:cs typeface="Wingdings 3" panose="05040102010807070707" pitchFamily="18" charset="2"/>
              </a:rPr>
              <a:t>          Grecian, Alexander the Great, 334-323 B.C.)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ea typeface="Cambria Math" panose="02040503050406030204" pitchFamily="18" charset="0"/>
                <a:cs typeface="Wingdings 3" panose="05040102010807070707" pitchFamily="18" charset="2"/>
              </a:rPr>
              <a:t>8:9-14  </a:t>
            </a:r>
            <a:r>
              <a:rPr lang="en-US" sz="2400" b="1" i="1" dirty="0">
                <a:ea typeface="Cambria Math" panose="02040503050406030204" pitchFamily="18" charset="0"/>
                <a:cs typeface="Wingdings 3" panose="05040102010807070707" pitchFamily="18" charset="2"/>
              </a:rPr>
              <a:t>Goat’s</a:t>
            </a:r>
            <a:r>
              <a:rPr lang="en-US" sz="2400" dirty="0">
                <a:ea typeface="Cambria Math" panose="02040503050406030204" pitchFamily="18" charset="0"/>
                <a:cs typeface="Wingdings 3" panose="05040102010807070707" pitchFamily="18" charset="2"/>
              </a:rPr>
              <a:t> </a:t>
            </a:r>
            <a:r>
              <a:rPr lang="en-US" sz="2400" b="1" i="1" dirty="0">
                <a:ea typeface="Cambria Math" panose="02040503050406030204" pitchFamily="18" charset="0"/>
                <a:cs typeface="Wingdings 3" panose="05040102010807070707" pitchFamily="18" charset="2"/>
              </a:rPr>
              <a:t>Little Horn </a:t>
            </a:r>
            <a:r>
              <a:rPr lang="en-US" sz="2400" dirty="0">
                <a:ea typeface="Cambria Math" panose="02040503050406030204" pitchFamily="18" charset="0"/>
                <a:cs typeface="Wingdings 3" panose="05040102010807070707" pitchFamily="18" charset="2"/>
              </a:rPr>
              <a:t>is Antiochus Epiphanes 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ea typeface="Cambria Math" panose="02040503050406030204" pitchFamily="18" charset="0"/>
                <a:cs typeface="Wingdings 3" panose="05040102010807070707" pitchFamily="18" charset="2"/>
              </a:rPr>
              <a:t>         (175-164 B.C.)  Maccabean Revolt (171 B.C.)</a:t>
            </a:r>
            <a:endParaRPr lang="en-US" sz="2400" i="1" dirty="0"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en-US" sz="2400" b="1" dirty="0"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en-US" sz="2400" b="1" dirty="0"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b="1" u="sng" dirty="0">
                <a:ea typeface="Cambria Math" panose="02040503050406030204" pitchFamily="18" charset="0"/>
                <a:cs typeface="Wingdings 3" panose="05040102010807070707" pitchFamily="18" charset="2"/>
              </a:rPr>
              <a:t>Interpretation of Vision</a:t>
            </a: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en-US" sz="2400" dirty="0"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ea typeface="Cambria Math" panose="02040503050406030204" pitchFamily="18" charset="0"/>
                <a:cs typeface="Wingdings 3" panose="05040102010807070707" pitchFamily="18" charset="2"/>
              </a:rPr>
              <a:t>8:15-22  </a:t>
            </a:r>
            <a:r>
              <a:rPr lang="en-US" sz="2400" b="1" i="1" dirty="0">
                <a:ea typeface="Cambria Math" panose="02040503050406030204" pitchFamily="18" charset="0"/>
                <a:cs typeface="Wingdings 3" panose="05040102010807070707" pitchFamily="18" charset="2"/>
              </a:rPr>
              <a:t>Angel Gabriel </a:t>
            </a:r>
            <a:r>
              <a:rPr lang="en-US" sz="2400" dirty="0">
                <a:ea typeface="Cambria Math" panose="02040503050406030204" pitchFamily="18" charset="0"/>
                <a:cs typeface="Wingdings 3" panose="05040102010807070707" pitchFamily="18" charset="2"/>
              </a:rPr>
              <a:t>interprets for Daniel   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ea typeface="Cambria Math" panose="02040503050406030204" pitchFamily="18" charset="0"/>
                <a:cs typeface="Wingdings 3" panose="05040102010807070707" pitchFamily="18" charset="2"/>
              </a:rPr>
              <a:t>8:23-26  </a:t>
            </a:r>
            <a:r>
              <a:rPr lang="en-US" sz="2400" b="1" i="1" dirty="0">
                <a:ea typeface="Cambria Math" panose="02040503050406030204" pitchFamily="18" charset="0"/>
                <a:cs typeface="Wingdings 3" panose="05040102010807070707" pitchFamily="18" charset="2"/>
              </a:rPr>
              <a:t>Goat’s Little Horn </a:t>
            </a:r>
            <a:r>
              <a:rPr lang="en-US" sz="2400" dirty="0">
                <a:ea typeface="Cambria Math" panose="02040503050406030204" pitchFamily="18" charset="0"/>
                <a:cs typeface="Wingdings 3" panose="05040102010807070707" pitchFamily="18" charset="2"/>
              </a:rPr>
              <a:t>is a shadow of the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ea typeface="Cambria Math" panose="02040503050406030204" pitchFamily="18" charset="0"/>
                <a:cs typeface="Wingdings 3" panose="05040102010807070707" pitchFamily="18" charset="2"/>
              </a:rPr>
              <a:t>                New Testament Antichrist.   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ea typeface="Cambria Math" panose="02040503050406030204" pitchFamily="18" charset="0"/>
                <a:cs typeface="Wingdings 3" panose="05040102010807070707" pitchFamily="18" charset="2"/>
              </a:rPr>
              <a:t>8:27        </a:t>
            </a:r>
            <a:r>
              <a:rPr lang="en-US" sz="2400" b="1" i="1" dirty="0">
                <a:ea typeface="Cambria Math" panose="02040503050406030204" pitchFamily="18" charset="0"/>
                <a:cs typeface="Wingdings 3" panose="05040102010807070707" pitchFamily="18" charset="2"/>
              </a:rPr>
              <a:t>Daniel</a:t>
            </a:r>
            <a:r>
              <a:rPr lang="en-US" sz="2400" dirty="0">
                <a:ea typeface="Cambria Math" panose="02040503050406030204" pitchFamily="18" charset="0"/>
                <a:cs typeface="Wingdings 3" panose="05040102010807070707" pitchFamily="18" charset="2"/>
              </a:rPr>
              <a:t> is sick, then goes back to work   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667D2F-BD80-D3BE-C719-19F87937C2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59574-4CD3-4A56-8C7E-A4671EBF73BA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5F70FFF-B911-BB6B-A92E-C095E688D24D}"/>
              </a:ext>
            </a:extLst>
          </p:cNvPr>
          <p:cNvSpPr txBox="1"/>
          <p:nvPr/>
        </p:nvSpPr>
        <p:spPr>
          <a:xfrm>
            <a:off x="6568116" y="719832"/>
            <a:ext cx="5549071" cy="5859746"/>
          </a:xfrm>
          <a:prstGeom prst="rect">
            <a:avLst/>
          </a:prstGeom>
          <a:solidFill>
            <a:schemeClr val="bg1"/>
          </a:solidFill>
          <a:ln w="381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en-US" sz="2400" b="1" dirty="0">
              <a:solidFill>
                <a:schemeClr val="bg1"/>
              </a:solidFill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 algn="ctr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b="1" dirty="0">
                <a:ea typeface="Cambria Math" panose="02040503050406030204" pitchFamily="18" charset="0"/>
              </a:rPr>
              <a:t>New Testament (substance) 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endParaRPr lang="en-US" sz="600" b="1" dirty="0">
              <a:ea typeface="Cambria Math" panose="02040503050406030204" pitchFamily="18" charset="0"/>
            </a:endParaRPr>
          </a:p>
          <a:p>
            <a:pPr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en-US" sz="2000" b="1" u="sng" dirty="0"/>
          </a:p>
          <a:p>
            <a:pPr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/>
              <a:t>The Old Testament is “written for </a:t>
            </a:r>
            <a:r>
              <a:rPr lang="en-US" sz="2000" b="1" dirty="0"/>
              <a:t>our </a:t>
            </a:r>
            <a:r>
              <a:rPr lang="en-US" sz="2000" dirty="0"/>
              <a:t>learning”</a:t>
            </a:r>
          </a:p>
          <a:p>
            <a:pPr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en-US" sz="2000" dirty="0"/>
          </a:p>
          <a:p>
            <a:pPr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/>
              <a:t>Romans 15:4 and ”written for </a:t>
            </a:r>
            <a:r>
              <a:rPr lang="en-US" sz="2000" b="1" dirty="0"/>
              <a:t>our</a:t>
            </a:r>
            <a:r>
              <a:rPr lang="en-US" sz="2000" dirty="0"/>
              <a:t> admonition” 1 </a:t>
            </a:r>
          </a:p>
          <a:p>
            <a:pPr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en-US" sz="2000" dirty="0"/>
          </a:p>
          <a:p>
            <a:pPr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/>
              <a:t>Corinthians 10:11, and  “shadow “ Colossians 2:17.  </a:t>
            </a:r>
          </a:p>
          <a:p>
            <a:pPr marR="0">
              <a:spcBef>
                <a:spcPts val="0"/>
              </a:spcBef>
              <a:spcAft>
                <a:spcPts val="0"/>
              </a:spcAft>
            </a:pPr>
            <a:endParaRPr lang="en-US" sz="800" b="1" u="sng" dirty="0"/>
          </a:p>
          <a:p>
            <a:pPr marR="0">
              <a:spcBef>
                <a:spcPts val="0"/>
              </a:spcBef>
              <a:spcAft>
                <a:spcPts val="0"/>
              </a:spcAft>
            </a:pPr>
            <a:r>
              <a:rPr lang="en-US" sz="2400" b="1" u="sng" dirty="0"/>
              <a:t>Jesus</a:t>
            </a:r>
            <a:r>
              <a:rPr lang="en-US" sz="2400" b="1" dirty="0"/>
              <a:t>  </a:t>
            </a:r>
            <a:r>
              <a:rPr lang="en-US" sz="2400" dirty="0"/>
              <a:t>John 10:22-30  Maccabean Revolt, Festival of Lights, December 25.  I am the Light, John 8-9.  </a:t>
            </a:r>
          </a:p>
          <a:p>
            <a:pPr marR="0">
              <a:spcBef>
                <a:spcPts val="0"/>
              </a:spcBef>
              <a:spcAft>
                <a:spcPts val="0"/>
              </a:spcAft>
            </a:pPr>
            <a:endParaRPr lang="en-US" sz="800" dirty="0"/>
          </a:p>
          <a:p>
            <a:pPr marR="0">
              <a:spcBef>
                <a:spcPts val="0"/>
              </a:spcBef>
              <a:spcAft>
                <a:spcPts val="0"/>
              </a:spcAft>
            </a:pPr>
            <a:r>
              <a:rPr lang="en-US" sz="2400" b="1" u="sng" dirty="0"/>
              <a:t>Acts</a:t>
            </a:r>
            <a:r>
              <a:rPr lang="en-US" sz="2400" dirty="0"/>
              <a:t> 3:17-26  Prophets and Daniel, “times of refreshing, times of restitution of all things, holy prophets since  world began”</a:t>
            </a:r>
          </a:p>
          <a:p>
            <a:pPr marR="0">
              <a:spcBef>
                <a:spcPts val="0"/>
              </a:spcBef>
              <a:spcAft>
                <a:spcPts val="0"/>
              </a:spcAft>
            </a:pPr>
            <a:endParaRPr lang="en-US" dirty="0"/>
          </a:p>
          <a:p>
            <a:pPr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en-US" sz="2400" b="1" u="sng" dirty="0"/>
          </a:p>
          <a:p>
            <a:pPr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b="1" u="sng" dirty="0"/>
              <a:t>Paul (application in 1-2 Thessalonians)</a:t>
            </a:r>
          </a:p>
          <a:p>
            <a:pPr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en-US" sz="2400" b="1" u="sng" dirty="0"/>
          </a:p>
          <a:p>
            <a:pPr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dirty="0"/>
              <a:t>2 </a:t>
            </a:r>
            <a:r>
              <a:rPr lang="en-US" sz="2400" dirty="0" err="1"/>
              <a:t>Thes</a:t>
            </a:r>
            <a:r>
              <a:rPr lang="en-US" sz="2400" dirty="0"/>
              <a:t> 2:3-9 falling away first, then the </a:t>
            </a:r>
          </a:p>
          <a:p>
            <a:pPr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en-US" sz="2400" dirty="0"/>
          </a:p>
          <a:p>
            <a:pPr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dirty="0"/>
              <a:t>man of sin revealed, showing he is God</a:t>
            </a:r>
          </a:p>
          <a:p>
            <a:pPr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en-US" sz="2400" dirty="0"/>
          </a:p>
          <a:p>
            <a:pPr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en-US" sz="2400" dirty="0"/>
          </a:p>
          <a:p>
            <a:pPr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b="1" u="sng" dirty="0"/>
              <a:t>Revelation</a:t>
            </a:r>
          </a:p>
          <a:p>
            <a:pPr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en-US" sz="2400" dirty="0"/>
          </a:p>
          <a:p>
            <a:pPr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dirty="0"/>
              <a:t>19:10  Jesus is the spirit of prophecy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71D5AF4-D87B-5A3B-BC99-38E180F17D80}"/>
              </a:ext>
            </a:extLst>
          </p:cNvPr>
          <p:cNvSpPr txBox="1"/>
          <p:nvPr/>
        </p:nvSpPr>
        <p:spPr>
          <a:xfrm>
            <a:off x="3169920" y="48683"/>
            <a:ext cx="586232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</a:rPr>
              <a:t>Daniel 8  - The Ram &amp; Goat Horns</a:t>
            </a:r>
            <a:endParaRPr lang="en-US" sz="3200" b="1" dirty="0"/>
          </a:p>
        </p:txBody>
      </p:sp>
      <p:sp>
        <p:nvSpPr>
          <p:cNvPr id="4" name="Arrow: Left-Right 3">
            <a:extLst>
              <a:ext uri="{FF2B5EF4-FFF2-40B4-BE49-F238E27FC236}">
                <a16:creationId xmlns:a16="http://schemas.microsoft.com/office/drawing/2014/main" id="{C642D669-C3DF-FA36-85B1-CEF1E1234168}"/>
              </a:ext>
            </a:extLst>
          </p:cNvPr>
          <p:cNvSpPr/>
          <p:nvPr/>
        </p:nvSpPr>
        <p:spPr>
          <a:xfrm>
            <a:off x="5846064" y="755199"/>
            <a:ext cx="1216152" cy="484632"/>
          </a:xfrm>
          <a:prstGeom prst="left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Picture 7" descr="A picture containing outdoor, mammal&#10;&#10;Description automatically generated">
            <a:extLst>
              <a:ext uri="{FF2B5EF4-FFF2-40B4-BE49-F238E27FC236}">
                <a16:creationId xmlns:a16="http://schemas.microsoft.com/office/drawing/2014/main" id="{EE6B0FB0-7D48-2335-DA87-76A5484A30D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67716" y="1207599"/>
            <a:ext cx="1938400" cy="10584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38056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18735</TotalTime>
  <Words>436</Words>
  <Application>Microsoft Office PowerPoint</Application>
  <PresentationFormat>Widescreen</PresentationFormat>
  <Paragraphs>70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Fellowship Church Sunday School  Jan-Feb 2023  Daniel’s Miracles &amp; Prophecies  Today – Turn to Daniel 8   The Ram &amp; Goat Horns   Teaching Pastor Bill Heath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Fellowship Church Sunday School  Jan – May 2022 Acts of the Apostles  Today – Turn to Acts 1</dc:title>
  <dc:creator>William Heath</dc:creator>
  <cp:lastModifiedBy>Bill</cp:lastModifiedBy>
  <cp:revision>248</cp:revision>
  <cp:lastPrinted>2023-01-15T04:08:51Z</cp:lastPrinted>
  <dcterms:created xsi:type="dcterms:W3CDTF">2021-12-26T22:17:50Z</dcterms:created>
  <dcterms:modified xsi:type="dcterms:W3CDTF">2023-01-15T04:18:22Z</dcterms:modified>
</cp:coreProperties>
</file>