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84" r:id="rId3"/>
    <p:sldId id="282" r:id="rId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4AA90D-1AC6-4833-A0FC-5AE4ACB72110}">
          <p14:sldIdLst>
            <p14:sldId id="256"/>
            <p14:sldId id="284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C4088F-9FCD-43C1-82D9-2BDEB3576D4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082FBA-141A-4469-8E16-4C14993E3F52}">
      <dgm:prSet custT="1"/>
      <dgm:spPr/>
      <dgm:t>
        <a:bodyPr/>
        <a:lstStyle/>
        <a:p>
          <a:r>
            <a:rPr lang="en-US" sz="1600" dirty="0"/>
            <a:t>The Antichrist is revealed in Daniel </a:t>
          </a:r>
        </a:p>
        <a:p>
          <a:r>
            <a:rPr lang="en-US" sz="1600" dirty="0"/>
            <a:t>7, 8, 9, 11 &amp; 12</a:t>
          </a:r>
        </a:p>
        <a:p>
          <a:r>
            <a:rPr lang="en-US" sz="1600" dirty="0"/>
            <a:t>and 1 John  2:18</a:t>
          </a:r>
        </a:p>
      </dgm:t>
    </dgm:pt>
    <dgm:pt modelId="{87DD5F74-D64A-430B-B5E9-3379E93818A5}" type="parTrans" cxnId="{63A0010A-39E3-4295-B548-B8D4E0252119}">
      <dgm:prSet/>
      <dgm:spPr/>
      <dgm:t>
        <a:bodyPr/>
        <a:lstStyle/>
        <a:p>
          <a:endParaRPr lang="en-US" sz="2000"/>
        </a:p>
      </dgm:t>
    </dgm:pt>
    <dgm:pt modelId="{5453257D-0E61-4E1C-A227-D5D0264431CE}" type="sibTrans" cxnId="{63A0010A-39E3-4295-B548-B8D4E0252119}">
      <dgm:prSet/>
      <dgm:spPr/>
      <dgm:t>
        <a:bodyPr/>
        <a:lstStyle/>
        <a:p>
          <a:endParaRPr lang="en-US" sz="2000"/>
        </a:p>
      </dgm:t>
    </dgm:pt>
    <dgm:pt modelId="{BF74D5EF-FD58-4AE1-8543-AF9A7B7E9EE5}">
      <dgm:prSet custT="1"/>
      <dgm:spPr/>
      <dgm:t>
        <a:bodyPr/>
        <a:lstStyle/>
        <a:p>
          <a:r>
            <a:rPr lang="en-US" sz="1600" dirty="0"/>
            <a:t>The end times events - high level 3 doctrine  “Rooted  study” </a:t>
          </a:r>
        </a:p>
      </dgm:t>
    </dgm:pt>
    <dgm:pt modelId="{DC0BBDAD-0A59-4CDE-9313-770A5A5F8A6C}" type="parTrans" cxnId="{2CA48EB8-7050-46C8-87B4-57A29BF480ED}">
      <dgm:prSet/>
      <dgm:spPr/>
      <dgm:t>
        <a:bodyPr/>
        <a:lstStyle/>
        <a:p>
          <a:endParaRPr lang="en-US"/>
        </a:p>
      </dgm:t>
    </dgm:pt>
    <dgm:pt modelId="{F1021716-E802-4B67-857F-3EF4F1511139}" type="sibTrans" cxnId="{2CA48EB8-7050-46C8-87B4-57A29BF480ED}">
      <dgm:prSet/>
      <dgm:spPr/>
      <dgm:t>
        <a:bodyPr/>
        <a:lstStyle/>
        <a:p>
          <a:endParaRPr lang="en-US"/>
        </a:p>
      </dgm:t>
    </dgm:pt>
    <dgm:pt modelId="{7BDE93D9-4234-4F14-8C8D-567F3DDF4DDF}">
      <dgm:prSet/>
      <dgm:spPr/>
      <dgm:t>
        <a:bodyPr/>
        <a:lstStyle/>
        <a:p>
          <a:pPr algn="l"/>
          <a:r>
            <a:rPr lang="en-US" dirty="0"/>
            <a:t>The angel Gabriel returns to finish his work  from  vision #2 (Daniel 8:16 )</a:t>
          </a:r>
          <a:endParaRPr lang="en-US" u="sng" dirty="0"/>
        </a:p>
      </dgm:t>
    </dgm:pt>
    <dgm:pt modelId="{860EC7AA-BFC1-4291-A168-E71A43CC745F}" type="parTrans" cxnId="{4EF1A1CA-8C23-4E29-984B-7BF2E1E5EC6A}">
      <dgm:prSet/>
      <dgm:spPr/>
      <dgm:t>
        <a:bodyPr/>
        <a:lstStyle/>
        <a:p>
          <a:endParaRPr lang="en-US"/>
        </a:p>
      </dgm:t>
    </dgm:pt>
    <dgm:pt modelId="{3801CB3F-895D-461C-B9CB-8CF04BC564E0}" type="sibTrans" cxnId="{4EF1A1CA-8C23-4E29-984B-7BF2E1E5EC6A}">
      <dgm:prSet/>
      <dgm:spPr/>
      <dgm:t>
        <a:bodyPr/>
        <a:lstStyle/>
        <a:p>
          <a:endParaRPr lang="en-US"/>
        </a:p>
      </dgm:t>
    </dgm:pt>
    <dgm:pt modelId="{CC075ED5-AA06-48DC-AB6E-7947C2509C18}">
      <dgm:prSet custT="1"/>
      <dgm:spPr/>
      <dgm:t>
        <a:bodyPr/>
        <a:lstStyle/>
        <a:p>
          <a:r>
            <a:rPr lang="en-US" sz="1600" dirty="0"/>
            <a:t>Key  roles:  </a:t>
          </a:r>
        </a:p>
        <a:p>
          <a:r>
            <a:rPr lang="en-US" sz="1600" dirty="0"/>
            <a:t>Daniel and the angel Gabriel </a:t>
          </a:r>
        </a:p>
        <a:p>
          <a:r>
            <a:rPr lang="en-US" sz="1600" dirty="0"/>
            <a:t>(messenger to Israel)</a:t>
          </a:r>
        </a:p>
      </dgm:t>
    </dgm:pt>
    <dgm:pt modelId="{6FBEECBE-C383-42B9-99EF-78A534627DC0}" type="parTrans" cxnId="{82A481FC-C95C-4A82-B599-D808EC2DA304}">
      <dgm:prSet/>
      <dgm:spPr/>
      <dgm:t>
        <a:bodyPr/>
        <a:lstStyle/>
        <a:p>
          <a:endParaRPr lang="en-US"/>
        </a:p>
      </dgm:t>
    </dgm:pt>
    <dgm:pt modelId="{3978A7E7-22DC-43AF-9D65-E95223A09486}" type="sibTrans" cxnId="{82A481FC-C95C-4A82-B599-D808EC2DA304}">
      <dgm:prSet/>
      <dgm:spPr/>
      <dgm:t>
        <a:bodyPr/>
        <a:lstStyle/>
        <a:p>
          <a:endParaRPr lang="en-US"/>
        </a:p>
      </dgm:t>
    </dgm:pt>
    <dgm:pt modelId="{EEC045D1-C210-4EC7-8E67-9630EB55E3A3}">
      <dgm:prSet/>
      <dgm:spPr/>
      <dgm:t>
        <a:bodyPr/>
        <a:lstStyle/>
        <a:p>
          <a:pPr algn="l"/>
          <a:r>
            <a:rPr lang="en-US" dirty="0"/>
            <a:t>Daniel was  sick  and went  back to work for 12 years </a:t>
          </a:r>
        </a:p>
        <a:p>
          <a:pPr algn="l"/>
          <a:r>
            <a:rPr lang="en-US" dirty="0"/>
            <a:t>(Daniel 8:27)</a:t>
          </a:r>
        </a:p>
      </dgm:t>
    </dgm:pt>
    <dgm:pt modelId="{CF95DCC5-0EB4-408E-AF4A-A33E6922335E}" type="parTrans" cxnId="{D71B37C1-B35E-44BA-AB63-51F2236E4182}">
      <dgm:prSet/>
      <dgm:spPr/>
      <dgm:t>
        <a:bodyPr/>
        <a:lstStyle/>
        <a:p>
          <a:endParaRPr lang="en-US"/>
        </a:p>
      </dgm:t>
    </dgm:pt>
    <dgm:pt modelId="{5CC4269F-DCC6-4FF4-A5EC-84E1AD32B64A}" type="sibTrans" cxnId="{D71B37C1-B35E-44BA-AB63-51F2236E4182}">
      <dgm:prSet/>
      <dgm:spPr/>
      <dgm:t>
        <a:bodyPr/>
        <a:lstStyle/>
        <a:p>
          <a:endParaRPr lang="en-US"/>
        </a:p>
      </dgm:t>
    </dgm:pt>
    <dgm:pt modelId="{67008C16-7FD4-4F94-8B4F-5081C0E87539}">
      <dgm:prSet/>
      <dgm:spPr/>
      <dgm:t>
        <a:bodyPr/>
        <a:lstStyle/>
        <a:p>
          <a:r>
            <a:rPr lang="en-US" dirty="0"/>
            <a:t>Prayer:  </a:t>
          </a:r>
        </a:p>
        <a:p>
          <a:r>
            <a:rPr lang="en-US" dirty="0"/>
            <a:t>Seek - Voice  not heard – sin -  judgment – turn - understanding</a:t>
          </a:r>
        </a:p>
      </dgm:t>
    </dgm:pt>
    <dgm:pt modelId="{D03ABE74-297D-4095-ACF6-23064169C267}" type="parTrans" cxnId="{9EB41A19-057A-4A93-AECB-98EB02A4D76A}">
      <dgm:prSet/>
      <dgm:spPr/>
      <dgm:t>
        <a:bodyPr/>
        <a:lstStyle/>
        <a:p>
          <a:endParaRPr lang="en-US"/>
        </a:p>
      </dgm:t>
    </dgm:pt>
    <dgm:pt modelId="{8D8F4E4A-FBFA-41FB-9B5A-EF3DE3607DB4}" type="sibTrans" cxnId="{9EB41A19-057A-4A93-AECB-98EB02A4D76A}">
      <dgm:prSet/>
      <dgm:spPr/>
      <dgm:t>
        <a:bodyPr/>
        <a:lstStyle/>
        <a:p>
          <a:endParaRPr lang="en-US"/>
        </a:p>
      </dgm:t>
    </dgm:pt>
    <dgm:pt modelId="{B8FBB3F9-8C43-428E-ABF5-7C487995AF2C}" type="pres">
      <dgm:prSet presAssocID="{2AC4088F-9FCD-43C1-82D9-2BDEB3576D4E}" presName="diagram" presStyleCnt="0">
        <dgm:presLayoutVars>
          <dgm:dir/>
          <dgm:resizeHandles val="exact"/>
        </dgm:presLayoutVars>
      </dgm:prSet>
      <dgm:spPr/>
    </dgm:pt>
    <dgm:pt modelId="{43181344-519E-4155-A182-7036F5D03FB7}" type="pres">
      <dgm:prSet presAssocID="{CC075ED5-AA06-48DC-AB6E-7947C2509C18}" presName="node" presStyleLbl="node1" presStyleIdx="0" presStyleCnt="6" custLinFactNeighborX="1048">
        <dgm:presLayoutVars>
          <dgm:bulletEnabled val="1"/>
        </dgm:presLayoutVars>
      </dgm:prSet>
      <dgm:spPr/>
    </dgm:pt>
    <dgm:pt modelId="{021448FF-9F4B-4491-A994-ACB60BB435FD}" type="pres">
      <dgm:prSet presAssocID="{3978A7E7-22DC-43AF-9D65-E95223A09486}" presName="sibTrans" presStyleCnt="0"/>
      <dgm:spPr/>
    </dgm:pt>
    <dgm:pt modelId="{F4AC8BF6-EDB5-47D2-842B-B2DDBF5A50B1}" type="pres">
      <dgm:prSet presAssocID="{7BDE93D9-4234-4F14-8C8D-567F3DDF4DDF}" presName="node" presStyleLbl="node1" presStyleIdx="1" presStyleCnt="6" custLinFactX="8929" custLinFactNeighborX="100000">
        <dgm:presLayoutVars>
          <dgm:bulletEnabled val="1"/>
        </dgm:presLayoutVars>
      </dgm:prSet>
      <dgm:spPr/>
    </dgm:pt>
    <dgm:pt modelId="{5D209323-FD91-48B8-9930-394E80E7B32B}" type="pres">
      <dgm:prSet presAssocID="{3801CB3F-895D-461C-B9CB-8CF04BC564E0}" presName="sibTrans" presStyleCnt="0"/>
      <dgm:spPr/>
    </dgm:pt>
    <dgm:pt modelId="{C68D79E2-0C7D-475F-8C67-80CB1534432A}" type="pres">
      <dgm:prSet presAssocID="{EEC045D1-C210-4EC7-8E67-9630EB55E3A3}" presName="node" presStyleLbl="node1" presStyleIdx="2" presStyleCnt="6" custLinFactX="-100000" custLinFactY="17455" custLinFactNeighborX="-118701" custLinFactNeighborY="100000">
        <dgm:presLayoutVars>
          <dgm:bulletEnabled val="1"/>
        </dgm:presLayoutVars>
      </dgm:prSet>
      <dgm:spPr/>
    </dgm:pt>
    <dgm:pt modelId="{B5CBB7DA-DBAC-4311-8667-B6D74700048C}" type="pres">
      <dgm:prSet presAssocID="{5CC4269F-DCC6-4FF4-A5EC-84E1AD32B64A}" presName="sibTrans" presStyleCnt="0"/>
      <dgm:spPr/>
    </dgm:pt>
    <dgm:pt modelId="{B0AC314E-190E-46CB-A162-F65F54ABB3EC}" type="pres">
      <dgm:prSet presAssocID="{BF74D5EF-FD58-4AE1-8543-AF9A7B7E9EE5}" presName="node" presStyleLbl="node1" presStyleIdx="3" presStyleCnt="6" custLinFactX="8929" custLinFactNeighborX="100000" custLinFactNeighborY="788">
        <dgm:presLayoutVars>
          <dgm:bulletEnabled val="1"/>
        </dgm:presLayoutVars>
      </dgm:prSet>
      <dgm:spPr/>
    </dgm:pt>
    <dgm:pt modelId="{081226AE-198F-4100-A391-9DEAF0834065}" type="pres">
      <dgm:prSet presAssocID="{F1021716-E802-4B67-857F-3EF4F1511139}" presName="sibTrans" presStyleCnt="0"/>
      <dgm:spPr/>
    </dgm:pt>
    <dgm:pt modelId="{71252231-6200-4BAF-B1E3-91E7F7B696DA}" type="pres">
      <dgm:prSet presAssocID="{79082FBA-141A-4469-8E16-4C14993E3F52}" presName="node" presStyleLbl="node1" presStyleIdx="4" presStyleCnt="6" custLinFactX="9453" custLinFactNeighborX="100000" custLinFactNeighborY="788">
        <dgm:presLayoutVars>
          <dgm:bulletEnabled val="1"/>
        </dgm:presLayoutVars>
      </dgm:prSet>
      <dgm:spPr/>
    </dgm:pt>
    <dgm:pt modelId="{83F2C93B-D354-4641-9083-6E284DFA1CC7}" type="pres">
      <dgm:prSet presAssocID="{5453257D-0E61-4E1C-A227-D5D0264431CE}" presName="sibTrans" presStyleCnt="0"/>
      <dgm:spPr/>
    </dgm:pt>
    <dgm:pt modelId="{8680D0B4-146F-42E7-8F14-05DB8C218DBD}" type="pres">
      <dgm:prSet presAssocID="{67008C16-7FD4-4F94-8B4F-5081C0E87539}" presName="node" presStyleLbl="node1" presStyleIdx="5" presStyleCnt="6" custLinFactX="-9429" custLinFactY="-16479" custLinFactNeighborX="-100000" custLinFactNeighborY="-100000">
        <dgm:presLayoutVars>
          <dgm:bulletEnabled val="1"/>
        </dgm:presLayoutVars>
      </dgm:prSet>
      <dgm:spPr/>
    </dgm:pt>
  </dgm:ptLst>
  <dgm:cxnLst>
    <dgm:cxn modelId="{63A0010A-39E3-4295-B548-B8D4E0252119}" srcId="{2AC4088F-9FCD-43C1-82D9-2BDEB3576D4E}" destId="{79082FBA-141A-4469-8E16-4C14993E3F52}" srcOrd="4" destOrd="0" parTransId="{87DD5F74-D64A-430B-B5E9-3379E93818A5}" sibTransId="{5453257D-0E61-4E1C-A227-D5D0264431CE}"/>
    <dgm:cxn modelId="{9EB41A19-057A-4A93-AECB-98EB02A4D76A}" srcId="{2AC4088F-9FCD-43C1-82D9-2BDEB3576D4E}" destId="{67008C16-7FD4-4F94-8B4F-5081C0E87539}" srcOrd="5" destOrd="0" parTransId="{D03ABE74-297D-4095-ACF6-23064169C267}" sibTransId="{8D8F4E4A-FBFA-41FB-9B5A-EF3DE3607DB4}"/>
    <dgm:cxn modelId="{88D7296B-AC67-438D-898E-06EC8D436B12}" type="presOf" srcId="{7BDE93D9-4234-4F14-8C8D-567F3DDF4DDF}" destId="{F4AC8BF6-EDB5-47D2-842B-B2DDBF5A50B1}" srcOrd="0" destOrd="0" presId="urn:microsoft.com/office/officeart/2005/8/layout/default"/>
    <dgm:cxn modelId="{9090EB70-C00A-4306-96B5-D8D566215FA5}" type="presOf" srcId="{67008C16-7FD4-4F94-8B4F-5081C0E87539}" destId="{8680D0B4-146F-42E7-8F14-05DB8C218DBD}" srcOrd="0" destOrd="0" presId="urn:microsoft.com/office/officeart/2005/8/layout/default"/>
    <dgm:cxn modelId="{03D9178C-F36E-4FBF-B0B3-5F6728065098}" type="presOf" srcId="{BF74D5EF-FD58-4AE1-8543-AF9A7B7E9EE5}" destId="{B0AC314E-190E-46CB-A162-F65F54ABB3EC}" srcOrd="0" destOrd="0" presId="urn:microsoft.com/office/officeart/2005/8/layout/default"/>
    <dgm:cxn modelId="{DF4374B0-370B-467D-A410-419078E5BB92}" type="presOf" srcId="{EEC045D1-C210-4EC7-8E67-9630EB55E3A3}" destId="{C68D79E2-0C7D-475F-8C67-80CB1534432A}" srcOrd="0" destOrd="0" presId="urn:microsoft.com/office/officeart/2005/8/layout/default"/>
    <dgm:cxn modelId="{B1C093B0-F4DD-486C-859D-1C57E992B8AB}" type="presOf" srcId="{79082FBA-141A-4469-8E16-4C14993E3F52}" destId="{71252231-6200-4BAF-B1E3-91E7F7B696DA}" srcOrd="0" destOrd="0" presId="urn:microsoft.com/office/officeart/2005/8/layout/default"/>
    <dgm:cxn modelId="{2CA48EB8-7050-46C8-87B4-57A29BF480ED}" srcId="{2AC4088F-9FCD-43C1-82D9-2BDEB3576D4E}" destId="{BF74D5EF-FD58-4AE1-8543-AF9A7B7E9EE5}" srcOrd="3" destOrd="0" parTransId="{DC0BBDAD-0A59-4CDE-9313-770A5A5F8A6C}" sibTransId="{F1021716-E802-4B67-857F-3EF4F1511139}"/>
    <dgm:cxn modelId="{D71B37C1-B35E-44BA-AB63-51F2236E4182}" srcId="{2AC4088F-9FCD-43C1-82D9-2BDEB3576D4E}" destId="{EEC045D1-C210-4EC7-8E67-9630EB55E3A3}" srcOrd="2" destOrd="0" parTransId="{CF95DCC5-0EB4-408E-AF4A-A33E6922335E}" sibTransId="{5CC4269F-DCC6-4FF4-A5EC-84E1AD32B64A}"/>
    <dgm:cxn modelId="{BB9736C2-472D-401C-AF16-FA0A55090500}" type="presOf" srcId="{CC075ED5-AA06-48DC-AB6E-7947C2509C18}" destId="{43181344-519E-4155-A182-7036F5D03FB7}" srcOrd="0" destOrd="0" presId="urn:microsoft.com/office/officeart/2005/8/layout/default"/>
    <dgm:cxn modelId="{4EF1A1CA-8C23-4E29-984B-7BF2E1E5EC6A}" srcId="{2AC4088F-9FCD-43C1-82D9-2BDEB3576D4E}" destId="{7BDE93D9-4234-4F14-8C8D-567F3DDF4DDF}" srcOrd="1" destOrd="0" parTransId="{860EC7AA-BFC1-4291-A168-E71A43CC745F}" sibTransId="{3801CB3F-895D-461C-B9CB-8CF04BC564E0}"/>
    <dgm:cxn modelId="{8E2586E8-CABE-4BC9-B6C2-F13F22BFE515}" type="presOf" srcId="{2AC4088F-9FCD-43C1-82D9-2BDEB3576D4E}" destId="{B8FBB3F9-8C43-428E-ABF5-7C487995AF2C}" srcOrd="0" destOrd="0" presId="urn:microsoft.com/office/officeart/2005/8/layout/default"/>
    <dgm:cxn modelId="{82A481FC-C95C-4A82-B599-D808EC2DA304}" srcId="{2AC4088F-9FCD-43C1-82D9-2BDEB3576D4E}" destId="{CC075ED5-AA06-48DC-AB6E-7947C2509C18}" srcOrd="0" destOrd="0" parTransId="{6FBEECBE-C383-42B9-99EF-78A534627DC0}" sibTransId="{3978A7E7-22DC-43AF-9D65-E95223A09486}"/>
    <dgm:cxn modelId="{13D2B749-F473-4907-B804-C9EB09133FFD}" type="presParOf" srcId="{B8FBB3F9-8C43-428E-ABF5-7C487995AF2C}" destId="{43181344-519E-4155-A182-7036F5D03FB7}" srcOrd="0" destOrd="0" presId="urn:microsoft.com/office/officeart/2005/8/layout/default"/>
    <dgm:cxn modelId="{EA9B300C-E9C0-4848-A7D4-C993E2E626BD}" type="presParOf" srcId="{B8FBB3F9-8C43-428E-ABF5-7C487995AF2C}" destId="{021448FF-9F4B-4491-A994-ACB60BB435FD}" srcOrd="1" destOrd="0" presId="urn:microsoft.com/office/officeart/2005/8/layout/default"/>
    <dgm:cxn modelId="{CE73DDEA-1790-417A-ACD3-84FCD2C39745}" type="presParOf" srcId="{B8FBB3F9-8C43-428E-ABF5-7C487995AF2C}" destId="{F4AC8BF6-EDB5-47D2-842B-B2DDBF5A50B1}" srcOrd="2" destOrd="0" presId="urn:microsoft.com/office/officeart/2005/8/layout/default"/>
    <dgm:cxn modelId="{AD2BB263-6996-4E9C-ADC4-20C0E410556B}" type="presParOf" srcId="{B8FBB3F9-8C43-428E-ABF5-7C487995AF2C}" destId="{5D209323-FD91-48B8-9930-394E80E7B32B}" srcOrd="3" destOrd="0" presId="urn:microsoft.com/office/officeart/2005/8/layout/default"/>
    <dgm:cxn modelId="{D044FEA6-11F1-4F34-AD91-0F35BF8B5B33}" type="presParOf" srcId="{B8FBB3F9-8C43-428E-ABF5-7C487995AF2C}" destId="{C68D79E2-0C7D-475F-8C67-80CB1534432A}" srcOrd="4" destOrd="0" presId="urn:microsoft.com/office/officeart/2005/8/layout/default"/>
    <dgm:cxn modelId="{318AEBBC-BBE9-4BE6-A712-9833FBCD64C2}" type="presParOf" srcId="{B8FBB3F9-8C43-428E-ABF5-7C487995AF2C}" destId="{B5CBB7DA-DBAC-4311-8667-B6D74700048C}" srcOrd="5" destOrd="0" presId="urn:microsoft.com/office/officeart/2005/8/layout/default"/>
    <dgm:cxn modelId="{F960555E-5C86-4F72-9A89-B356F73D8690}" type="presParOf" srcId="{B8FBB3F9-8C43-428E-ABF5-7C487995AF2C}" destId="{B0AC314E-190E-46CB-A162-F65F54ABB3EC}" srcOrd="6" destOrd="0" presId="urn:microsoft.com/office/officeart/2005/8/layout/default"/>
    <dgm:cxn modelId="{1A157DC3-A07D-43F3-BDE8-4D91FD32BF85}" type="presParOf" srcId="{B8FBB3F9-8C43-428E-ABF5-7C487995AF2C}" destId="{081226AE-198F-4100-A391-9DEAF0834065}" srcOrd="7" destOrd="0" presId="urn:microsoft.com/office/officeart/2005/8/layout/default"/>
    <dgm:cxn modelId="{96A0A586-D75C-4AF7-B7CE-5C4BAD48F50E}" type="presParOf" srcId="{B8FBB3F9-8C43-428E-ABF5-7C487995AF2C}" destId="{71252231-6200-4BAF-B1E3-91E7F7B696DA}" srcOrd="8" destOrd="0" presId="urn:microsoft.com/office/officeart/2005/8/layout/default"/>
    <dgm:cxn modelId="{655E2378-20AA-4682-BF43-3ADF511C362C}" type="presParOf" srcId="{B8FBB3F9-8C43-428E-ABF5-7C487995AF2C}" destId="{83F2C93B-D354-4641-9083-6E284DFA1CC7}" srcOrd="9" destOrd="0" presId="urn:microsoft.com/office/officeart/2005/8/layout/default"/>
    <dgm:cxn modelId="{F3F94E32-EA49-4A95-B660-19C1EF27B8E2}" type="presParOf" srcId="{B8FBB3F9-8C43-428E-ABF5-7C487995AF2C}" destId="{8680D0B4-146F-42E7-8F14-05DB8C218DBD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181344-519E-4155-A182-7036F5D03FB7}">
      <dsp:nvSpPr>
        <dsp:cNvPr id="0" name=""/>
        <dsp:cNvSpPr/>
      </dsp:nvSpPr>
      <dsp:spPr>
        <a:xfrm>
          <a:off x="20331" y="424533"/>
          <a:ext cx="1940049" cy="1164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Key  roles: 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Daniel and the angel Gabriel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(messenger to Israel)</a:t>
          </a:r>
        </a:p>
      </dsp:txBody>
      <dsp:txXfrm>
        <a:off x="20331" y="424533"/>
        <a:ext cx="1940049" cy="1164029"/>
      </dsp:txXfrm>
    </dsp:sp>
    <dsp:sp modelId="{F4AC8BF6-EDB5-47D2-842B-B2DDBF5A50B1}">
      <dsp:nvSpPr>
        <dsp:cNvPr id="0" name=""/>
        <dsp:cNvSpPr/>
      </dsp:nvSpPr>
      <dsp:spPr>
        <a:xfrm>
          <a:off x="4247331" y="424533"/>
          <a:ext cx="1940049" cy="1164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The angel Gabriel returns to finish his work  from  vision #2 (Daniel 8:16 )</a:t>
          </a:r>
          <a:endParaRPr lang="en-US" sz="1500" u="sng" kern="1200" dirty="0"/>
        </a:p>
      </dsp:txBody>
      <dsp:txXfrm>
        <a:off x="4247331" y="424533"/>
        <a:ext cx="1940049" cy="1164029"/>
      </dsp:txXfrm>
    </dsp:sp>
    <dsp:sp modelId="{C68D79E2-0C7D-475F-8C67-80CB1534432A}">
      <dsp:nvSpPr>
        <dsp:cNvPr id="0" name=""/>
        <dsp:cNvSpPr/>
      </dsp:nvSpPr>
      <dsp:spPr>
        <a:xfrm>
          <a:off x="25201" y="1791744"/>
          <a:ext cx="1940049" cy="1164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Daniel was  sick  and went  back to work for 12 years 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(Daniel 8:27)</a:t>
          </a:r>
        </a:p>
      </dsp:txBody>
      <dsp:txXfrm>
        <a:off x="25201" y="1791744"/>
        <a:ext cx="1940049" cy="1164029"/>
      </dsp:txXfrm>
    </dsp:sp>
    <dsp:sp modelId="{B0AC314E-190E-46CB-A162-F65F54ABB3EC}">
      <dsp:nvSpPr>
        <dsp:cNvPr id="0" name=""/>
        <dsp:cNvSpPr/>
      </dsp:nvSpPr>
      <dsp:spPr>
        <a:xfrm>
          <a:off x="2113276" y="1791740"/>
          <a:ext cx="1940049" cy="1164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The end times events - high level 3 doctrine  “Rooted  study” </a:t>
          </a:r>
        </a:p>
      </dsp:txBody>
      <dsp:txXfrm>
        <a:off x="2113276" y="1791740"/>
        <a:ext cx="1940049" cy="1164029"/>
      </dsp:txXfrm>
    </dsp:sp>
    <dsp:sp modelId="{71252231-6200-4BAF-B1E3-91E7F7B696DA}">
      <dsp:nvSpPr>
        <dsp:cNvPr id="0" name=""/>
        <dsp:cNvSpPr/>
      </dsp:nvSpPr>
      <dsp:spPr>
        <a:xfrm>
          <a:off x="4257497" y="1791740"/>
          <a:ext cx="1940049" cy="1164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The Antichrist is revealed in Daniel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7, 8, 9, 11 &amp; 12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and 1 John  2:18</a:t>
          </a:r>
        </a:p>
      </dsp:txBody>
      <dsp:txXfrm>
        <a:off x="4257497" y="1791740"/>
        <a:ext cx="1940049" cy="1164029"/>
      </dsp:txXfrm>
    </dsp:sp>
    <dsp:sp modelId="{8680D0B4-146F-42E7-8F14-05DB8C218DBD}">
      <dsp:nvSpPr>
        <dsp:cNvPr id="0" name=""/>
        <dsp:cNvSpPr/>
      </dsp:nvSpPr>
      <dsp:spPr>
        <a:xfrm>
          <a:off x="2145132" y="426717"/>
          <a:ext cx="1940049" cy="1164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Prayer: 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Seek - Voice  not heard – sin -  judgment – turn - understanding</a:t>
          </a:r>
        </a:p>
      </dsp:txBody>
      <dsp:txXfrm>
        <a:off x="2145132" y="426717"/>
        <a:ext cx="1940049" cy="11640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8A852-B911-4C93-AAB0-2DFCCC3B37E5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F6C9B-4AE2-4BE4-88B6-FD41C40E5B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52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00C-1569-40C7-82E2-DA934C591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5C107-2A7B-4FCE-9C6F-CD7A31F72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E9A-BE0A-4E22-A8F6-BEB3F5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5D91B-08C7-467F-847E-DF9B26D7F106}" type="datetime1">
              <a:rPr lang="en-US" smtClean="0"/>
              <a:t>1/24/2023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B50C7-9584-4D2C-B499-26DB261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D97FE-19B8-4537-820C-C3A5696C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9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5695-CE00-4DFD-9666-9D1BF890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E3C64-821C-4B29-84AC-CFDC2AABF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AFBA5-9C3A-44B5-9EA9-5A8369E6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101E-E8C6-4C34-B121-70E6A0F72FA4}" type="datetime1">
              <a:rPr lang="en-US" smtClean="0"/>
              <a:t>1/24/2023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5EFE-A9FB-4E57-A631-30A145B5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0FF9-6843-45B4-AB0E-0E7883BF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16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D176D-8411-4CE6-8492-AC8F56512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6F8BA-AEED-4EED-9072-3E21D93AF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00E40-CAF6-4CB4-876D-93B9F912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CDCB-9E33-406B-8993-93B407C8AEDF}" type="datetime1">
              <a:rPr lang="en-US" smtClean="0"/>
              <a:t>1/24/2023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81CAF-9995-4694-A791-7F0124C7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83706-4B16-4D22-8C86-EB1D2C9E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90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AE69-EDFD-4A7D-A1C4-771FB24F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37AA-C9DF-4783-B822-AE703B48A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D149-6D96-4419-9891-EADCC829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7933-78D6-457E-8F14-AFA89ECC8267}" type="datetime1">
              <a:rPr lang="en-US" smtClean="0"/>
              <a:t>1/24/2023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7F94-E36E-43A7-AD95-50F0ED52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C60E-D97D-4CAF-8C53-B1CD726C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25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3AD4-0801-47FD-A183-5BF87AF0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CF11A-A058-46BA-B20D-4BC92FBE1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734-9BC4-4BF3-A1CC-33683522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3FE4-ECE3-441B-8DE4-8CF91CAB2B70}" type="datetime1">
              <a:rPr lang="en-US" smtClean="0"/>
              <a:t>1/24/2023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305DC-8CB8-4DD7-B633-FB8614D4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B2DD6-F671-4853-B494-198D0F47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8BDD-913D-45D3-93B0-3F34FB75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CD2E-2B57-4D0C-8707-920EB6EBD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10CA3-D2CA-486D-B64C-522105D17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098-1493-4C70-9F44-DCFC4E06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43AA-FBEE-4F81-A443-1C8CD7DDF835}" type="datetime1">
              <a:rPr lang="en-US" smtClean="0"/>
              <a:t>1/24/2023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3CBDF-CEE7-42B2-8639-512814BC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7B533-B683-41FC-A20C-FA07DE7B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84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6FDE-E9B4-4255-A993-43B5DD0A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B180D-4770-49C7-867C-CD003C87B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836AF-99F0-46AA-A89A-8120F97DA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47139-914A-4A4A-8B4C-E4363E84D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5FE96-A863-4D19-9438-ABD60D61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AB0AF2-9FDA-48B5-A56A-A55D72A7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D9EB-98E0-4D5D-B6DF-8519E307DFA6}" type="datetime1">
              <a:rPr lang="en-US" smtClean="0"/>
              <a:t>1/24/2023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6D53D-8308-4253-B156-06BC0C10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AB4A-B45E-4DEC-ADF1-38B92195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02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88C1-1B75-449E-A019-8FCA0B54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D61EF-0978-4D2E-8294-D2303149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05A-7379-4D93-AF01-9D8AF38840C3}" type="datetime1">
              <a:rPr lang="en-US" smtClean="0"/>
              <a:t>1/24/2023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A2861-4054-4F27-91AA-3761D136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1F128-26C2-4578-AAA5-7295BF63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94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D3234-237D-4FAB-AF2B-6A3433EE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107-E5F8-4F74-BA23-95B63BC6E742}" type="datetime1">
              <a:rPr lang="en-US" smtClean="0"/>
              <a:t>1/24/2023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127C2-EC99-41CE-B8D4-B7553F9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282DC-1DEF-41CD-A521-02C5438E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61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FAD9-9B82-472C-8A2F-F704DCB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6F67-C550-466F-A8FD-194E09AF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31AC4-7B7A-4765-B52B-C09AF384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24C15-3B0B-4EC6-A947-829F51FF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544C-1053-4FDB-8753-91F19867B1A0}" type="datetime1">
              <a:rPr lang="en-US" smtClean="0"/>
              <a:t>1/24/2023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3EB6-5BA9-4347-89F6-1AE46BB1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E7B59-F846-4B06-95F8-F1F19BB4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40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23B08-482B-4D8A-A280-3810A158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528F0-3A2F-4731-BFD5-7C5A8B65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B4B3-F285-4376-8DB8-8BEA795F5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ACFF1-85F5-44CF-BC67-B0F8D55D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38D4-A85E-4FB5-B742-29A5014475E6}" type="datetime1">
              <a:rPr lang="en-US" smtClean="0"/>
              <a:t>1/24/2023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2CBFB-0D8C-4331-AAE8-AF0F27CF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402C-6DA5-408F-8FD1-A1BD15CA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64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24840-24F3-4C02-84C1-8AC0E4B0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4E94B-195D-4D65-BF20-E16D0FE93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3662-241A-4E6D-9C61-07A5A683F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456C-99C5-4DC7-A8BD-98578A665D3E}" type="datetime1">
              <a:rPr lang="en-US" smtClean="0"/>
              <a:t>1/24/2023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DA06-B513-49F8-A3E0-FA3B13902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BB1AF-49F1-45E6-9F4C-F8B580C56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75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3768" y="565265"/>
            <a:ext cx="8284464" cy="56356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Fellowship Church Sunday School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Jan-Feb 2023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Daniel’s Miracles &amp; </a:t>
            </a:r>
            <a:r>
              <a:rPr lang="en-US" sz="3000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Prophecies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Today – Daniel 9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 Scripture, Prayer, &amp; 70 Weeks</a:t>
            </a:r>
            <a:br>
              <a:rPr lang="en-US" sz="3600" dirty="0">
                <a:solidFill>
                  <a:schemeClr val="bg1"/>
                </a:solidFill>
              </a:rPr>
            </a:b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Teaching Pastor Bill Heath</a:t>
            </a:r>
            <a:endParaRPr lang="en-US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442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49B9D6-D011-C23E-A9F0-ADA5608911EA}"/>
              </a:ext>
            </a:extLst>
          </p:cNvPr>
          <p:cNvSpPr txBox="1"/>
          <p:nvPr/>
        </p:nvSpPr>
        <p:spPr>
          <a:xfrm>
            <a:off x="935191" y="40520"/>
            <a:ext cx="3972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A Time and a Place (Daniel  9)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25CAE7-07CD-C00D-B1C6-F4EB397763CD}"/>
              </a:ext>
            </a:extLst>
          </p:cNvPr>
          <p:cNvSpPr txBox="1"/>
          <p:nvPr/>
        </p:nvSpPr>
        <p:spPr>
          <a:xfrm>
            <a:off x="189103" y="654579"/>
            <a:ext cx="5413937" cy="2308324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Time:  </a:t>
            </a:r>
            <a:r>
              <a:rPr lang="en-US" sz="2400" dirty="0">
                <a:solidFill>
                  <a:schemeClr val="bg1"/>
                </a:solidFill>
              </a:rPr>
              <a:t>554 B.C.                                    1  day                                  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       1</a:t>
            </a:r>
            <a:r>
              <a:rPr lang="en-US" sz="2400" baseline="30000" dirty="0">
                <a:solidFill>
                  <a:schemeClr val="bg1"/>
                </a:solidFill>
              </a:rPr>
              <a:t>st</a:t>
            </a:r>
            <a:r>
              <a:rPr lang="en-US" sz="2400" dirty="0">
                <a:solidFill>
                  <a:schemeClr val="bg1"/>
                </a:solidFill>
              </a:rPr>
              <a:t> year of king Darius, 538 B.C.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       12 years after his vision in chapter 8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       Daniel is around 87 years old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          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Place:   </a:t>
            </a:r>
            <a:r>
              <a:rPr lang="en-US" sz="2400" dirty="0">
                <a:solidFill>
                  <a:schemeClr val="bg1"/>
                </a:solidFill>
              </a:rPr>
              <a:t>Daniel’s home in Babylon</a:t>
            </a:r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C189C651-C390-8455-938E-805FFDB5B1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034" name="TextBox 4">
            <a:extLst>
              <a:ext uri="{FF2B5EF4-FFF2-40B4-BE49-F238E27FC236}">
                <a16:creationId xmlns:a16="http://schemas.microsoft.com/office/drawing/2014/main" id="{EBC538EC-43AA-4A83-C42E-46524D9DE7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6260806"/>
              </p:ext>
            </p:extLst>
          </p:nvPr>
        </p:nvGraphicFramePr>
        <p:xfrm>
          <a:off x="111361" y="3770489"/>
          <a:ext cx="6208159" cy="3371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Slide056">
            <a:extLst>
              <a:ext uri="{FF2B5EF4-FFF2-40B4-BE49-F238E27FC236}">
                <a16:creationId xmlns:a16="http://schemas.microsoft.com/office/drawing/2014/main" id="{E0CF581D-E6F6-0E42-BCE2-103ECBFEDB9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59" b="14418"/>
          <a:stretch>
            <a:fillRect/>
          </a:stretch>
        </p:blipFill>
        <p:spPr bwMode="auto">
          <a:xfrm>
            <a:off x="5972429" y="26260"/>
            <a:ext cx="6219571" cy="3865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 descr="Eschatology: ‘Jacobs Trouble’ – Who Is This For? | Kingdom Economics">
            <a:extLst>
              <a:ext uri="{FF2B5EF4-FFF2-40B4-BE49-F238E27FC236}">
                <a16:creationId xmlns:a16="http://schemas.microsoft.com/office/drawing/2014/main" id="{F11FF393-A918-57F1-7B12-E72CC79279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79735" y="4320676"/>
            <a:ext cx="5129784" cy="2398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D9EB298-39F3-8B5F-45B3-2FC6B6CC0A04}"/>
              </a:ext>
            </a:extLst>
          </p:cNvPr>
          <p:cNvSpPr txBox="1"/>
          <p:nvPr/>
        </p:nvSpPr>
        <p:spPr>
          <a:xfrm>
            <a:off x="536264" y="3642360"/>
            <a:ext cx="48717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Guidelines for our application today</a:t>
            </a:r>
          </a:p>
        </p:txBody>
      </p:sp>
    </p:spTree>
    <p:extLst>
      <p:ext uri="{BB962C8B-B14F-4D97-AF65-F5344CB8AC3E}">
        <p14:creationId xmlns:p14="http://schemas.microsoft.com/office/powerpoint/2010/main" val="3342200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28C80F-547A-88DE-D2CF-5DDA87457928}"/>
              </a:ext>
            </a:extLst>
          </p:cNvPr>
          <p:cNvSpPr txBox="1"/>
          <p:nvPr/>
        </p:nvSpPr>
        <p:spPr>
          <a:xfrm>
            <a:off x="130369" y="719832"/>
            <a:ext cx="6271123" cy="57708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	       </a:t>
            </a:r>
            <a:r>
              <a:rPr lang="en-US" sz="2400" b="1" dirty="0"/>
              <a:t>Old Testament (shadows)</a:t>
            </a:r>
          </a:p>
          <a:p>
            <a:r>
              <a:rPr lang="en-US" sz="2400" b="1" u="sng" dirty="0"/>
              <a:t>Vision</a:t>
            </a:r>
          </a:p>
          <a:p>
            <a:endParaRPr lang="en-US" sz="700" b="1" u="sng" dirty="0"/>
          </a:p>
          <a:p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9:1-2    </a:t>
            </a:r>
            <a:r>
              <a:rPr lang="en-US" sz="2400" b="1" i="1" dirty="0">
                <a:ea typeface="Verdana" panose="020B0604030504040204" pitchFamily="34" charset="0"/>
                <a:cs typeface="Wingdings 3" panose="05040102010807070707" pitchFamily="18" charset="2"/>
              </a:rPr>
              <a:t>Setting: 70-year prophecy of Jeremiah</a:t>
            </a:r>
          </a:p>
          <a:p>
            <a:r>
              <a:rPr lang="en-US" sz="2000" b="1" i="1" dirty="0">
                <a:ea typeface="Verdana" panose="020B0604030504040204" pitchFamily="34" charset="0"/>
                <a:cs typeface="Wingdings 3" panose="05040102010807070707" pitchFamily="18" charset="2"/>
              </a:rPr>
              <a:t>       </a:t>
            </a:r>
            <a:r>
              <a:rPr lang="en-US" sz="2000" i="1" dirty="0">
                <a:ea typeface="Verdana" panose="020B0604030504040204" pitchFamily="34" charset="0"/>
                <a:cs typeface="Wingdings 3" panose="05040102010807070707" pitchFamily="18" charset="2"/>
              </a:rPr>
              <a:t>     Leviticus 25:1-7, Jeremiah 25:11-12</a:t>
            </a:r>
          </a:p>
          <a:p>
            <a:r>
              <a:rPr lang="en-US" sz="2000" i="1" dirty="0">
                <a:ea typeface="Verdana" panose="020B0604030504040204" pitchFamily="34" charset="0"/>
                <a:cs typeface="Wingdings 3" panose="05040102010807070707" pitchFamily="18" charset="2"/>
              </a:rPr>
              <a:t>            King Saul to Jehoiakim, 490 years/7=70, 2 Chr 36:5-8 </a:t>
            </a:r>
          </a:p>
          <a:p>
            <a:endParaRPr lang="en-US" sz="500" b="1" i="1" dirty="0"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9:3-19  </a:t>
            </a:r>
            <a:r>
              <a:rPr lang="en-US" sz="2400" b="1" i="1" dirty="0">
                <a:ea typeface="Cambria Math" panose="02040503050406030204" pitchFamily="18" charset="0"/>
                <a:cs typeface="Wingdings 3" panose="05040102010807070707" pitchFamily="18" charset="2"/>
              </a:rPr>
              <a:t>Prayer &amp; Supplication</a:t>
            </a:r>
            <a:r>
              <a:rPr lang="en-US" sz="24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            I, me, my:  personal, 3-4 &amp; 16-19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            we, us, our:  national, 5-15</a:t>
            </a: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            Eternal law: seek &gt;hear &gt;sin &gt;turn &gt;understand</a:t>
            </a:r>
            <a:endParaRPr lang="en-US" sz="2000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9:20-23  </a:t>
            </a:r>
            <a:r>
              <a:rPr lang="en-US" sz="2400" b="1" i="1" dirty="0">
                <a:ea typeface="Cambria Math" panose="02040503050406030204" pitchFamily="18" charset="0"/>
                <a:cs typeface="Wingdings 3" panose="05040102010807070707" pitchFamily="18" charset="2"/>
              </a:rPr>
              <a:t>Angel Gabriel finishes vision of Dan 8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             Daniel 8:16, 26-27 is 12 years earlier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        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9:24-27  </a:t>
            </a:r>
            <a:r>
              <a:rPr lang="en-US" sz="2400" b="1" i="1" dirty="0">
                <a:ea typeface="Cambria Math" panose="02040503050406030204" pitchFamily="18" charset="0"/>
                <a:cs typeface="Wingdings 3" panose="05040102010807070707" pitchFamily="18" charset="2"/>
              </a:rPr>
              <a:t>70-Weeks of Years Prophecy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24   Overview  (future &gt;500/2500 years, us &lt;past &amp; future)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 25   69 weeks begins, March 14, 445 BC </a:t>
            </a:r>
            <a:r>
              <a:rPr lang="en-US" sz="2000" dirty="0">
                <a:highlight>
                  <a:srgbClr val="FFFF00"/>
                </a:highlight>
                <a:ea typeface="Cambria Math" panose="02040503050406030204" pitchFamily="18" charset="0"/>
                <a:cs typeface="Wingdings 3" panose="05040102010807070707" pitchFamily="18" charset="2"/>
              </a:rPr>
              <a:t>(</a:t>
            </a:r>
            <a:r>
              <a:rPr lang="en-US" sz="2000" dirty="0" err="1">
                <a:highlight>
                  <a:srgbClr val="FFFF00"/>
                </a:highlight>
                <a:ea typeface="Cambria Math" panose="02040503050406030204" pitchFamily="18" charset="0"/>
                <a:cs typeface="Wingdings 3" panose="05040102010807070707" pitchFamily="18" charset="2"/>
              </a:rPr>
              <a:t>Neh</a:t>
            </a:r>
            <a:r>
              <a:rPr lang="en-US" sz="2000">
                <a:highlight>
                  <a:srgbClr val="FFFF00"/>
                </a:highlight>
                <a:ea typeface="Cambria Math" panose="02040503050406030204" pitchFamily="18" charset="0"/>
                <a:cs typeface="Wingdings 3" panose="05040102010807070707" pitchFamily="18" charset="2"/>
              </a:rPr>
              <a:t> 2:1-8)</a:t>
            </a:r>
            <a:endParaRPr lang="en-US" sz="2000" dirty="0">
              <a:highlight>
                <a:srgbClr val="FFFF00"/>
              </a:highlight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 26a 69 weeks ends, April 6, 32 AD (John 12:12-19)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 26b-27  70</a:t>
            </a:r>
            <a:r>
              <a:rPr lang="en-US" sz="2000" baseline="30000" dirty="0">
                <a:ea typeface="Cambria Math" panose="02040503050406030204" pitchFamily="18" charset="0"/>
                <a:cs typeface="Wingdings 3" panose="05040102010807070707" pitchFamily="18" charset="2"/>
              </a:rPr>
              <a:t>th</a:t>
            </a: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 week  (2 Thessalonians 2:1-12, Rev 6-19)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F70FFF-B911-BB6B-A92E-C095E688D24D}"/>
              </a:ext>
            </a:extLst>
          </p:cNvPr>
          <p:cNvSpPr txBox="1"/>
          <p:nvPr/>
        </p:nvSpPr>
        <p:spPr>
          <a:xfrm>
            <a:off x="6568116" y="719832"/>
            <a:ext cx="5549071" cy="173554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a typeface="Cambria Math" panose="02040503050406030204" pitchFamily="18" charset="0"/>
              </a:rPr>
              <a:t>New Testament (substance)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600" b="1" dirty="0">
              <a:ea typeface="Cambria Math" panose="02040503050406030204" pitchFamily="18" charset="0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u="sng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The Old Testament is “written for </a:t>
            </a:r>
            <a:r>
              <a:rPr lang="en-US" sz="2000" b="1" dirty="0"/>
              <a:t>our </a:t>
            </a:r>
            <a:r>
              <a:rPr lang="en-US" sz="2000" dirty="0"/>
              <a:t>learning”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Romans 15:4 and ”written for </a:t>
            </a:r>
            <a:r>
              <a:rPr lang="en-US" sz="2000" b="1" dirty="0"/>
              <a:t>our</a:t>
            </a:r>
            <a:r>
              <a:rPr lang="en-US" sz="2000" dirty="0"/>
              <a:t> admonition”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1 Corinthians 10:11, and “shadow “ Colossians 2:17. 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800" b="1" u="sng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1D5AF4-D87B-5A3B-BC99-38E180F17D80}"/>
              </a:ext>
            </a:extLst>
          </p:cNvPr>
          <p:cNvSpPr txBox="1"/>
          <p:nvPr/>
        </p:nvSpPr>
        <p:spPr>
          <a:xfrm>
            <a:off x="2692400" y="48683"/>
            <a:ext cx="72847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Daniel 9 – Scripture, Prayer, &amp; 70 Weeks</a:t>
            </a:r>
            <a:endParaRPr lang="en-US" sz="3200" b="1" dirty="0"/>
          </a:p>
        </p:txBody>
      </p:sp>
      <p:sp>
        <p:nvSpPr>
          <p:cNvPr id="4" name="Arrow: Left-Right 3">
            <a:extLst>
              <a:ext uri="{FF2B5EF4-FFF2-40B4-BE49-F238E27FC236}">
                <a16:creationId xmlns:a16="http://schemas.microsoft.com/office/drawing/2014/main" id="{C642D669-C3DF-FA36-85B1-CEF1E1234168}"/>
              </a:ext>
            </a:extLst>
          </p:cNvPr>
          <p:cNvSpPr/>
          <p:nvPr/>
        </p:nvSpPr>
        <p:spPr>
          <a:xfrm>
            <a:off x="5846064" y="755199"/>
            <a:ext cx="1216152" cy="484632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 descr="Daniel's 70th week is the final seven years of Daniel's 70 weeks ...">
            <a:extLst>
              <a:ext uri="{FF2B5EF4-FFF2-40B4-BE49-F238E27FC236}">
                <a16:creationId xmlns:a16="http://schemas.microsoft.com/office/drawing/2014/main" id="{D6F69642-B741-B464-3DE0-EE7D859D3B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68116" y="2385503"/>
            <a:ext cx="5589711" cy="4178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3805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19461</TotalTime>
  <Words>386</Words>
  <Application>Microsoft Office PowerPoint</Application>
  <PresentationFormat>Widescreen</PresentationFormat>
  <Paragraphs>52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Fellowship Church Sunday School  Jan-Feb 2023  Daniel’s Miracles &amp; Prophecies  Today – Daniel 9   Scripture, Prayer, &amp; 70 Weeks   Teaching Pastor Bill Heath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Church Sunday School  Jan – May 2022 Acts of the Apostles  Today – Turn to Acts 1</dc:title>
  <dc:creator>William Heath</dc:creator>
  <cp:lastModifiedBy>Bill</cp:lastModifiedBy>
  <cp:revision>264</cp:revision>
  <cp:lastPrinted>2023-01-24T13:58:03Z</cp:lastPrinted>
  <dcterms:created xsi:type="dcterms:W3CDTF">2021-12-26T22:17:50Z</dcterms:created>
  <dcterms:modified xsi:type="dcterms:W3CDTF">2023-01-24T13:58:27Z</dcterms:modified>
</cp:coreProperties>
</file>