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2" r:id="rId4"/>
    <p:sldId id="289" r:id="rId5"/>
    <p:sldId id="291" r:id="rId6"/>
    <p:sldId id="292" r:id="rId7"/>
    <p:sldId id="293" r:id="rId8"/>
    <p:sldId id="290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4"/>
            <p14:sldId id="282"/>
            <p14:sldId id="289"/>
            <p14:sldId id="291"/>
            <p14:sldId id="292"/>
            <p14:sldId id="29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0504" y="611160"/>
            <a:ext cx="616610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Jan-Feb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Daniel’s Witness &amp; Prophecies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Review and Application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Teaching Pastor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189C651-C390-8455-938E-805FFDB5B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29962-E6F7-EC0A-E3F9-586EE8B451C7}"/>
              </a:ext>
            </a:extLst>
          </p:cNvPr>
          <p:cNvSpPr txBox="1"/>
          <p:nvPr/>
        </p:nvSpPr>
        <p:spPr>
          <a:xfrm>
            <a:off x="0" y="97982"/>
            <a:ext cx="3493264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Charts at </a:t>
            </a:r>
          </a:p>
          <a:p>
            <a:r>
              <a:rPr lang="en-US" dirty="0"/>
              <a:t>fellowshipchurchwhiteplains.com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dirty="0"/>
              <a:t>Daniel’s Chronology,</a:t>
            </a:r>
          </a:p>
          <a:p>
            <a:r>
              <a:rPr lang="en-US" dirty="0"/>
              <a:t>       Time &amp; Timing</a:t>
            </a:r>
          </a:p>
          <a:p>
            <a:endParaRPr lang="en-US" sz="1200" dirty="0"/>
          </a:p>
          <a:p>
            <a:r>
              <a:rPr lang="en-US" dirty="0"/>
              <a:t>2.   Daniel and the Greek Empire</a:t>
            </a:r>
          </a:p>
          <a:p>
            <a:endParaRPr lang="en-US" sz="1200" dirty="0"/>
          </a:p>
          <a:p>
            <a:pPr marL="342900" indent="-342900">
              <a:buAutoNum type="arabicPeriod" startAt="3"/>
            </a:pPr>
            <a:r>
              <a:rPr lang="en-US" dirty="0"/>
              <a:t>Jeremiah’s 70-year Prophecy</a:t>
            </a:r>
          </a:p>
          <a:p>
            <a:endParaRPr lang="en-US" sz="1200" dirty="0"/>
          </a:p>
          <a:p>
            <a:pPr marL="342900" indent="-342900">
              <a:buAutoNum type="arabicPeriod" startAt="4"/>
            </a:pPr>
            <a:r>
              <a:rPr lang="en-US" dirty="0"/>
              <a:t>Daniel’s 69 Weeks</a:t>
            </a:r>
          </a:p>
          <a:p>
            <a:pPr marL="342900" indent="-342900">
              <a:buAutoNum type="arabicPeriod" startAt="4"/>
            </a:pPr>
            <a:endParaRPr lang="en-US" sz="1200" dirty="0"/>
          </a:p>
          <a:p>
            <a:pPr marL="342900" indent="-342900">
              <a:buAutoNum type="arabicPeriod" startAt="4"/>
            </a:pPr>
            <a:r>
              <a:rPr lang="en-US" dirty="0"/>
              <a:t>Daniel and John</a:t>
            </a:r>
          </a:p>
          <a:p>
            <a:r>
              <a:rPr lang="en-US" dirty="0"/>
              <a:t>       Compared in 12 Points</a:t>
            </a:r>
          </a:p>
          <a:p>
            <a:endParaRPr lang="en-US" sz="1200" dirty="0"/>
          </a:p>
          <a:p>
            <a:r>
              <a:rPr lang="en-US" b="1" u="sng" dirty="0"/>
              <a:t>Notes</a:t>
            </a:r>
            <a:r>
              <a:rPr lang="en-US" b="1" dirty="0"/>
              <a:t>:  </a:t>
            </a:r>
          </a:p>
          <a:p>
            <a:pPr marL="342900" indent="-342900">
              <a:buAutoNum type="arabicPeriod"/>
            </a:pPr>
            <a:r>
              <a:rPr lang="en-US" dirty="0"/>
              <a:t>Daniel 8-9 come before 5</a:t>
            </a:r>
          </a:p>
          <a:p>
            <a:endParaRPr lang="en-US" sz="1200" dirty="0"/>
          </a:p>
          <a:p>
            <a:r>
              <a:rPr lang="en-US" dirty="0"/>
              <a:t>2.   Angel(s): Gabriel in 8-9, </a:t>
            </a:r>
          </a:p>
          <a:p>
            <a:r>
              <a:rPr lang="en-US" dirty="0"/>
              <a:t>                        Michael in 10, 12</a:t>
            </a:r>
          </a:p>
          <a:p>
            <a:r>
              <a:rPr lang="en-US" sz="1200" dirty="0"/>
              <a:t>        </a:t>
            </a:r>
          </a:p>
          <a:p>
            <a:pPr marL="342900" indent="-342900">
              <a:buAutoNum type="arabicPeriod" startAt="3"/>
            </a:pPr>
            <a:r>
              <a:rPr lang="en-US" dirty="0"/>
              <a:t>Prince(s):  fallen angels 4, 10,12</a:t>
            </a:r>
          </a:p>
          <a:p>
            <a:r>
              <a:rPr lang="en-US" sz="1200" dirty="0"/>
              <a:t>         </a:t>
            </a:r>
          </a:p>
          <a:p>
            <a:r>
              <a:rPr lang="en-US" dirty="0"/>
              <a:t>4.   Preincarnate Christ</a:t>
            </a:r>
          </a:p>
          <a:p>
            <a:r>
              <a:rPr lang="en-US" dirty="0"/>
              <a:t>              Daniel  3, 10, 12</a:t>
            </a:r>
          </a:p>
          <a:p>
            <a:endParaRPr lang="en-US" sz="1200" dirty="0"/>
          </a:p>
          <a:p>
            <a:r>
              <a:rPr lang="en-US" dirty="0"/>
              <a:t>New Testament  Ephesians 6:10-20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2BD48-9AE1-23AF-C618-F3830751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96" y="0"/>
            <a:ext cx="8786274" cy="68580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DEAE5E51-1526-6EDB-285E-200BC23FE4C0}"/>
              </a:ext>
            </a:extLst>
          </p:cNvPr>
          <p:cNvSpPr/>
          <p:nvPr/>
        </p:nvSpPr>
        <p:spPr>
          <a:xfrm rot="18526543">
            <a:off x="7270906" y="2224157"/>
            <a:ext cx="220137" cy="1099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30369" y="719832"/>
            <a:ext cx="6148511" cy="603242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             </a:t>
            </a:r>
            <a:r>
              <a:rPr lang="en-US" sz="2400" b="1" dirty="0"/>
              <a:t>Old Testament </a:t>
            </a:r>
          </a:p>
          <a:p>
            <a:endParaRPr lang="en-US" sz="600" b="1" dirty="0"/>
          </a:p>
          <a:p>
            <a:r>
              <a:rPr lang="en-US" sz="2400" b="1" dirty="0"/>
              <a:t>1-6  Daniel’s Witness</a:t>
            </a:r>
          </a:p>
          <a:p>
            <a:endParaRPr lang="en-US" sz="1400" b="1" dirty="0"/>
          </a:p>
          <a:p>
            <a:r>
              <a:rPr lang="en-US" sz="2000" b="1" dirty="0"/>
              <a:t>Application:    </a:t>
            </a:r>
            <a:r>
              <a:rPr lang="en-US" sz="2000" dirty="0"/>
              <a:t>Living for God while living in Babylon.  </a:t>
            </a:r>
          </a:p>
          <a:p>
            <a:r>
              <a:rPr lang="en-US" sz="2000" dirty="0"/>
              <a:t>                          Going against the current of the world with 	          excellence in wisdom and daily living.  </a:t>
            </a:r>
          </a:p>
          <a:p>
            <a:r>
              <a:rPr lang="en-US" sz="2000" dirty="0"/>
              <a:t>                          Dare to be a Daniel.</a:t>
            </a:r>
          </a:p>
          <a:p>
            <a:endParaRPr lang="en-US" sz="1600" b="1" dirty="0"/>
          </a:p>
          <a:p>
            <a:r>
              <a:rPr lang="en-US" sz="2400" b="1" dirty="0"/>
              <a:t>7-12  Daniel’s Prophecies</a:t>
            </a:r>
            <a:r>
              <a:rPr lang="en-US" sz="2000" dirty="0"/>
              <a:t>      </a:t>
            </a:r>
          </a:p>
          <a:p>
            <a:endParaRPr lang="en-US" sz="1400" dirty="0"/>
          </a:p>
          <a:p>
            <a:r>
              <a:rPr lang="en-US" sz="2000" dirty="0"/>
              <a:t>Past/present/future:  2, 7, 9</a:t>
            </a:r>
          </a:p>
          <a:p>
            <a:r>
              <a:rPr lang="en-US" sz="2000" dirty="0"/>
              <a:t>Future:  8, 10-12</a:t>
            </a:r>
          </a:p>
          <a:p>
            <a:r>
              <a:rPr lang="en-US" sz="2000" dirty="0"/>
              <a:t>?  Feet and 10  toes or 10 horns and a little horn. </a:t>
            </a:r>
          </a:p>
          <a:p>
            <a:r>
              <a:rPr lang="en-US" sz="2000" dirty="0"/>
              <a:t> </a:t>
            </a:r>
          </a:p>
          <a:p>
            <a:r>
              <a:rPr lang="en-US" sz="2000" b="1" dirty="0"/>
              <a:t>Application:  </a:t>
            </a:r>
            <a:r>
              <a:rPr lang="en-US" sz="2000" dirty="0"/>
              <a:t>To comfort one another while waiting for the resurrection and the return of our Lord Jesus Christ to reign on earth.</a:t>
            </a:r>
          </a:p>
          <a:p>
            <a:endParaRPr lang="en-US" sz="1400" b="1" dirty="0"/>
          </a:p>
          <a:p>
            <a:r>
              <a:rPr lang="en-US" sz="2000" b="1" dirty="0"/>
              <a:t>Next Sunday:  </a:t>
            </a:r>
            <a:r>
              <a:rPr lang="en-US" sz="2000" dirty="0"/>
              <a:t>Justin Olsen in Jude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0FFF-B911-BB6B-A92E-C095E688D24D}"/>
              </a:ext>
            </a:extLst>
          </p:cNvPr>
          <p:cNvSpPr txBox="1"/>
          <p:nvPr/>
        </p:nvSpPr>
        <p:spPr>
          <a:xfrm>
            <a:off x="6527476" y="719832"/>
            <a:ext cx="5549071" cy="6061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Cambria Math" panose="02040503050406030204" pitchFamily="18" charset="0"/>
              </a:rPr>
              <a:t>New Testament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ea typeface="Cambria Math" panose="02040503050406030204" pitchFamily="18" charset="0"/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u="sng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The Old Testament is “written for </a:t>
            </a:r>
            <a:r>
              <a:rPr lang="en-US" sz="2000" b="1" dirty="0"/>
              <a:t>our </a:t>
            </a:r>
            <a:r>
              <a:rPr lang="en-US" sz="2000" dirty="0"/>
              <a:t>learning”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Romans 15:4 and ”written for </a:t>
            </a:r>
            <a:r>
              <a:rPr lang="en-US" sz="2000" b="1" dirty="0"/>
              <a:t>our</a:t>
            </a:r>
            <a:r>
              <a:rPr lang="en-US" sz="2000" dirty="0"/>
              <a:t> admonition”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1 Corinthians 10:11, and “body“ Colossians 2:17.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Jesus: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Matthew 24:15 about Daniel the prophet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Matthew 24-25 about Israel in the time of the end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John 13-17  about the mystery of the church age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Acts:   </a:t>
            </a:r>
            <a:r>
              <a:rPr lang="en-US" sz="2000" dirty="0"/>
              <a:t>1:8 My/our witness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15  transition of Israel (1-12) to all nations (13-28)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Epistles: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1 and 2 Thessalonians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1 Corinthians 9:17,  Ephesians 3:2, Colossians 1:25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Dispensation committed to the Apostle Paul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Revelation:  1, 4-20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Literal future things understood by the elect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living in the times of the end; Daniel’s 70</a:t>
            </a:r>
            <a:r>
              <a:rPr lang="en-US" sz="2000" baseline="30000" dirty="0"/>
              <a:t>th</a:t>
            </a:r>
            <a:r>
              <a:rPr lang="en-US" sz="2000" dirty="0"/>
              <a:t>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3576320" y="48074"/>
            <a:ext cx="645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Daniel  Review and Application</a:t>
            </a:r>
            <a:endParaRPr lang="en-US" sz="3200" b="1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642D669-C3DF-FA36-85B1-CEF1E1234168}"/>
              </a:ext>
            </a:extLst>
          </p:cNvPr>
          <p:cNvSpPr/>
          <p:nvPr/>
        </p:nvSpPr>
        <p:spPr>
          <a:xfrm>
            <a:off x="5846064" y="755199"/>
            <a:ext cx="1216152" cy="48463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0C38-138F-9B7E-5796-D4CE44F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71" y="106045"/>
            <a:ext cx="10337458" cy="52387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Daniel’s Chronology – Time and Timing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79E084B-0685-960B-A5C8-CC00D7B2D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377425"/>
              </p:ext>
            </p:extLst>
          </p:nvPr>
        </p:nvGraphicFramePr>
        <p:xfrm>
          <a:off x="498182" y="762956"/>
          <a:ext cx="11287418" cy="569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258">
                  <a:extLst>
                    <a:ext uri="{9D8B030D-6E8A-4147-A177-3AD203B41FA5}">
                      <a16:colId xmlns:a16="http://schemas.microsoft.com/office/drawing/2014/main" val="3803633057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42856199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654354028"/>
                    </a:ext>
                  </a:extLst>
                </a:gridCol>
                <a:gridCol w="6045200">
                  <a:extLst>
                    <a:ext uri="{9D8B030D-6E8A-4147-A177-3AD203B41FA5}">
                      <a16:colId xmlns:a16="http://schemas.microsoft.com/office/drawing/2014/main" val="2968037557"/>
                    </a:ext>
                  </a:extLst>
                </a:gridCol>
              </a:tblGrid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Age </a:t>
                      </a:r>
                      <a:r>
                        <a:rPr lang="en-US" sz="2000" b="0" dirty="0"/>
                        <a:t>(appx)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620 BC  Birth      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return 538 BC         Rest 535 -530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921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Nebuchadnezzar 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exile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605 BC   3 years of indoctrination.   Obedient teenager.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34774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Nebuchadnezzar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602 BC   Dream - image of gold head to iron &amp; clay toes.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97550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Nebuchadnezzar  temple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586 BC   Trial of a fiery furnace.   Daniel’s 3 friends.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69256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Nebuchadnezzar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563 BC   7 seasons + king 14 more </a:t>
                      </a:r>
                      <a:r>
                        <a:rPr lang="en-US" sz="2000" dirty="0" err="1"/>
                        <a:t>yrs</a:t>
                      </a:r>
                      <a:r>
                        <a:rPr lang="en-US" sz="2000" dirty="0"/>
                        <a:t>, natural death.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165583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Belshazzar 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540 BC   Nebuchadnezzar’s grandson.  Writing on wall.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85407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Darius the Mede, 62 </a:t>
                      </a:r>
                      <a:r>
                        <a:rPr lang="en-US" sz="2000" dirty="0" err="1"/>
                        <a:t>yrs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540 BC   The Lion’s Den.  Vs. 28 - Cyrus the Persian.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43704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Belshazzar,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, 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549 BC   God’s view of Dan 2.   Dream/visions 4 beasts.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438572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Belshazzar, 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, 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547 BC   Vision 2.  Ram and Goat.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37878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Darius the Mede,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540 BC   Vision 3.  Jeremiah’s 70  </a:t>
                      </a:r>
                      <a:r>
                        <a:rPr lang="en-US" sz="2000" dirty="0" err="1"/>
                        <a:t>yrs</a:t>
                      </a:r>
                      <a:r>
                        <a:rPr lang="en-US" sz="2000" dirty="0"/>
                        <a:t>, 70-weeks prophecy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060063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Cyrus, 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536 BC   Vision 4.  Ezra 1:1-5.  Michael, 21 days.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351050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Darius the Mede,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536 BC   Persia, Greece, Rome, Antichrist.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359543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85 to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Darius the Mede,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536 BC   Time of the end,  Great Tribulation.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1339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531B1-FDD7-07B2-4ECB-580975E2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Updated:  January 17, 2023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FB40B1-7469-C509-B710-723C520E2963}"/>
              </a:ext>
            </a:extLst>
          </p:cNvPr>
          <p:cNvCxnSpPr>
            <a:cxnSpLocks/>
          </p:cNvCxnSpPr>
          <p:nvPr/>
        </p:nvCxnSpPr>
        <p:spPr>
          <a:xfrm>
            <a:off x="5567680" y="4033520"/>
            <a:ext cx="0" cy="386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B3F84-FB69-39A6-4C9F-B15E58793F9C}"/>
              </a:ext>
            </a:extLst>
          </p:cNvPr>
          <p:cNvCxnSpPr>
            <a:cxnSpLocks/>
          </p:cNvCxnSpPr>
          <p:nvPr/>
        </p:nvCxnSpPr>
        <p:spPr>
          <a:xfrm>
            <a:off x="2153920" y="3972560"/>
            <a:ext cx="0" cy="44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28387F6-8810-5A5B-8510-FD728FC3C070}"/>
              </a:ext>
            </a:extLst>
          </p:cNvPr>
          <p:cNvCxnSpPr>
            <a:cxnSpLocks/>
          </p:cNvCxnSpPr>
          <p:nvPr/>
        </p:nvCxnSpPr>
        <p:spPr>
          <a:xfrm>
            <a:off x="2164080" y="5191760"/>
            <a:ext cx="0" cy="88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CCF6BD-7711-8597-986F-07C8CD700808}"/>
              </a:ext>
            </a:extLst>
          </p:cNvPr>
          <p:cNvCxnSpPr>
            <a:cxnSpLocks/>
          </p:cNvCxnSpPr>
          <p:nvPr/>
        </p:nvCxnSpPr>
        <p:spPr>
          <a:xfrm>
            <a:off x="5567680" y="5191760"/>
            <a:ext cx="0" cy="88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6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0C38-138F-9B7E-5796-D4CE44F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71" y="95885"/>
            <a:ext cx="10337458" cy="5238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Daniel and  the Greek Empire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79E084B-0685-960B-A5C8-CC00D7B2D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01182"/>
              </p:ext>
            </p:extLst>
          </p:nvPr>
        </p:nvGraphicFramePr>
        <p:xfrm>
          <a:off x="348343" y="742636"/>
          <a:ext cx="11582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267">
                  <a:extLst>
                    <a:ext uri="{9D8B030D-6E8A-4147-A177-3AD203B41FA5}">
                      <a16:colId xmlns:a16="http://schemas.microsoft.com/office/drawing/2014/main" val="3803633057"/>
                    </a:ext>
                  </a:extLst>
                </a:gridCol>
                <a:gridCol w="2110647">
                  <a:extLst>
                    <a:ext uri="{9D8B030D-6E8A-4147-A177-3AD203B41FA5}">
                      <a16:colId xmlns:a16="http://schemas.microsoft.com/office/drawing/2014/main" val="654354028"/>
                    </a:ext>
                  </a:extLst>
                </a:gridCol>
                <a:gridCol w="2493425">
                  <a:extLst>
                    <a:ext uri="{9D8B030D-6E8A-4147-A177-3AD203B41FA5}">
                      <a16:colId xmlns:a16="http://schemas.microsoft.com/office/drawing/2014/main" val="4101617201"/>
                    </a:ext>
                  </a:extLst>
                </a:gridCol>
                <a:gridCol w="162689">
                  <a:extLst>
                    <a:ext uri="{9D8B030D-6E8A-4147-A177-3AD203B41FA5}">
                      <a16:colId xmlns:a16="http://schemas.microsoft.com/office/drawing/2014/main" val="1538375792"/>
                    </a:ext>
                  </a:extLst>
                </a:gridCol>
                <a:gridCol w="2703418">
                  <a:extLst>
                    <a:ext uri="{9D8B030D-6E8A-4147-A177-3AD203B41FA5}">
                      <a16:colId xmlns:a16="http://schemas.microsoft.com/office/drawing/2014/main" val="3701390555"/>
                    </a:ext>
                  </a:extLst>
                </a:gridCol>
                <a:gridCol w="1630977">
                  <a:extLst>
                    <a:ext uri="{9D8B030D-6E8A-4147-A177-3AD203B41FA5}">
                      <a16:colId xmlns:a16="http://schemas.microsoft.com/office/drawing/2014/main" val="2368215356"/>
                    </a:ext>
                  </a:extLst>
                </a:gridCol>
                <a:gridCol w="1630977">
                  <a:extLst>
                    <a:ext uri="{9D8B030D-6E8A-4147-A177-3AD203B41FA5}">
                      <a16:colId xmlns:a16="http://schemas.microsoft.com/office/drawing/2014/main" val="649151610"/>
                    </a:ext>
                  </a:extLst>
                </a:gridCol>
              </a:tblGrid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Alexander the Great</a:t>
                      </a:r>
                    </a:p>
                    <a:p>
                      <a:pPr algn="ctr"/>
                      <a:r>
                        <a:rPr lang="en-US" sz="1800" dirty="0"/>
                        <a:t>The Big Horn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/>
                        <a:t> Antiochus Ephipanes</a:t>
                      </a:r>
                    </a:p>
                    <a:p>
                      <a:r>
                        <a:rPr lang="en-US" sz="1800"/>
                        <a:t>Shadow of the Little Horn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/>
                        <a:t>Beast of the Sea/Antichrist </a:t>
                      </a:r>
                    </a:p>
                    <a:p>
                      <a:r>
                        <a:rPr lang="en-US" sz="1800"/>
                        <a:t>         The Little Horn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Abomination </a:t>
                      </a:r>
                    </a:p>
                    <a:p>
                      <a:r>
                        <a:rPr lang="en-US" sz="1800" dirty="0"/>
                        <a:t>         The Little Horn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921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32c: thighs of brass</a:t>
                      </a:r>
                    </a:p>
                    <a:p>
                      <a:r>
                        <a:rPr lang="en-US" sz="1800" dirty="0"/>
                        <a:t>39b: rule over earth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/>
                        <a:t>34: feet iron &amp; clay</a:t>
                      </a:r>
                    </a:p>
                    <a:p>
                      <a:r>
                        <a:rPr lang="en-US" sz="1800"/>
                        <a:t>42-43: toes 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34: feet iron &amp; clay</a:t>
                      </a:r>
                    </a:p>
                    <a:p>
                      <a:r>
                        <a:rPr lang="en-US" sz="1800"/>
                        <a:t>42-43: toes 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34774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6: leopard, 4 wings, 4 heads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/>
                        <a:t>7-8: iron teeth, 10-3 horns, 1 little horn. 11-12, 19-25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7-8: iron teeth, 10-3 horns, 1 little horn. 11-12, 19-25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12:3, 13:1, </a:t>
                      </a:r>
                    </a:p>
                    <a:p>
                      <a:r>
                        <a:rPr lang="en-US" sz="1800" dirty="0"/>
                        <a:t>17:3, 7, 12,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Rev: 10 horns = 10 kings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6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5-8: goat’s big horn</a:t>
                      </a:r>
                    </a:p>
                    <a:p>
                      <a:r>
                        <a:rPr lang="en-US" sz="1800" dirty="0"/>
                        <a:t>21-22: rough goat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/>
                        <a:t>9-14: shadow of  little horn, 23-25a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/>
                        <a:t>25b: broken without hand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25b: broken without hand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19:11-21 white 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19:20 cast into the lake of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22802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dirty="0"/>
                        <a:t>26c-27: confirm covenant one week, break midway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26c-27: confirm covenant one week, break midway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6-19: white 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1260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97527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800" dirty="0"/>
                        <a:t>20b: Michael will fight with the prince of Grecia.  Daniel 12:1  Michael stands for people of Israel.    Rome.</a:t>
                      </a:r>
                    </a:p>
                    <a:p>
                      <a:r>
                        <a:rPr lang="en-US" sz="1800" dirty="0"/>
                        <a:t>Jude 9 Michael / his angels fight for Moses body.  Rev 12:7 Michael / his angels fought the dragon.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26393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11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3-4: Alexander,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generals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5-20: North/South Kings, 21-29 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36-45: exalt himself as God, no desire for women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30-35: Revolt of Maccabees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36485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12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1-3: tribulation saints</a:t>
                      </a:r>
                    </a:p>
                    <a:p>
                      <a:r>
                        <a:rPr lang="en-US" sz="1800" dirty="0"/>
                        <a:t>4-10: seal the book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1:3-4 revealed</a:t>
                      </a:r>
                    </a:p>
                    <a:p>
                      <a:r>
                        <a:rPr lang="en-US" sz="1800" dirty="0"/>
                        <a:t>5: Lamb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11: 1290 days 12: 1335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266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531B1-FDD7-07B2-4ECB-580975E2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 February 18, 2023</a:t>
            </a:r>
          </a:p>
        </p:txBody>
      </p:sp>
    </p:spTree>
    <p:extLst>
      <p:ext uri="{BB962C8B-B14F-4D97-AF65-F5344CB8AC3E}">
        <p14:creationId xmlns:p14="http://schemas.microsoft.com/office/powerpoint/2010/main" val="33152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81CEBC-A666-E69C-5A3C-984AFB1B1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689" y="102386"/>
            <a:ext cx="8371840" cy="661908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75CB5-91AA-618A-06CF-69D0C446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8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BFC342-4017-E7BD-CAF8-610AF6025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512" y="85725"/>
            <a:ext cx="10767848" cy="67214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1281C-6CC9-48B3-1BD6-00037236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8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0C38-138F-9B7E-5796-D4CE44F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71" y="95885"/>
            <a:ext cx="10337458" cy="52387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Daniel and John Compared in 12 points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79E084B-0685-960B-A5C8-CC00D7B2D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644824"/>
              </p:ext>
            </p:extLst>
          </p:nvPr>
        </p:nvGraphicFramePr>
        <p:xfrm>
          <a:off x="528491" y="742636"/>
          <a:ext cx="11135018" cy="43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8">
                  <a:extLst>
                    <a:ext uri="{9D8B030D-6E8A-4147-A177-3AD203B41FA5}">
                      <a16:colId xmlns:a16="http://schemas.microsoft.com/office/drawing/2014/main" val="3803633057"/>
                    </a:ext>
                  </a:extLst>
                </a:gridCol>
                <a:gridCol w="4226731">
                  <a:extLst>
                    <a:ext uri="{9D8B030D-6E8A-4147-A177-3AD203B41FA5}">
                      <a16:colId xmlns:a16="http://schemas.microsoft.com/office/drawing/2014/main" val="654354028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2968037557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1538375792"/>
                    </a:ext>
                  </a:extLst>
                </a:gridCol>
                <a:gridCol w="1615269">
                  <a:extLst>
                    <a:ext uri="{9D8B030D-6E8A-4147-A177-3AD203B41FA5}">
                      <a16:colId xmlns:a16="http://schemas.microsoft.com/office/drawing/2014/main" val="2368215356"/>
                    </a:ext>
                  </a:extLst>
                </a:gridCol>
              </a:tblGrid>
              <a:tr h="43805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Daniel &amp; John  (World view prophecy)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921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Greatly beloved  of God/Jesus loved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9:23, 10:11,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19:26, 20:2, 21:7,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34774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Helped by the good angels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4-22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22802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Transport by vision into the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8:1-2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97527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Lives to old age, 90 +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 90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26393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Live in exile during revelation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21:22-23.  History Ephesus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236485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Past prophecy fulfilled in historical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 7-8,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2-3 or 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2668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End Times Revelation of 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Coming (trust)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 7, 9, 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19226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 prophecy of gentile / Israel 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2-7 / 8-12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17, The Body of Christ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060063"/>
                  </a:ext>
                </a:extLst>
              </a:tr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 beast of the sea - antichrist (little horn)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7:23-25, 12:7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John  2:18, 22, 4:3; 2 John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13:1-8, 17:12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35105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23A564-702E-4522-F2F4-3F5DC281E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36859"/>
              </p:ext>
            </p:extLst>
          </p:nvPr>
        </p:nvGraphicFramePr>
        <p:xfrm>
          <a:off x="528491" y="6201288"/>
          <a:ext cx="11135018" cy="43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8">
                  <a:extLst>
                    <a:ext uri="{9D8B030D-6E8A-4147-A177-3AD203B41FA5}">
                      <a16:colId xmlns:a16="http://schemas.microsoft.com/office/drawing/2014/main" val="2487564056"/>
                    </a:ext>
                  </a:extLst>
                </a:gridCol>
                <a:gridCol w="4226731">
                  <a:extLst>
                    <a:ext uri="{9D8B030D-6E8A-4147-A177-3AD203B41FA5}">
                      <a16:colId xmlns:a16="http://schemas.microsoft.com/office/drawing/2014/main" val="1405681179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755863217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2750506936"/>
                    </a:ext>
                  </a:extLst>
                </a:gridCol>
                <a:gridCol w="1615269">
                  <a:extLst>
                    <a:ext uri="{9D8B030D-6E8A-4147-A177-3AD203B41FA5}">
                      <a16:colId xmlns:a16="http://schemas.microsoft.com/office/drawing/2014/main" val="3822345948"/>
                    </a:ext>
                  </a:extLst>
                </a:gridCol>
              </a:tblGrid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Excellent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1:20, 5:12,14; 6:3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436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8097E3-0B74-890E-B762-38A84C325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49340"/>
              </p:ext>
            </p:extLst>
          </p:nvPr>
        </p:nvGraphicFramePr>
        <p:xfrm>
          <a:off x="528491" y="5123156"/>
          <a:ext cx="1113501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8">
                  <a:extLst>
                    <a:ext uri="{9D8B030D-6E8A-4147-A177-3AD203B41FA5}">
                      <a16:colId xmlns:a16="http://schemas.microsoft.com/office/drawing/2014/main" val="758817781"/>
                    </a:ext>
                  </a:extLst>
                </a:gridCol>
                <a:gridCol w="4226731">
                  <a:extLst>
                    <a:ext uri="{9D8B030D-6E8A-4147-A177-3AD203B41FA5}">
                      <a16:colId xmlns:a16="http://schemas.microsoft.com/office/drawing/2014/main" val="1841693431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516126436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73699845"/>
                    </a:ext>
                  </a:extLst>
                </a:gridCol>
                <a:gridCol w="1615269">
                  <a:extLst>
                    <a:ext uri="{9D8B030D-6E8A-4147-A177-3AD203B41FA5}">
                      <a16:colId xmlns:a16="http://schemas.microsoft.com/office/drawing/2014/main" val="3755982556"/>
                    </a:ext>
                  </a:extLst>
                </a:gridCol>
              </a:tblGrid>
              <a:tr h="438052"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Sealed until the time of the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12:4, 9 concealed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1:3-4 revealed</a:t>
                      </a:r>
                    </a:p>
                    <a:p>
                      <a:r>
                        <a:rPr lang="en-US" sz="1800" dirty="0"/>
                        <a:t>5:1-5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303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BA21D8-FE9B-B322-7D39-55655B3CC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19499"/>
              </p:ext>
            </p:extLst>
          </p:nvPr>
        </p:nvGraphicFramePr>
        <p:xfrm>
          <a:off x="528491" y="5763236"/>
          <a:ext cx="11135018" cy="43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8">
                  <a:extLst>
                    <a:ext uri="{9D8B030D-6E8A-4147-A177-3AD203B41FA5}">
                      <a16:colId xmlns:a16="http://schemas.microsoft.com/office/drawing/2014/main" val="1735427407"/>
                    </a:ext>
                  </a:extLst>
                </a:gridCol>
                <a:gridCol w="4226731">
                  <a:extLst>
                    <a:ext uri="{9D8B030D-6E8A-4147-A177-3AD203B41FA5}">
                      <a16:colId xmlns:a16="http://schemas.microsoft.com/office/drawing/2014/main" val="116579762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4062091225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3414511869"/>
                    </a:ext>
                  </a:extLst>
                </a:gridCol>
                <a:gridCol w="1615269">
                  <a:extLst>
                    <a:ext uri="{9D8B030D-6E8A-4147-A177-3AD203B41FA5}">
                      <a16:colId xmlns:a16="http://schemas.microsoft.com/office/drawing/2014/main" val="1348859108"/>
                    </a:ext>
                  </a:extLst>
                </a:gridCol>
              </a:tblGrid>
              <a:tr h="43805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 Body of Christ (Bride)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Revealed 3:29, 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2-3, 22:16-21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35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06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21340</TotalTime>
  <Words>1036</Words>
  <Application>Microsoft Office PowerPoint</Application>
  <PresentationFormat>Widescreen</PresentationFormat>
  <Paragraphs>246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Fellowship Church Sunday School  Jan-Feb 2023  Daniel’s Witness &amp; Prophecies  Today – Review and Application   Teaching Pastor Bill Heath</vt:lpstr>
      <vt:lpstr>PowerPoint Presentation</vt:lpstr>
      <vt:lpstr>PowerPoint Presentation</vt:lpstr>
      <vt:lpstr>Daniel’s Chronology – Time and Timing</vt:lpstr>
      <vt:lpstr>Daniel and  the Greek Empire </vt:lpstr>
      <vt:lpstr>PowerPoint Presentation</vt:lpstr>
      <vt:lpstr>PowerPoint Presentation</vt:lpstr>
      <vt:lpstr>Daniel and John Compared in 12 points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309</cp:revision>
  <cp:lastPrinted>2023-02-19T13:47:28Z</cp:lastPrinted>
  <dcterms:created xsi:type="dcterms:W3CDTF">2021-12-26T22:17:50Z</dcterms:created>
  <dcterms:modified xsi:type="dcterms:W3CDTF">2023-02-19T13:49:40Z</dcterms:modified>
</cp:coreProperties>
</file>