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82" r:id="rId3"/>
    <p:sldId id="288" r:id="rId4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4AA90D-1AC6-4833-A0FC-5AE4ACB72110}">
          <p14:sldIdLst>
            <p14:sldId id="256"/>
            <p14:sldId id="282"/>
            <p14:sldId id="2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447" autoAdjust="0"/>
  </p:normalViewPr>
  <p:slideViewPr>
    <p:cSldViewPr snapToGrid="0">
      <p:cViewPr varScale="1">
        <p:scale>
          <a:sx n="63" d="100"/>
          <a:sy n="63" d="100"/>
        </p:scale>
        <p:origin x="804" y="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8A852-B911-4C93-AAB0-2DFCCC3B37E5}" type="datetimeFigureOut">
              <a:rPr lang="en-US" smtClean="0"/>
              <a:t>7/23/2023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7F6C9B-4AE2-4BE4-88B6-FD41C40E5B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522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C00C-1569-40C7-82E2-DA934C591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45C107-2A7B-4FCE-9C6F-CD7A31F72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D9E9A-BE0A-4E22-A8F6-BEB3F50B3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5D91B-08C7-467F-847E-DF9B26D7F106}" type="datetime1">
              <a:rPr lang="en-US" smtClean="0"/>
              <a:t>7/23/2023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B50C7-9584-4D2C-B499-26DB2613C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D97FE-19B8-4537-820C-C3A5696C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9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05695-CE00-4DFD-9666-9D1BF890E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2E3C64-821C-4B29-84AC-CFDC2AABF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AFBA5-9C3A-44B5-9EA9-5A8369E67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101E-E8C6-4C34-B121-70E6A0F72FA4}" type="datetime1">
              <a:rPr lang="en-US" smtClean="0"/>
              <a:t>7/23/2023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E5EFE-A9FB-4E57-A631-30A145B55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00FF9-6843-45B4-AB0E-0E7883BF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160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4D176D-8411-4CE6-8492-AC8F565121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6F8BA-AEED-4EED-9072-3E21D93AF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00E40-CAF6-4CB4-876D-93B9F9121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CDCB-9E33-406B-8993-93B407C8AEDF}" type="datetime1">
              <a:rPr lang="en-US" smtClean="0"/>
              <a:t>7/23/2023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81CAF-9995-4694-A791-7F0124C7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83706-4B16-4D22-8C86-EB1D2C9EF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90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BAE69-EDFD-4A7D-A1C4-771FB24F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D37AA-C9DF-4783-B822-AE703B48A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4D149-6D96-4419-9891-EADCC829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7933-78D6-457E-8F14-AFA89ECC8267}" type="datetime1">
              <a:rPr lang="en-US" smtClean="0"/>
              <a:t>7/23/2023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D7F94-E36E-43A7-AD95-50F0ED52C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C60E-D97D-4CAF-8C53-B1CD726CD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25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03AD4-0801-47FD-A183-5BF87AF0A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6CF11A-A058-46BA-B20D-4BC92FBE1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DC734-9BC4-4BF3-A1CC-33683522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3FE4-ECE3-441B-8DE4-8CF91CAB2B70}" type="datetime1">
              <a:rPr lang="en-US" smtClean="0"/>
              <a:t>7/23/2023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305DC-8CB8-4DD7-B633-FB8614D47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B2DD6-F671-4853-B494-198D0F47B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2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48BDD-913D-45D3-93B0-3F34FB753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ECD2E-2B57-4D0C-8707-920EB6EBD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10CA3-D2CA-486D-B64C-522105D17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05098-1493-4C70-9F44-DCFC4E06E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43AA-FBEE-4F81-A443-1C8CD7DDF835}" type="datetime1">
              <a:rPr lang="en-US" smtClean="0"/>
              <a:t>7/23/2023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3CBDF-CEE7-42B2-8639-512814BCA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97B533-B683-41FC-A20C-FA07DE7B2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842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36FDE-E9B4-4255-A993-43B5DD0A4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B180D-4770-49C7-867C-CD003C87B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D836AF-99F0-46AA-A89A-8120F97DA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47139-914A-4A4A-8B4C-E4363E84D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05FE96-A863-4D19-9438-ABD60D61B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AB0AF2-9FDA-48B5-A56A-A55D72A79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D9EB-98E0-4D5D-B6DF-8519E307DFA6}" type="datetime1">
              <a:rPr lang="en-US" smtClean="0"/>
              <a:t>7/23/2023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E6D53D-8308-4253-B156-06BC0C10A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D9AB4A-B45E-4DEC-ADF1-38B92195A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02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C88C1-1B75-449E-A019-8FCA0B54E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0D61EF-0978-4D2E-8294-D2303149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E05A-7379-4D93-AF01-9D8AF38840C3}" type="datetime1">
              <a:rPr lang="en-US" smtClean="0"/>
              <a:t>7/23/2023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5A2861-4054-4F27-91AA-3761D1363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81F128-26C2-4578-AAA5-7295BF63F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946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D3234-237D-4FAB-AF2B-6A3433EE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8107-E5F8-4F74-BA23-95B63BC6E742}" type="datetime1">
              <a:rPr lang="en-US" smtClean="0"/>
              <a:t>7/23/2023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1127C2-EC99-41CE-B8D4-B7553F9C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5282DC-1DEF-41CD-A521-02C5438E4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61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0FAD9-9B82-472C-8A2F-F704DCB05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56F67-C550-466F-A8FD-194E09AF5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531AC4-7B7A-4765-B52B-C09AF3845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324C15-3B0B-4EC6-A947-829F51FFE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544C-1053-4FDB-8753-91F19867B1A0}" type="datetime1">
              <a:rPr lang="en-US" smtClean="0"/>
              <a:t>7/23/2023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B33EB6-5BA9-4347-89F6-1AE46BB1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E7B59-F846-4B06-95F8-F1F19BB47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40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23B08-482B-4D8A-A280-3810A158E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528F0-3A2F-4731-BFD5-7C5A8B652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CB4B3-F285-4376-8DB8-8BEA795F5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FACFF1-85F5-44CF-BC67-B0F8D55DA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E38D4-A85E-4FB5-B742-29A5014475E6}" type="datetime1">
              <a:rPr lang="en-US" smtClean="0"/>
              <a:t>7/23/2023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52CBFB-0D8C-4331-AAE8-AF0F27CFC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5402C-6DA5-408F-8FD1-A1BD15CA7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64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524840-24F3-4C02-84C1-8AC0E4B08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24E94B-195D-4D65-BF20-E16D0FE93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93662-241A-4E6D-9C61-07A5A683F6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F456C-99C5-4DC7-A8BD-98578A665D3E}" type="datetime1">
              <a:rPr lang="en-US" smtClean="0"/>
              <a:t>7/23/2023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BDA06-B513-49F8-A3E0-FA3B13902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BB1AF-49F1-45E6-9F4C-F8B580C56D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758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1912F7-3EA2-4396-8A5E-275ED1B3D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3768" y="565265"/>
            <a:ext cx="8284464" cy="56356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Fellowship Church Sunday School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Jul-Sep 2023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Ezekiel:  Prophet on a Short Leash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Today:  Turn to Ezekiel 12-16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 Sin’s Consequences for a Nation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teacher:  Bill Heath</a:t>
            </a:r>
            <a:endParaRPr lang="en-US" sz="3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4427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028C80F-547A-88DE-D2CF-5DDA87457928}"/>
              </a:ext>
            </a:extLst>
          </p:cNvPr>
          <p:cNvSpPr txBox="1"/>
          <p:nvPr/>
        </p:nvSpPr>
        <p:spPr>
          <a:xfrm>
            <a:off x="167778" y="522727"/>
            <a:ext cx="7772399" cy="621708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12:1-28  Plenty of </a:t>
            </a:r>
            <a:r>
              <a:rPr lang="en-US" sz="2400" u="sng" dirty="0">
                <a:solidFill>
                  <a:schemeClr val="bg1"/>
                </a:solidFill>
              </a:rPr>
              <a:t>Time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(Eph 5:16, Col 4:5 – redeem the time)</a:t>
            </a:r>
          </a:p>
          <a:p>
            <a:r>
              <a:rPr lang="en-US" sz="2000" dirty="0">
                <a:solidFill>
                  <a:schemeClr val="bg1"/>
                </a:solidFill>
              </a:rPr>
              <a:t>         </a:t>
            </a:r>
            <a:r>
              <a:rPr lang="en-US" dirty="0">
                <a:solidFill>
                  <a:schemeClr val="bg1"/>
                </a:solidFill>
              </a:rPr>
              <a:t>1-3    the rebellious house of Israel does not see  (God sees, </a:t>
            </a:r>
            <a:r>
              <a:rPr lang="en-US" dirty="0" err="1">
                <a:solidFill>
                  <a:schemeClr val="bg1"/>
                </a:solidFill>
              </a:rPr>
              <a:t>Ez</a:t>
            </a:r>
            <a:r>
              <a:rPr lang="en-US" dirty="0">
                <a:solidFill>
                  <a:schemeClr val="bg1"/>
                </a:solidFill>
              </a:rPr>
              <a:t> 8:5-18)</a:t>
            </a:r>
          </a:p>
          <a:p>
            <a:r>
              <a:rPr lang="en-US" dirty="0">
                <a:solidFill>
                  <a:schemeClr val="bg1"/>
                </a:solidFill>
              </a:rPr>
              <a:t>         4-16   sign:  move stuff, dig a hole in a wall, cover face  / Zedekiah</a:t>
            </a:r>
          </a:p>
          <a:p>
            <a:r>
              <a:rPr lang="en-US" dirty="0">
                <a:solidFill>
                  <a:schemeClr val="bg1"/>
                </a:solidFill>
              </a:rPr>
              <a:t>       17-20   sign:  eat with quaking, drink with shaking</a:t>
            </a:r>
          </a:p>
          <a:p>
            <a:r>
              <a:rPr lang="en-US" dirty="0">
                <a:solidFill>
                  <a:schemeClr val="bg1"/>
                </a:solidFill>
              </a:rPr>
              <a:t>       21-28   false proverb:  Ezekiel’s vision is far off (</a:t>
            </a:r>
            <a:r>
              <a:rPr lang="en-US" dirty="0" err="1">
                <a:solidFill>
                  <a:schemeClr val="bg1"/>
                </a:solidFill>
              </a:rPr>
              <a:t>Ez</a:t>
            </a:r>
            <a:r>
              <a:rPr lang="en-US" dirty="0">
                <a:solidFill>
                  <a:schemeClr val="bg1"/>
                </a:solidFill>
              </a:rPr>
              <a:t> 11:1-3, 2 Pet 3:2-6)  </a:t>
            </a:r>
          </a:p>
          <a:p>
            <a:endParaRPr lang="en-US" sz="6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13:1-23  </a:t>
            </a:r>
            <a:r>
              <a:rPr lang="en-US" sz="2400" u="sng" dirty="0">
                <a:solidFill>
                  <a:schemeClr val="bg1"/>
                </a:solidFill>
              </a:rPr>
              <a:t>False</a:t>
            </a:r>
            <a:r>
              <a:rPr lang="en-US" sz="2400" dirty="0">
                <a:solidFill>
                  <a:schemeClr val="bg1"/>
                </a:solidFill>
              </a:rPr>
              <a:t> Prophet and False Prophetess </a:t>
            </a:r>
            <a:r>
              <a:rPr lang="en-US" sz="2000" dirty="0">
                <a:solidFill>
                  <a:schemeClr val="bg1"/>
                </a:solidFill>
              </a:rPr>
              <a:t>(2 Pet 2, Jude)</a:t>
            </a:r>
          </a:p>
          <a:p>
            <a:r>
              <a:rPr lang="en-US" dirty="0">
                <a:solidFill>
                  <a:schemeClr val="bg1"/>
                </a:solidFill>
              </a:rPr>
              <a:t>         1-16   prophet speaks his own heart &amp; spirit, no foundation / weak walls</a:t>
            </a:r>
          </a:p>
          <a:p>
            <a:r>
              <a:rPr lang="en-US" dirty="0">
                <a:solidFill>
                  <a:schemeClr val="bg1"/>
                </a:solidFill>
              </a:rPr>
              <a:t>       17-23   prophetess speaks her own heart, hunts souls with magic/charms </a:t>
            </a:r>
          </a:p>
          <a:p>
            <a:endParaRPr lang="en-US" sz="6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14:1-23  </a:t>
            </a:r>
            <a:r>
              <a:rPr lang="en-US" sz="2400" u="sng" dirty="0">
                <a:solidFill>
                  <a:schemeClr val="bg1"/>
                </a:solidFill>
              </a:rPr>
              <a:t>Idols</a:t>
            </a:r>
            <a:r>
              <a:rPr lang="en-US" sz="2400" dirty="0">
                <a:solidFill>
                  <a:schemeClr val="bg1"/>
                </a:solidFill>
              </a:rPr>
              <a:t> and None Righteous </a:t>
            </a:r>
            <a:r>
              <a:rPr lang="en-US" sz="2000" dirty="0">
                <a:solidFill>
                  <a:schemeClr val="bg1"/>
                </a:solidFill>
              </a:rPr>
              <a:t>(1 John 5:21)</a:t>
            </a:r>
          </a:p>
          <a:p>
            <a:r>
              <a:rPr lang="en-US" sz="2000" dirty="0">
                <a:solidFill>
                  <a:schemeClr val="bg1"/>
                </a:solidFill>
              </a:rPr>
              <a:t>         </a:t>
            </a:r>
            <a:r>
              <a:rPr lang="en-US" dirty="0">
                <a:solidFill>
                  <a:schemeClr val="bg1"/>
                </a:solidFill>
              </a:rPr>
              <a:t>1-11   Idols in their heart &gt; elders and prophets</a:t>
            </a:r>
          </a:p>
          <a:p>
            <a:r>
              <a:rPr lang="en-US" dirty="0">
                <a:solidFill>
                  <a:schemeClr val="bg1"/>
                </a:solidFill>
              </a:rPr>
              <a:t>        12-23   Noah, Daniel, &amp; Job, 4x-4 judgments/includes sons and daughters</a:t>
            </a:r>
          </a:p>
          <a:p>
            <a:endParaRPr lang="en-US" sz="6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15:1-8  Parable of the </a:t>
            </a:r>
            <a:r>
              <a:rPr lang="en-US" sz="2400" u="sng" dirty="0">
                <a:solidFill>
                  <a:schemeClr val="bg1"/>
                </a:solidFill>
              </a:rPr>
              <a:t>Worthless Vine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(John 15:6, 1 Cor 3:1)</a:t>
            </a:r>
          </a:p>
          <a:p>
            <a:r>
              <a:rPr lang="en-US" sz="2000" dirty="0">
                <a:solidFill>
                  <a:schemeClr val="bg1"/>
                </a:solidFill>
              </a:rPr>
              <a:t>                 </a:t>
            </a:r>
            <a:r>
              <a:rPr lang="en-US" dirty="0">
                <a:solidFill>
                  <a:schemeClr val="bg1"/>
                </a:solidFill>
              </a:rPr>
              <a:t>trespass, set aside, of no use  to the master (1 Cor 9:27, 2 Tim 2:19-21)</a:t>
            </a:r>
          </a:p>
          <a:p>
            <a:endParaRPr lang="en-US" sz="6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16:1-63  Parable of the </a:t>
            </a:r>
            <a:r>
              <a:rPr lang="en-US" sz="2400" u="sng" dirty="0">
                <a:solidFill>
                  <a:schemeClr val="bg1"/>
                </a:solidFill>
              </a:rPr>
              <a:t>Unfaithful Wife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(Hosea, James 4:4-10)</a:t>
            </a:r>
          </a:p>
          <a:p>
            <a:r>
              <a:rPr lang="en-US" sz="2000" dirty="0">
                <a:solidFill>
                  <a:schemeClr val="bg1"/>
                </a:solidFill>
              </a:rPr>
              <a:t>       </a:t>
            </a:r>
            <a:r>
              <a:rPr lang="en-US" dirty="0">
                <a:solidFill>
                  <a:schemeClr val="bg1"/>
                </a:solidFill>
              </a:rPr>
              <a:t>1-14   Young Amorite &amp; Hittite of Jerusalem – God grew the city into beauty</a:t>
            </a:r>
          </a:p>
          <a:p>
            <a:r>
              <a:rPr lang="en-US" dirty="0">
                <a:solidFill>
                  <a:schemeClr val="bg1"/>
                </a:solidFill>
              </a:rPr>
              <a:t>      15-58   harlots, fornication, whoredom, adultery – Samaria &amp; Sodom</a:t>
            </a:r>
          </a:p>
          <a:p>
            <a:r>
              <a:rPr lang="en-US" dirty="0">
                <a:solidFill>
                  <a:schemeClr val="bg1"/>
                </a:solidFill>
              </a:rPr>
              <a:t>      59-63   God remembers His everlasting covenant – Israel remembers &amp; shame</a:t>
            </a:r>
          </a:p>
          <a:p>
            <a:endParaRPr lang="en-US" sz="11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Next Sunday:  Ezekiel  17-20; read ahead questions on the back.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67D2F-BD80-D3BE-C719-19F87937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5F70FFF-B911-BB6B-A92E-C095E688D24D}"/>
              </a:ext>
            </a:extLst>
          </p:cNvPr>
          <p:cNvSpPr txBox="1"/>
          <p:nvPr/>
        </p:nvSpPr>
        <p:spPr>
          <a:xfrm>
            <a:off x="8148320" y="176748"/>
            <a:ext cx="3875903" cy="658488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u="sng" dirty="0">
              <a:solidFill>
                <a:schemeClr val="bg1"/>
              </a:solidFill>
            </a:endParaRP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u="sng">
                <a:solidFill>
                  <a:schemeClr val="bg1"/>
                </a:solidFill>
              </a:rPr>
              <a:t>Judgment is Near</a:t>
            </a:r>
            <a:endParaRPr lang="en-US" sz="2400" b="1" u="sng" dirty="0">
              <a:solidFill>
                <a:schemeClr val="bg1"/>
              </a:solidFill>
            </a:endParaRP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Past: Ezekiel 1:1-2  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   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597 BC, Ezekiel is 25 and in exile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592 BC, Ezekiel‘s 30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baseline="30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birthday (priest to prophet)</a:t>
            </a:r>
            <a:endParaRPr lang="en-US" sz="20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                 Ezekiel 1:3-7:27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592 BC, 5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year, 4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month, 5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day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                 (of Jehoiachin in exile) </a:t>
            </a:r>
            <a:r>
              <a:rPr lang="en-US" sz="2400" dirty="0">
                <a:solidFill>
                  <a:schemeClr val="bg1"/>
                </a:solidFill>
              </a:rPr>
              <a:t>   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        </a:t>
            </a:r>
            <a:endParaRPr lang="en-US" sz="2400" b="1" dirty="0"/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Present: </a:t>
            </a:r>
            <a:r>
              <a:rPr lang="en-US" sz="2400" b="1" dirty="0"/>
              <a:t> </a:t>
            </a:r>
            <a:r>
              <a:rPr lang="en-US" sz="2400" b="1" dirty="0">
                <a:highlight>
                  <a:srgbClr val="FFFF00"/>
                </a:highlight>
              </a:rPr>
              <a:t>Ezekiel 8-19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highlight>
                  <a:srgbClr val="FFFF00"/>
                </a:highlight>
              </a:rPr>
              <a:t>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highlight>
                  <a:srgbClr val="FFFF00"/>
                </a:highlight>
              </a:rPr>
              <a:t>591 BC, 6</a:t>
            </a:r>
            <a:r>
              <a:rPr lang="en-US" sz="2000" baseline="30000" dirty="0">
                <a:highlight>
                  <a:srgbClr val="FFFF00"/>
                </a:highlight>
              </a:rPr>
              <a:t>th</a:t>
            </a:r>
            <a:r>
              <a:rPr lang="en-US" sz="2000" dirty="0">
                <a:highlight>
                  <a:srgbClr val="FFFF00"/>
                </a:highlight>
              </a:rPr>
              <a:t> year, 6</a:t>
            </a:r>
            <a:r>
              <a:rPr lang="en-US" sz="2000" baseline="30000" dirty="0">
                <a:highlight>
                  <a:srgbClr val="FFFF00"/>
                </a:highlight>
              </a:rPr>
              <a:t>th</a:t>
            </a:r>
            <a:r>
              <a:rPr lang="en-US" sz="2000" dirty="0">
                <a:highlight>
                  <a:srgbClr val="FFFF00"/>
                </a:highlight>
              </a:rPr>
              <a:t> month, 5</a:t>
            </a:r>
            <a:r>
              <a:rPr lang="en-US" sz="2000" baseline="30000" dirty="0">
                <a:highlight>
                  <a:srgbClr val="FFFF00"/>
                </a:highlight>
              </a:rPr>
              <a:t>th</a:t>
            </a:r>
            <a:r>
              <a:rPr lang="en-US" sz="2000" dirty="0">
                <a:highlight>
                  <a:srgbClr val="FFFF00"/>
                </a:highlight>
              </a:rPr>
              <a:t> day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/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Future:  Ezekiel 20-23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590 BC, 7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year, 5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month, 10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day   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                Ezekiel 24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588 BC, 9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year, 10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month &amp; day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              Siege of Jerusalem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</a:endParaRP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Ezekiel 25-32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586 BC, 11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year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    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               Destruction of Jerusalem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               Judgment of Nations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1D5AF4-D87B-5A3B-BC99-38E180F17D80}"/>
              </a:ext>
            </a:extLst>
          </p:cNvPr>
          <p:cNvSpPr txBox="1"/>
          <p:nvPr/>
        </p:nvSpPr>
        <p:spPr>
          <a:xfrm>
            <a:off x="167777" y="-77517"/>
            <a:ext cx="798054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Ezekiel 12-16, Sin’s Consequences for a Nation  </a:t>
            </a:r>
            <a:endParaRPr lang="en-US" sz="3200" dirty="0"/>
          </a:p>
        </p:txBody>
      </p:sp>
      <p:sp>
        <p:nvSpPr>
          <p:cNvPr id="3" name="Arrow: Left-Right 2">
            <a:extLst>
              <a:ext uri="{FF2B5EF4-FFF2-40B4-BE49-F238E27FC236}">
                <a16:creationId xmlns:a16="http://schemas.microsoft.com/office/drawing/2014/main" id="{674677D2-3C8D-6968-E103-79AA5807FC48}"/>
              </a:ext>
            </a:extLst>
          </p:cNvPr>
          <p:cNvSpPr/>
          <p:nvPr/>
        </p:nvSpPr>
        <p:spPr>
          <a:xfrm>
            <a:off x="7516477" y="333790"/>
            <a:ext cx="959086" cy="365125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805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028C80F-547A-88DE-D2CF-5DDA87457928}"/>
              </a:ext>
            </a:extLst>
          </p:cNvPr>
          <p:cNvSpPr txBox="1"/>
          <p:nvPr/>
        </p:nvSpPr>
        <p:spPr>
          <a:xfrm>
            <a:off x="287676" y="648531"/>
            <a:ext cx="11630346" cy="610167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000" dirty="0">
                <a:solidFill>
                  <a:schemeClr val="bg1"/>
                </a:solidFill>
              </a:rPr>
              <a:t>What nation(s) are the eagle in 17:3 and 7?  Assyria, Babylon, Rome, Great Britain, or the U.S.A. </a:t>
            </a:r>
          </a:p>
          <a:p>
            <a:pPr marL="342900" indent="-342900">
              <a:buAutoNum type="arabicPeriod"/>
            </a:pPr>
            <a:endParaRPr lang="en-US" sz="2000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endParaRPr lang="en-US" sz="2000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endParaRPr lang="en-US" sz="2000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en-US" sz="2000" spc="-150" dirty="0">
                <a:solidFill>
                  <a:schemeClr val="bg1"/>
                </a:solidFill>
              </a:rPr>
              <a:t>Am I accountable for my parent’s sins, my children’s sins, my neighbor’s sins, my nation’s sins?    (Ezekiel 18)</a:t>
            </a:r>
          </a:p>
          <a:p>
            <a:pPr marL="342900" indent="-342900">
              <a:buAutoNum type="arabicPeriod"/>
            </a:pPr>
            <a:endParaRPr lang="en-US" sz="2000" spc="-150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endParaRPr lang="en-US" sz="2000" spc="-150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endParaRPr lang="en-US" sz="2000" spc="-150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en-US" sz="2000" spc="-150" dirty="0">
                <a:solidFill>
                  <a:schemeClr val="bg1"/>
                </a:solidFill>
              </a:rPr>
              <a:t>Who do the lions represent?   (Ezekiel 19:1-8)  Hint:  The last 4 kings of Judah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pPr marL="457200" indent="-457200">
              <a:buAutoNum type="arabicPeriod" startAt="5"/>
            </a:pPr>
            <a:endParaRPr lang="en-US" sz="2000" dirty="0">
              <a:solidFill>
                <a:schemeClr val="bg1"/>
              </a:solidFill>
            </a:endParaRPr>
          </a:p>
          <a:p>
            <a:pPr marL="457200" indent="-457200">
              <a:buAutoNum type="arabicPeriod" startAt="5"/>
            </a:pPr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4.   When was the nation Israel rebellious?  (Ezekiel 20 specifies at least three periods of time)</a:t>
            </a:r>
          </a:p>
          <a:p>
            <a:pPr marL="457200" indent="-457200">
              <a:buAutoNum type="arabicPeriod" startAt="5"/>
            </a:pPr>
            <a:endParaRPr lang="en-US" sz="2000" dirty="0">
              <a:solidFill>
                <a:schemeClr val="bg1"/>
              </a:solidFill>
            </a:endParaRPr>
          </a:p>
          <a:p>
            <a:pPr marL="457200" indent="-457200">
              <a:buAutoNum type="arabicPeriod" startAt="5"/>
            </a:pPr>
            <a:endParaRPr lang="en-US" sz="2000" dirty="0">
              <a:solidFill>
                <a:schemeClr val="bg1"/>
              </a:solidFill>
            </a:endParaRPr>
          </a:p>
          <a:p>
            <a:pPr marL="457200" indent="-457200">
              <a:buAutoNum type="arabicPeriod" startAt="5"/>
            </a:pPr>
            <a:endParaRPr lang="en-US" sz="2000" dirty="0">
              <a:solidFill>
                <a:schemeClr val="bg1"/>
              </a:solidFill>
            </a:endParaRPr>
          </a:p>
          <a:p>
            <a:pPr marL="457200" indent="-457200">
              <a:buFontTx/>
              <a:buAutoNum type="arabicPeriod" startAt="5"/>
            </a:pPr>
            <a:r>
              <a:rPr lang="en-US" sz="2000" dirty="0">
                <a:solidFill>
                  <a:schemeClr val="bg1"/>
                </a:solidFill>
              </a:rPr>
              <a:t>How did the Holy Spirit speak to you while reading Ezekiel chapters  17-20?</a:t>
            </a:r>
            <a:endParaRPr lang="en-US" sz="2000" b="1" dirty="0">
              <a:solidFill>
                <a:schemeClr val="bg1"/>
              </a:solidFill>
            </a:endParaRPr>
          </a:p>
          <a:p>
            <a:pPr marL="457200" indent="-457200">
              <a:buFontTx/>
              <a:buAutoNum type="arabicPeriod" startAt="5"/>
            </a:pPr>
            <a:endParaRPr lang="en-US" sz="2000" b="1" dirty="0">
              <a:solidFill>
                <a:schemeClr val="bg1"/>
              </a:solidFill>
            </a:endParaRPr>
          </a:p>
          <a:p>
            <a:pPr marL="457200" indent="-457200">
              <a:buFontTx/>
              <a:buAutoNum type="arabicPeriod" startAt="5"/>
            </a:pPr>
            <a:endParaRPr lang="en-US" sz="2000" b="1" dirty="0">
              <a:solidFill>
                <a:schemeClr val="bg1"/>
              </a:solidFill>
            </a:endParaRPr>
          </a:p>
          <a:p>
            <a:pPr marL="457200" indent="-457200">
              <a:buFontTx/>
              <a:buAutoNum type="arabicPeriod" startAt="5"/>
            </a:pPr>
            <a:endParaRPr lang="en-US" sz="1050" b="1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67D2F-BD80-D3BE-C719-19F87937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1D5AF4-D87B-5A3B-BC99-38E180F17D80}"/>
              </a:ext>
            </a:extLst>
          </p:cNvPr>
          <p:cNvSpPr txBox="1"/>
          <p:nvPr/>
        </p:nvSpPr>
        <p:spPr>
          <a:xfrm>
            <a:off x="571567" y="15975"/>
            <a:ext cx="1096631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Ezekiel 17-20 read ahead questions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34805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20051</TotalTime>
  <Words>536</Words>
  <Application>Microsoft Office PowerPoint</Application>
  <PresentationFormat>Widescreen</PresentationFormat>
  <Paragraphs>88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Fellowship Church Sunday School  Jul-Sep 2023  Ezekiel:  Prophet on a Short Leash  Today:  Turn to Ezekiel 12-16   Sin’s Consequences for a Nation   teacher:  Bill Heath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Fellowship Church Sunday School  Jan – May 2022 Acts of the Apostles  Today – Turn to Acts 1</dc:title>
  <dc:creator>William Heath</dc:creator>
  <cp:lastModifiedBy>Bill Heath</cp:lastModifiedBy>
  <cp:revision>308</cp:revision>
  <cp:lastPrinted>2023-07-23T11:42:46Z</cp:lastPrinted>
  <dcterms:created xsi:type="dcterms:W3CDTF">2021-12-26T22:17:50Z</dcterms:created>
  <dcterms:modified xsi:type="dcterms:W3CDTF">2023-07-23T11:44:43Z</dcterms:modified>
</cp:coreProperties>
</file>