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2" r:id="rId3"/>
    <p:sldId id="288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4AA90D-1AC6-4833-A0FC-5AE4ACB72110}">
          <p14:sldIdLst>
            <p14:sldId id="256"/>
            <p14:sldId id="282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447" autoAdjust="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8/6/2023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8/6/2023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8/6/2023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8/6/2023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8/6/2023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8/6/2023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8/6/2023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8/6/2023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8/6/2023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8/6/2023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8/6/2023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8/6/2023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8/6/2023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Jul-Sep 2023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Ezekiel:  Prophet on a Short Leash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Today: Turn to Ezekiel 21-24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 Sin’s Consequences for Israel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teacher: 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67778" y="522727"/>
            <a:ext cx="7772399" cy="6124754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20:45-21:32  Three Signs of Judgment Coming in Two Years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      20:45-49   Forest fire</a:t>
            </a:r>
          </a:p>
          <a:p>
            <a:r>
              <a:rPr lang="en-US" dirty="0">
                <a:solidFill>
                  <a:schemeClr val="bg1"/>
                </a:solidFill>
              </a:rPr>
              <a:t>       21:1-17     Drawn sword</a:t>
            </a:r>
          </a:p>
          <a:p>
            <a:r>
              <a:rPr lang="en-US" dirty="0">
                <a:solidFill>
                  <a:schemeClr val="bg1"/>
                </a:solidFill>
              </a:rPr>
              <a:t>       21:18-32   Fork in the road  </a:t>
            </a:r>
          </a:p>
          <a:p>
            <a:r>
              <a:rPr lang="en-US" dirty="0">
                <a:solidFill>
                  <a:schemeClr val="bg1"/>
                </a:solidFill>
              </a:rPr>
              <a:t>                          (26-27)  prophecy of the 1</a:t>
            </a:r>
            <a:r>
              <a:rPr lang="en-US" baseline="30000" dirty="0">
                <a:solidFill>
                  <a:schemeClr val="bg1"/>
                </a:solidFill>
              </a:rPr>
              <a:t>st</a:t>
            </a:r>
            <a:r>
              <a:rPr lang="en-US" dirty="0">
                <a:solidFill>
                  <a:schemeClr val="bg1"/>
                </a:solidFill>
              </a:rPr>
              <a:t> and 2</a:t>
            </a:r>
            <a:r>
              <a:rPr lang="en-US" baseline="30000" dirty="0">
                <a:solidFill>
                  <a:schemeClr val="bg1"/>
                </a:solidFill>
              </a:rPr>
              <a:t>nd</a:t>
            </a:r>
            <a:r>
              <a:rPr lang="en-US" dirty="0">
                <a:solidFill>
                  <a:schemeClr val="bg1"/>
                </a:solidFill>
              </a:rPr>
              <a:t> coming of Jesus Christ</a:t>
            </a:r>
          </a:p>
          <a:p>
            <a:endParaRPr lang="en-US" sz="6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22:1-31  Jerusalem’s Filthiness 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        1-16    Ten sins of Jerusalem, the bloody city</a:t>
            </a:r>
          </a:p>
          <a:p>
            <a:r>
              <a:rPr lang="en-US" dirty="0">
                <a:solidFill>
                  <a:schemeClr val="bg1"/>
                </a:solidFill>
              </a:rPr>
              <a:t>       17-22    Metals purified by fire represents wrath upon Israel  </a:t>
            </a:r>
          </a:p>
          <a:p>
            <a:r>
              <a:rPr lang="en-US" dirty="0">
                <a:solidFill>
                  <a:schemeClr val="bg1"/>
                </a:solidFill>
              </a:rPr>
              <a:t>       23-31    Corruption of the prophets, priests, princes, and people</a:t>
            </a:r>
          </a:p>
          <a:p>
            <a:r>
              <a:rPr lang="en-US" sz="600" dirty="0">
                <a:solidFill>
                  <a:schemeClr val="bg1"/>
                </a:solidFill>
              </a:rPr>
              <a:t>     </a:t>
            </a:r>
          </a:p>
          <a:p>
            <a:r>
              <a:rPr lang="en-US" sz="2400" dirty="0">
                <a:solidFill>
                  <a:schemeClr val="bg1"/>
                </a:solidFill>
              </a:rPr>
              <a:t>23:1-31  Parable of the Two Harlot Sisters from One Mother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         </a:t>
            </a:r>
            <a:r>
              <a:rPr lang="en-US" dirty="0">
                <a:solidFill>
                  <a:schemeClr val="bg1"/>
                </a:solidFill>
              </a:rPr>
              <a:t>1-10   Sister </a:t>
            </a:r>
            <a:r>
              <a:rPr lang="en-US" dirty="0" err="1">
                <a:solidFill>
                  <a:schemeClr val="bg1"/>
                </a:solidFill>
              </a:rPr>
              <a:t>Aholah</a:t>
            </a:r>
            <a:r>
              <a:rPr lang="en-US" dirty="0">
                <a:solidFill>
                  <a:schemeClr val="bg1"/>
                </a:solidFill>
              </a:rPr>
              <a:t> (her own tabernacle) is Israel/Samaria </a:t>
            </a:r>
          </a:p>
          <a:p>
            <a:r>
              <a:rPr lang="en-US" dirty="0">
                <a:solidFill>
                  <a:schemeClr val="bg1"/>
                </a:solidFill>
              </a:rPr>
              <a:t>        11-21   Sister </a:t>
            </a:r>
            <a:r>
              <a:rPr lang="en-US" dirty="0" err="1">
                <a:solidFill>
                  <a:schemeClr val="bg1"/>
                </a:solidFill>
              </a:rPr>
              <a:t>Aholibah</a:t>
            </a:r>
            <a:r>
              <a:rPr lang="en-US" dirty="0">
                <a:solidFill>
                  <a:schemeClr val="bg1"/>
                </a:solidFill>
              </a:rPr>
              <a:t> (my tabernacle in her) is Judah/Jerusalem </a:t>
            </a:r>
          </a:p>
          <a:p>
            <a:r>
              <a:rPr lang="en-US" dirty="0">
                <a:solidFill>
                  <a:schemeClr val="bg1"/>
                </a:solidFill>
              </a:rPr>
              <a:t>        22-35   The two sisters’ whoredom and lewdness cause Babylon’s invasion</a:t>
            </a:r>
          </a:p>
          <a:p>
            <a:r>
              <a:rPr lang="en-US" dirty="0">
                <a:solidFill>
                  <a:schemeClr val="bg1"/>
                </a:solidFill>
              </a:rPr>
              <a:t>        36-49   Judgment of the two sisters’ adulteries and lewdness</a:t>
            </a:r>
          </a:p>
          <a:p>
            <a:endParaRPr lang="en-US" sz="6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24:1-14  Last Parable to Jerusalem and Last Sign to Israel 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         </a:t>
            </a:r>
            <a:r>
              <a:rPr lang="en-US" dirty="0">
                <a:solidFill>
                  <a:schemeClr val="bg1"/>
                </a:solidFill>
              </a:rPr>
              <a:t>1-14   Parable of the pot boiling out impurities (to Jerusalem)</a:t>
            </a:r>
          </a:p>
          <a:p>
            <a:r>
              <a:rPr lang="en-US" dirty="0">
                <a:solidFill>
                  <a:schemeClr val="bg1"/>
                </a:solidFill>
              </a:rPr>
              <a:t>        15-27   Sign of sudden death of Ezekiel’s wife in one day (to Israel)</a:t>
            </a:r>
          </a:p>
          <a:p>
            <a:r>
              <a:rPr lang="en-US" sz="2000" dirty="0">
                <a:solidFill>
                  <a:schemeClr val="bg1"/>
                </a:solidFill>
              </a:rPr>
              <a:t>     </a:t>
            </a:r>
          </a:p>
          <a:p>
            <a:r>
              <a:rPr lang="en-US" sz="2000" dirty="0">
                <a:solidFill>
                  <a:schemeClr val="bg1"/>
                </a:solidFill>
              </a:rPr>
              <a:t> Next Sunday:  Ezekiel  25-28; read ahead questions on the back.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F70FFF-B911-BB6B-A92E-C095E688D24D}"/>
              </a:ext>
            </a:extLst>
          </p:cNvPr>
          <p:cNvSpPr txBox="1"/>
          <p:nvPr/>
        </p:nvSpPr>
        <p:spPr>
          <a:xfrm>
            <a:off x="8143101" y="132080"/>
            <a:ext cx="3875903" cy="658488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>
              <a:solidFill>
                <a:schemeClr val="bg1"/>
              </a:solidFill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solidFill>
                  <a:schemeClr val="bg1"/>
                </a:solidFill>
              </a:rPr>
              <a:t>Judgment is Near</a:t>
            </a: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Past:  Ezekiel 1:1-2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597 BC, Ezekiel is 25 and in exile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592 BC, Ezekiel‘s 30</a:t>
            </a:r>
            <a:r>
              <a:rPr lang="en-US" sz="2000" baseline="30000" dirty="0">
                <a:solidFill>
                  <a:schemeClr val="bg1"/>
                </a:solidFill>
              </a:rPr>
              <a:t>th </a:t>
            </a:r>
            <a:r>
              <a:rPr lang="en-US" sz="2000" dirty="0">
                <a:solidFill>
                  <a:schemeClr val="bg1"/>
                </a:solidFill>
              </a:rPr>
              <a:t>birthday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 (priest to prophet)</a:t>
            </a:r>
            <a:endParaRPr lang="en-US" sz="20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            Ezekiel 1:3-7:27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592 BC, 5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4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month, 5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   (of Jehoiachin in exile) </a:t>
            </a:r>
            <a:r>
              <a:rPr lang="en-US" sz="2400" dirty="0">
                <a:solidFill>
                  <a:schemeClr val="bg1"/>
                </a:solidFill>
              </a:rPr>
              <a:t>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</a:rPr>
              <a:t>        </a:t>
            </a: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            Ezekiel 8-19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591 BC, 6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6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month, 5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highlight>
                <a:srgbClr val="FFFF00"/>
              </a:highlight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highlight>
                  <a:srgbClr val="FFFF00"/>
                </a:highlight>
              </a:rPr>
              <a:t>Present:  Ezekiel 20-23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highlight>
                <a:srgbClr val="FFFF00"/>
              </a:highlight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highlight>
                  <a:srgbClr val="FFFF00"/>
                </a:highlight>
              </a:rPr>
              <a:t>590 BC, 7</a:t>
            </a:r>
            <a:r>
              <a:rPr lang="en-US" sz="2000" baseline="30000" dirty="0">
                <a:highlight>
                  <a:srgbClr val="FFFF00"/>
                </a:highlight>
              </a:rPr>
              <a:t>th</a:t>
            </a:r>
            <a:r>
              <a:rPr lang="en-US" sz="2000" dirty="0">
                <a:highlight>
                  <a:srgbClr val="FFFF00"/>
                </a:highlight>
              </a:rPr>
              <a:t> year, 5</a:t>
            </a:r>
            <a:r>
              <a:rPr lang="en-US" sz="2000" baseline="30000" dirty="0">
                <a:highlight>
                  <a:srgbClr val="FFFF00"/>
                </a:highlight>
              </a:rPr>
              <a:t>th</a:t>
            </a:r>
            <a:r>
              <a:rPr lang="en-US" sz="2000" dirty="0">
                <a:highlight>
                  <a:srgbClr val="FFFF00"/>
                </a:highlight>
              </a:rPr>
              <a:t> month, 10</a:t>
            </a:r>
            <a:r>
              <a:rPr lang="en-US" sz="2000" baseline="30000" dirty="0">
                <a:highlight>
                  <a:srgbClr val="FFFF00"/>
                </a:highlight>
              </a:rPr>
              <a:t>th</a:t>
            </a:r>
            <a:r>
              <a:rPr lang="en-US" sz="2000" dirty="0">
                <a:highlight>
                  <a:srgbClr val="FFFF00"/>
                </a:highlight>
              </a:rPr>
              <a:t> day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/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/>
              <a:t>                 </a:t>
            </a:r>
            <a:r>
              <a:rPr lang="en-US" sz="2400" b="1" dirty="0">
                <a:highlight>
                  <a:srgbClr val="FFFF00"/>
                </a:highlight>
              </a:rPr>
              <a:t>Ezekiel 24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highlight>
                <a:srgbClr val="FFFF00"/>
              </a:highlight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highlight>
                  <a:srgbClr val="FFFF00"/>
                </a:highlight>
              </a:rPr>
              <a:t>588 BC, 9</a:t>
            </a:r>
            <a:r>
              <a:rPr lang="en-US" sz="2000" baseline="30000" dirty="0">
                <a:highlight>
                  <a:srgbClr val="FFFF00"/>
                </a:highlight>
              </a:rPr>
              <a:t>th</a:t>
            </a:r>
            <a:r>
              <a:rPr lang="en-US" sz="2000" dirty="0">
                <a:highlight>
                  <a:srgbClr val="FFFF00"/>
                </a:highlight>
              </a:rPr>
              <a:t> year, 10</a:t>
            </a:r>
            <a:r>
              <a:rPr lang="en-US" sz="2000" baseline="30000" dirty="0">
                <a:highlight>
                  <a:srgbClr val="FFFF00"/>
                </a:highlight>
              </a:rPr>
              <a:t>th</a:t>
            </a:r>
            <a:r>
              <a:rPr lang="en-US" sz="2000" dirty="0">
                <a:highlight>
                  <a:srgbClr val="FFFF00"/>
                </a:highlight>
              </a:rPr>
              <a:t> month &amp; day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highlight>
                <a:srgbClr val="FFFF00"/>
              </a:highlight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highlight>
                  <a:srgbClr val="FFFF00"/>
                </a:highlight>
              </a:rPr>
              <a:t>               Siege of Jerusalem begins</a:t>
            </a: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</a:rPr>
              <a:t>Future:    </a:t>
            </a:r>
            <a:r>
              <a:rPr lang="en-US" sz="2400" b="1" dirty="0">
                <a:solidFill>
                  <a:schemeClr val="bg1"/>
                </a:solidFill>
              </a:rPr>
              <a:t>Ezekiel 25-32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>
                <a:solidFill>
                  <a:schemeClr val="bg1"/>
                </a:solidFill>
              </a:rPr>
              <a:t>586 </a:t>
            </a:r>
            <a:r>
              <a:rPr lang="en-US" sz="2000" dirty="0">
                <a:solidFill>
                  <a:schemeClr val="bg1"/>
                </a:solidFill>
              </a:rPr>
              <a:t>BC, 11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 Destruction of Jerusalem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 Judgment of Nations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167777" y="-77517"/>
            <a:ext cx="79805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Ezekiel 21-24, Sin’s Consequences for Israel  </a:t>
            </a:r>
            <a:endParaRPr lang="en-US" sz="3200" dirty="0"/>
          </a:p>
        </p:txBody>
      </p:sp>
      <p:sp>
        <p:nvSpPr>
          <p:cNvPr id="3" name="Arrow: Left-Right 2">
            <a:extLst>
              <a:ext uri="{FF2B5EF4-FFF2-40B4-BE49-F238E27FC236}">
                <a16:creationId xmlns:a16="http://schemas.microsoft.com/office/drawing/2014/main" id="{674677D2-3C8D-6968-E103-79AA5807FC48}"/>
              </a:ext>
            </a:extLst>
          </p:cNvPr>
          <p:cNvSpPr/>
          <p:nvPr/>
        </p:nvSpPr>
        <p:spPr>
          <a:xfrm>
            <a:off x="7744085" y="340164"/>
            <a:ext cx="637092" cy="365125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05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287676" y="648531"/>
            <a:ext cx="11630346" cy="610167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1.  What 4 nations surrounding Israel are judged?  Why is Ammon judged first?  (</a:t>
            </a:r>
            <a:r>
              <a:rPr lang="en-US" sz="2000" dirty="0" err="1">
                <a:solidFill>
                  <a:schemeClr val="bg1"/>
                </a:solidFill>
              </a:rPr>
              <a:t>Ez</a:t>
            </a:r>
            <a:r>
              <a:rPr lang="en-US" sz="2000" dirty="0">
                <a:solidFill>
                  <a:schemeClr val="bg1"/>
                </a:solidFill>
              </a:rPr>
              <a:t> 21:19-21, 25:1-17)</a:t>
            </a:r>
          </a:p>
          <a:p>
            <a:pPr marL="342900" indent="-342900">
              <a:buAutoNum type="arabicPeriod"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spc="-150" dirty="0">
                <a:solidFill>
                  <a:schemeClr val="bg1"/>
                </a:solidFill>
              </a:rPr>
              <a:t>2.   Almost 3 chapters speak of the city Tyrus  (</a:t>
            </a:r>
            <a:r>
              <a:rPr lang="en-US" sz="2000" spc="-150" dirty="0" err="1">
                <a:solidFill>
                  <a:schemeClr val="bg1"/>
                </a:solidFill>
              </a:rPr>
              <a:t>Tyre</a:t>
            </a:r>
            <a:r>
              <a:rPr lang="en-US" sz="2000" spc="-150" dirty="0">
                <a:solidFill>
                  <a:schemeClr val="bg1"/>
                </a:solidFill>
              </a:rPr>
              <a:t>).   Why?   </a:t>
            </a:r>
          </a:p>
          <a:p>
            <a:endParaRPr lang="en-US" sz="2000" spc="-150" dirty="0">
              <a:solidFill>
                <a:schemeClr val="bg1"/>
              </a:solidFill>
            </a:endParaRPr>
          </a:p>
          <a:p>
            <a:endParaRPr lang="en-US" sz="2000" spc="-150" dirty="0">
              <a:solidFill>
                <a:schemeClr val="bg1"/>
              </a:solidFill>
            </a:endParaRPr>
          </a:p>
          <a:p>
            <a:endParaRPr lang="en-US" sz="2000" spc="-150" dirty="0">
              <a:solidFill>
                <a:schemeClr val="bg1"/>
              </a:solidFill>
            </a:endParaRPr>
          </a:p>
          <a:p>
            <a:r>
              <a:rPr lang="en-US" sz="2000" spc="-150" dirty="0">
                <a:solidFill>
                  <a:schemeClr val="bg1"/>
                </a:solidFill>
              </a:rPr>
              <a:t>3.    What are the traits of Satan?   (</a:t>
            </a:r>
            <a:r>
              <a:rPr lang="en-US" sz="2000" spc="-150" dirty="0" err="1">
                <a:solidFill>
                  <a:schemeClr val="bg1"/>
                </a:solidFill>
              </a:rPr>
              <a:t>Ez</a:t>
            </a:r>
            <a:r>
              <a:rPr lang="en-US" sz="2000" spc="-150" dirty="0">
                <a:solidFill>
                  <a:schemeClr val="bg1"/>
                </a:solidFill>
              </a:rPr>
              <a:t> 28:11-19)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AutoNum type="arabicPeriod" startAt="5"/>
            </a:pPr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AutoNum type="arabicPeriod" startAt="5"/>
            </a:pP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4.  What about </a:t>
            </a:r>
            <a:r>
              <a:rPr lang="en-US" sz="2000" dirty="0" err="1">
                <a:solidFill>
                  <a:schemeClr val="bg1"/>
                </a:solidFill>
              </a:rPr>
              <a:t>Zidon</a:t>
            </a:r>
            <a:r>
              <a:rPr lang="en-US" sz="2000" dirty="0">
                <a:solidFill>
                  <a:schemeClr val="bg1"/>
                </a:solidFill>
              </a:rPr>
              <a:t>?  (</a:t>
            </a:r>
            <a:r>
              <a:rPr lang="en-US" sz="2000" dirty="0" err="1">
                <a:solidFill>
                  <a:schemeClr val="bg1"/>
                </a:solidFill>
              </a:rPr>
              <a:t>Ez</a:t>
            </a:r>
            <a:r>
              <a:rPr lang="en-US" sz="2000" dirty="0">
                <a:solidFill>
                  <a:schemeClr val="bg1"/>
                </a:solidFill>
              </a:rPr>
              <a:t> 28:20-26)</a:t>
            </a:r>
          </a:p>
          <a:p>
            <a:pPr marL="457200" indent="-457200">
              <a:buAutoNum type="arabicPeriod" startAt="4"/>
            </a:pPr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AutoNum type="arabicPeriod" startAt="5"/>
            </a:pPr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AutoNum type="arabicPeriod" startAt="5"/>
            </a:pP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5.  How did the Holy Spirit speak to you while reading /studying Ezekiel chapters 25-28?</a:t>
            </a:r>
            <a:endParaRPr lang="en-US" sz="2000" b="1" dirty="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 startAt="5"/>
            </a:pPr>
            <a:endParaRPr lang="en-US" sz="2000" b="1" dirty="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 startAt="5"/>
            </a:pPr>
            <a:endParaRPr lang="en-US" sz="2000" b="1" dirty="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 startAt="5"/>
            </a:pPr>
            <a:endParaRPr lang="en-US" sz="1050" b="1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571567" y="15975"/>
            <a:ext cx="109663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Ezekiel 25-28 read ahead questions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34805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22688</TotalTime>
  <Words>440</Words>
  <Application>Microsoft Office PowerPoint</Application>
  <PresentationFormat>Widescreen</PresentationFormat>
  <Paragraphs>86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Fellowship Church Sunday School  Jul-Sep 2023  Ezekiel:  Prophet on a Short Leash  Today: Turn to Ezekiel 21-24   Sin’s Consequences for Israel   teacher:  Bill Heath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 Heath</cp:lastModifiedBy>
  <cp:revision>344</cp:revision>
  <cp:lastPrinted>2023-08-06T12:25:04Z</cp:lastPrinted>
  <dcterms:created xsi:type="dcterms:W3CDTF">2021-12-26T22:17:50Z</dcterms:created>
  <dcterms:modified xsi:type="dcterms:W3CDTF">2023-08-06T12:25:27Z</dcterms:modified>
</cp:coreProperties>
</file>