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91" r:id="rId3"/>
    <p:sldId id="289" r:id="rId4"/>
    <p:sldId id="290" r:id="rId5"/>
    <p:sldId id="282" r:id="rId6"/>
    <p:sldId id="288" r:id="rId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34AA90D-1AC6-4833-A0FC-5AE4ACB72110}">
          <p14:sldIdLst>
            <p14:sldId id="256"/>
            <p14:sldId id="291"/>
            <p14:sldId id="289"/>
            <p14:sldId id="290"/>
            <p14:sldId id="282"/>
            <p14:sldId id="28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47" autoAdjust="0"/>
  </p:normalViewPr>
  <p:slideViewPr>
    <p:cSldViewPr snapToGrid="0">
      <p:cViewPr varScale="1">
        <p:scale>
          <a:sx n="63" d="100"/>
          <a:sy n="63" d="100"/>
        </p:scale>
        <p:origin x="804"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2728A852-B911-4C93-AAB0-2DFCCC3B37E5}" type="datetimeFigureOut">
              <a:rPr lang="en-US" smtClean="0"/>
              <a:t>8/13/2023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FF7F6C9B-4AE2-4BE4-88B6-FD41C40E5B96}" type="slidenum">
              <a:rPr lang="en-US" smtClean="0"/>
              <a:t>‹#›</a:t>
            </a:fld>
            <a:endParaRPr lang="en-US" dirty="0"/>
          </a:p>
        </p:txBody>
      </p:sp>
    </p:spTree>
    <p:extLst>
      <p:ext uri="{BB962C8B-B14F-4D97-AF65-F5344CB8AC3E}">
        <p14:creationId xmlns:p14="http://schemas.microsoft.com/office/powerpoint/2010/main" val="3417522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1C00C-1569-40C7-82E2-DA934C5919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45C107-2A7B-4FCE-9C6F-CD7A31F72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1D9E9A-BE0A-4E22-A8F6-BEB3F50B3568}"/>
              </a:ext>
            </a:extLst>
          </p:cNvPr>
          <p:cNvSpPr>
            <a:spLocks noGrp="1"/>
          </p:cNvSpPr>
          <p:nvPr>
            <p:ph type="dt" sz="half" idx="10"/>
          </p:nvPr>
        </p:nvSpPr>
        <p:spPr/>
        <p:txBody>
          <a:bodyPr/>
          <a:lstStyle/>
          <a:p>
            <a:fld id="{6D95D91B-08C7-467F-847E-DF9B26D7F106}" type="datetime1">
              <a:rPr lang="en-US" smtClean="0"/>
              <a:t>8/13/2023</a:t>
            </a:fld>
            <a:endParaRPr lang="en-US" dirty="0"/>
          </a:p>
        </p:txBody>
      </p:sp>
      <p:sp>
        <p:nvSpPr>
          <p:cNvPr id="5" name="Footer Placeholder 4">
            <a:extLst>
              <a:ext uri="{FF2B5EF4-FFF2-40B4-BE49-F238E27FC236}">
                <a16:creationId xmlns:a16="http://schemas.microsoft.com/office/drawing/2014/main" id="{95CB50C7-9584-4D2C-B499-26DB2613C9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FD97FE-19B8-4537-820C-C3A5696CBF5C}"/>
              </a:ext>
            </a:extLst>
          </p:cNvPr>
          <p:cNvSpPr>
            <a:spLocks noGrp="1"/>
          </p:cNvSpPr>
          <p:nvPr>
            <p:ph type="sldNum" sz="quarter" idx="12"/>
          </p:nvPr>
        </p:nvSpPr>
        <p:spPr/>
        <p:txBody>
          <a:bodyPr/>
          <a:lstStyle/>
          <a:p>
            <a:fld id="{4CB59574-4CD3-4A56-8C7E-A4671EBF73BA}" type="slidenum">
              <a:rPr lang="en-US" smtClean="0"/>
              <a:t>‹#›</a:t>
            </a:fld>
            <a:endParaRPr lang="en-US" dirty="0"/>
          </a:p>
        </p:txBody>
      </p:sp>
    </p:spTree>
    <p:extLst>
      <p:ext uri="{BB962C8B-B14F-4D97-AF65-F5344CB8AC3E}">
        <p14:creationId xmlns:p14="http://schemas.microsoft.com/office/powerpoint/2010/main" val="254391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05695-CE00-4DFD-9666-9D1BF890E1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2E3C64-821C-4B29-84AC-CFDC2AABF2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AFBA5-9C3A-44B5-9EA9-5A8369E67A5B}"/>
              </a:ext>
            </a:extLst>
          </p:cNvPr>
          <p:cNvSpPr>
            <a:spLocks noGrp="1"/>
          </p:cNvSpPr>
          <p:nvPr>
            <p:ph type="dt" sz="half" idx="10"/>
          </p:nvPr>
        </p:nvSpPr>
        <p:spPr/>
        <p:txBody>
          <a:bodyPr/>
          <a:lstStyle/>
          <a:p>
            <a:fld id="{ECC4101E-E8C6-4C34-B121-70E6A0F72FA4}" type="datetime1">
              <a:rPr lang="en-US" smtClean="0"/>
              <a:t>8/13/2023</a:t>
            </a:fld>
            <a:endParaRPr lang="en-US" dirty="0"/>
          </a:p>
        </p:txBody>
      </p:sp>
      <p:sp>
        <p:nvSpPr>
          <p:cNvPr id="5" name="Footer Placeholder 4">
            <a:extLst>
              <a:ext uri="{FF2B5EF4-FFF2-40B4-BE49-F238E27FC236}">
                <a16:creationId xmlns:a16="http://schemas.microsoft.com/office/drawing/2014/main" id="{38FE5EFE-A9FB-4E57-A631-30A145B550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400FF9-6843-45B4-AB0E-0E7883BF681F}"/>
              </a:ext>
            </a:extLst>
          </p:cNvPr>
          <p:cNvSpPr>
            <a:spLocks noGrp="1"/>
          </p:cNvSpPr>
          <p:nvPr>
            <p:ph type="sldNum" sz="quarter" idx="12"/>
          </p:nvPr>
        </p:nvSpPr>
        <p:spPr/>
        <p:txBody>
          <a:bodyPr/>
          <a:lstStyle/>
          <a:p>
            <a:fld id="{4CB59574-4CD3-4A56-8C7E-A4671EBF73BA}" type="slidenum">
              <a:rPr lang="en-US" smtClean="0"/>
              <a:t>‹#›</a:t>
            </a:fld>
            <a:endParaRPr lang="en-US" dirty="0"/>
          </a:p>
        </p:txBody>
      </p:sp>
    </p:spTree>
    <p:extLst>
      <p:ext uri="{BB962C8B-B14F-4D97-AF65-F5344CB8AC3E}">
        <p14:creationId xmlns:p14="http://schemas.microsoft.com/office/powerpoint/2010/main" val="2383160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4D176D-8411-4CE6-8492-AC8F565121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86F8BA-AEED-4EED-9072-3E21D93AFA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00E40-CAF6-4CB4-876D-93B9F9121FF3}"/>
              </a:ext>
            </a:extLst>
          </p:cNvPr>
          <p:cNvSpPr>
            <a:spLocks noGrp="1"/>
          </p:cNvSpPr>
          <p:nvPr>
            <p:ph type="dt" sz="half" idx="10"/>
          </p:nvPr>
        </p:nvSpPr>
        <p:spPr/>
        <p:txBody>
          <a:bodyPr/>
          <a:lstStyle/>
          <a:p>
            <a:fld id="{5FB4CDCB-9E33-406B-8993-93B407C8AEDF}" type="datetime1">
              <a:rPr lang="en-US" smtClean="0"/>
              <a:t>8/13/2023</a:t>
            </a:fld>
            <a:endParaRPr lang="en-US" dirty="0"/>
          </a:p>
        </p:txBody>
      </p:sp>
      <p:sp>
        <p:nvSpPr>
          <p:cNvPr id="5" name="Footer Placeholder 4">
            <a:extLst>
              <a:ext uri="{FF2B5EF4-FFF2-40B4-BE49-F238E27FC236}">
                <a16:creationId xmlns:a16="http://schemas.microsoft.com/office/drawing/2014/main" id="{43181CAF-9995-4694-A791-7F0124C797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883706-4B16-4D22-8C86-EB1D2C9EF9AB}"/>
              </a:ext>
            </a:extLst>
          </p:cNvPr>
          <p:cNvSpPr>
            <a:spLocks noGrp="1"/>
          </p:cNvSpPr>
          <p:nvPr>
            <p:ph type="sldNum" sz="quarter" idx="12"/>
          </p:nvPr>
        </p:nvSpPr>
        <p:spPr/>
        <p:txBody>
          <a:bodyPr/>
          <a:lstStyle/>
          <a:p>
            <a:fld id="{4CB59574-4CD3-4A56-8C7E-A4671EBF73BA}" type="slidenum">
              <a:rPr lang="en-US" smtClean="0"/>
              <a:t>‹#›</a:t>
            </a:fld>
            <a:endParaRPr lang="en-US" dirty="0"/>
          </a:p>
        </p:txBody>
      </p:sp>
    </p:spTree>
    <p:extLst>
      <p:ext uri="{BB962C8B-B14F-4D97-AF65-F5344CB8AC3E}">
        <p14:creationId xmlns:p14="http://schemas.microsoft.com/office/powerpoint/2010/main" val="3070902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AE69-EDFD-4A7D-A1C4-771FB24F7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ED37AA-C9DF-4783-B822-AE703B48AD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4D149-6D96-4419-9891-EADCC829B14B}"/>
              </a:ext>
            </a:extLst>
          </p:cNvPr>
          <p:cNvSpPr>
            <a:spLocks noGrp="1"/>
          </p:cNvSpPr>
          <p:nvPr>
            <p:ph type="dt" sz="half" idx="10"/>
          </p:nvPr>
        </p:nvSpPr>
        <p:spPr/>
        <p:txBody>
          <a:bodyPr/>
          <a:lstStyle/>
          <a:p>
            <a:fld id="{75117933-78D6-457E-8F14-AFA89ECC8267}" type="datetime1">
              <a:rPr lang="en-US" smtClean="0"/>
              <a:t>8/13/2023</a:t>
            </a:fld>
            <a:endParaRPr lang="en-US" dirty="0"/>
          </a:p>
        </p:txBody>
      </p:sp>
      <p:sp>
        <p:nvSpPr>
          <p:cNvPr id="5" name="Footer Placeholder 4">
            <a:extLst>
              <a:ext uri="{FF2B5EF4-FFF2-40B4-BE49-F238E27FC236}">
                <a16:creationId xmlns:a16="http://schemas.microsoft.com/office/drawing/2014/main" id="{5CDD7F94-E36E-43A7-AD95-50F0ED52CC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4FC60E-D97D-4CAF-8C53-B1CD726CD750}"/>
              </a:ext>
            </a:extLst>
          </p:cNvPr>
          <p:cNvSpPr>
            <a:spLocks noGrp="1"/>
          </p:cNvSpPr>
          <p:nvPr>
            <p:ph type="sldNum" sz="quarter" idx="12"/>
          </p:nvPr>
        </p:nvSpPr>
        <p:spPr/>
        <p:txBody>
          <a:bodyPr/>
          <a:lstStyle/>
          <a:p>
            <a:fld id="{4CB59574-4CD3-4A56-8C7E-A4671EBF73BA}" type="slidenum">
              <a:rPr lang="en-US" smtClean="0"/>
              <a:t>‹#›</a:t>
            </a:fld>
            <a:endParaRPr lang="en-US" dirty="0"/>
          </a:p>
        </p:txBody>
      </p:sp>
    </p:spTree>
    <p:extLst>
      <p:ext uri="{BB962C8B-B14F-4D97-AF65-F5344CB8AC3E}">
        <p14:creationId xmlns:p14="http://schemas.microsoft.com/office/powerpoint/2010/main" val="1148255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03AD4-0801-47FD-A183-5BF87AF0A9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6CF11A-A058-46BA-B20D-4BC92FBE1B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5DC734-9BC4-4BF3-A1CC-336835224DBE}"/>
              </a:ext>
            </a:extLst>
          </p:cNvPr>
          <p:cNvSpPr>
            <a:spLocks noGrp="1"/>
          </p:cNvSpPr>
          <p:nvPr>
            <p:ph type="dt" sz="half" idx="10"/>
          </p:nvPr>
        </p:nvSpPr>
        <p:spPr/>
        <p:txBody>
          <a:bodyPr/>
          <a:lstStyle/>
          <a:p>
            <a:fld id="{18733FE4-ECE3-441B-8DE4-8CF91CAB2B70}" type="datetime1">
              <a:rPr lang="en-US" smtClean="0"/>
              <a:t>8/13/2023</a:t>
            </a:fld>
            <a:endParaRPr lang="en-US" dirty="0"/>
          </a:p>
        </p:txBody>
      </p:sp>
      <p:sp>
        <p:nvSpPr>
          <p:cNvPr id="5" name="Footer Placeholder 4">
            <a:extLst>
              <a:ext uri="{FF2B5EF4-FFF2-40B4-BE49-F238E27FC236}">
                <a16:creationId xmlns:a16="http://schemas.microsoft.com/office/drawing/2014/main" id="{19D305DC-8CB8-4DD7-B633-FB8614D476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1B2DD6-F671-4853-B494-198D0F47BBA2}"/>
              </a:ext>
            </a:extLst>
          </p:cNvPr>
          <p:cNvSpPr>
            <a:spLocks noGrp="1"/>
          </p:cNvSpPr>
          <p:nvPr>
            <p:ph type="sldNum" sz="quarter" idx="12"/>
          </p:nvPr>
        </p:nvSpPr>
        <p:spPr/>
        <p:txBody>
          <a:bodyPr/>
          <a:lstStyle/>
          <a:p>
            <a:fld id="{4CB59574-4CD3-4A56-8C7E-A4671EBF73BA}" type="slidenum">
              <a:rPr lang="en-US" smtClean="0"/>
              <a:t>‹#›</a:t>
            </a:fld>
            <a:endParaRPr lang="en-US" dirty="0"/>
          </a:p>
        </p:txBody>
      </p:sp>
    </p:spTree>
    <p:extLst>
      <p:ext uri="{BB962C8B-B14F-4D97-AF65-F5344CB8AC3E}">
        <p14:creationId xmlns:p14="http://schemas.microsoft.com/office/powerpoint/2010/main" val="393326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48BDD-913D-45D3-93B0-3F34FB753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8ECD2E-2B57-4D0C-8707-920EB6EBD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10CA3-D2CA-486D-B64C-522105D174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F05098-1493-4C70-9F44-DCFC4E06E723}"/>
              </a:ext>
            </a:extLst>
          </p:cNvPr>
          <p:cNvSpPr>
            <a:spLocks noGrp="1"/>
          </p:cNvSpPr>
          <p:nvPr>
            <p:ph type="dt" sz="half" idx="10"/>
          </p:nvPr>
        </p:nvSpPr>
        <p:spPr/>
        <p:txBody>
          <a:bodyPr/>
          <a:lstStyle/>
          <a:p>
            <a:fld id="{D97443AA-FBEE-4F81-A443-1C8CD7DDF835}" type="datetime1">
              <a:rPr lang="en-US" smtClean="0"/>
              <a:t>8/13/2023</a:t>
            </a:fld>
            <a:endParaRPr lang="en-US" dirty="0"/>
          </a:p>
        </p:txBody>
      </p:sp>
      <p:sp>
        <p:nvSpPr>
          <p:cNvPr id="6" name="Footer Placeholder 5">
            <a:extLst>
              <a:ext uri="{FF2B5EF4-FFF2-40B4-BE49-F238E27FC236}">
                <a16:creationId xmlns:a16="http://schemas.microsoft.com/office/drawing/2014/main" id="{FCE3CBDF-CEE7-42B2-8639-512814BCA9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97B533-B683-41FC-A20C-FA07DE7B25A5}"/>
              </a:ext>
            </a:extLst>
          </p:cNvPr>
          <p:cNvSpPr>
            <a:spLocks noGrp="1"/>
          </p:cNvSpPr>
          <p:nvPr>
            <p:ph type="sldNum" sz="quarter" idx="12"/>
          </p:nvPr>
        </p:nvSpPr>
        <p:spPr/>
        <p:txBody>
          <a:bodyPr/>
          <a:lstStyle/>
          <a:p>
            <a:fld id="{4CB59574-4CD3-4A56-8C7E-A4671EBF73BA}" type="slidenum">
              <a:rPr lang="en-US" smtClean="0"/>
              <a:t>‹#›</a:t>
            </a:fld>
            <a:endParaRPr lang="en-US" dirty="0"/>
          </a:p>
        </p:txBody>
      </p:sp>
    </p:spTree>
    <p:extLst>
      <p:ext uri="{BB962C8B-B14F-4D97-AF65-F5344CB8AC3E}">
        <p14:creationId xmlns:p14="http://schemas.microsoft.com/office/powerpoint/2010/main" val="493842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6FDE-E9B4-4255-A993-43B5DD0A40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9B180D-4770-49C7-867C-CD003C87BB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D836AF-99F0-46AA-A89A-8120F97DAD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547139-914A-4A4A-8B4C-E4363E84D0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05FE96-A863-4D19-9438-ABD60D61B9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AB0AF2-9FDA-48B5-A56A-A55D72A79D32}"/>
              </a:ext>
            </a:extLst>
          </p:cNvPr>
          <p:cNvSpPr>
            <a:spLocks noGrp="1"/>
          </p:cNvSpPr>
          <p:nvPr>
            <p:ph type="dt" sz="half" idx="10"/>
          </p:nvPr>
        </p:nvSpPr>
        <p:spPr/>
        <p:txBody>
          <a:bodyPr/>
          <a:lstStyle/>
          <a:p>
            <a:fld id="{C960D9EB-98E0-4D5D-B6DF-8519E307DFA6}" type="datetime1">
              <a:rPr lang="en-US" smtClean="0"/>
              <a:t>8/13/2023</a:t>
            </a:fld>
            <a:endParaRPr lang="en-US" dirty="0"/>
          </a:p>
        </p:txBody>
      </p:sp>
      <p:sp>
        <p:nvSpPr>
          <p:cNvPr id="8" name="Footer Placeholder 7">
            <a:extLst>
              <a:ext uri="{FF2B5EF4-FFF2-40B4-BE49-F238E27FC236}">
                <a16:creationId xmlns:a16="http://schemas.microsoft.com/office/drawing/2014/main" id="{BAE6D53D-8308-4253-B156-06BC0C10A00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DD9AB4A-B45E-4DEC-ADF1-38B92195AA89}"/>
              </a:ext>
            </a:extLst>
          </p:cNvPr>
          <p:cNvSpPr>
            <a:spLocks noGrp="1"/>
          </p:cNvSpPr>
          <p:nvPr>
            <p:ph type="sldNum" sz="quarter" idx="12"/>
          </p:nvPr>
        </p:nvSpPr>
        <p:spPr/>
        <p:txBody>
          <a:bodyPr/>
          <a:lstStyle/>
          <a:p>
            <a:fld id="{4CB59574-4CD3-4A56-8C7E-A4671EBF73BA}" type="slidenum">
              <a:rPr lang="en-US" smtClean="0"/>
              <a:t>‹#›</a:t>
            </a:fld>
            <a:endParaRPr lang="en-US" dirty="0"/>
          </a:p>
        </p:txBody>
      </p:sp>
    </p:spTree>
    <p:extLst>
      <p:ext uri="{BB962C8B-B14F-4D97-AF65-F5344CB8AC3E}">
        <p14:creationId xmlns:p14="http://schemas.microsoft.com/office/powerpoint/2010/main" val="2725028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C88C1-1B75-449E-A019-8FCA0B54E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0D61EF-0978-4D2E-8294-D23031490535}"/>
              </a:ext>
            </a:extLst>
          </p:cNvPr>
          <p:cNvSpPr>
            <a:spLocks noGrp="1"/>
          </p:cNvSpPr>
          <p:nvPr>
            <p:ph type="dt" sz="half" idx="10"/>
          </p:nvPr>
        </p:nvSpPr>
        <p:spPr/>
        <p:txBody>
          <a:bodyPr/>
          <a:lstStyle/>
          <a:p>
            <a:fld id="{E18CE05A-7379-4D93-AF01-9D8AF38840C3}" type="datetime1">
              <a:rPr lang="en-US" smtClean="0"/>
              <a:t>8/13/2023</a:t>
            </a:fld>
            <a:endParaRPr lang="en-US" dirty="0"/>
          </a:p>
        </p:txBody>
      </p:sp>
      <p:sp>
        <p:nvSpPr>
          <p:cNvPr id="4" name="Footer Placeholder 3">
            <a:extLst>
              <a:ext uri="{FF2B5EF4-FFF2-40B4-BE49-F238E27FC236}">
                <a16:creationId xmlns:a16="http://schemas.microsoft.com/office/drawing/2014/main" id="{FF5A2861-4054-4F27-91AA-3761D1363CB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781F128-26C2-4578-AAA5-7295BF63F89C}"/>
              </a:ext>
            </a:extLst>
          </p:cNvPr>
          <p:cNvSpPr>
            <a:spLocks noGrp="1"/>
          </p:cNvSpPr>
          <p:nvPr>
            <p:ph type="sldNum" sz="quarter" idx="12"/>
          </p:nvPr>
        </p:nvSpPr>
        <p:spPr/>
        <p:txBody>
          <a:bodyPr/>
          <a:lstStyle/>
          <a:p>
            <a:fld id="{4CB59574-4CD3-4A56-8C7E-A4671EBF73BA}" type="slidenum">
              <a:rPr lang="en-US" smtClean="0"/>
              <a:t>‹#›</a:t>
            </a:fld>
            <a:endParaRPr lang="en-US" dirty="0"/>
          </a:p>
        </p:txBody>
      </p:sp>
    </p:spTree>
    <p:extLst>
      <p:ext uri="{BB962C8B-B14F-4D97-AF65-F5344CB8AC3E}">
        <p14:creationId xmlns:p14="http://schemas.microsoft.com/office/powerpoint/2010/main" val="4143946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BD3234-237D-4FAB-AF2B-6A3433EE84D2}"/>
              </a:ext>
            </a:extLst>
          </p:cNvPr>
          <p:cNvSpPr>
            <a:spLocks noGrp="1"/>
          </p:cNvSpPr>
          <p:nvPr>
            <p:ph type="dt" sz="half" idx="10"/>
          </p:nvPr>
        </p:nvSpPr>
        <p:spPr/>
        <p:txBody>
          <a:bodyPr/>
          <a:lstStyle/>
          <a:p>
            <a:fld id="{EC7D8107-E5F8-4F74-BA23-95B63BC6E742}" type="datetime1">
              <a:rPr lang="en-US" smtClean="0"/>
              <a:t>8/13/2023</a:t>
            </a:fld>
            <a:endParaRPr lang="en-US" dirty="0"/>
          </a:p>
        </p:txBody>
      </p:sp>
      <p:sp>
        <p:nvSpPr>
          <p:cNvPr id="3" name="Footer Placeholder 2">
            <a:extLst>
              <a:ext uri="{FF2B5EF4-FFF2-40B4-BE49-F238E27FC236}">
                <a16:creationId xmlns:a16="http://schemas.microsoft.com/office/drawing/2014/main" id="{A21127C2-EC99-41CE-B8D4-B7553F9CD9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65282DC-1DEF-41CD-A521-02C5438E4570}"/>
              </a:ext>
            </a:extLst>
          </p:cNvPr>
          <p:cNvSpPr>
            <a:spLocks noGrp="1"/>
          </p:cNvSpPr>
          <p:nvPr>
            <p:ph type="sldNum" sz="quarter" idx="12"/>
          </p:nvPr>
        </p:nvSpPr>
        <p:spPr/>
        <p:txBody>
          <a:bodyPr/>
          <a:lstStyle/>
          <a:p>
            <a:fld id="{4CB59574-4CD3-4A56-8C7E-A4671EBF73BA}" type="slidenum">
              <a:rPr lang="en-US" smtClean="0"/>
              <a:t>‹#›</a:t>
            </a:fld>
            <a:endParaRPr lang="en-US" dirty="0"/>
          </a:p>
        </p:txBody>
      </p:sp>
    </p:spTree>
    <p:extLst>
      <p:ext uri="{BB962C8B-B14F-4D97-AF65-F5344CB8AC3E}">
        <p14:creationId xmlns:p14="http://schemas.microsoft.com/office/powerpoint/2010/main" val="1152613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FAD9-9B82-472C-8A2F-F704DCB056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356F67-C550-466F-A8FD-194E09AF5D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531AC4-7B7A-4765-B52B-C09AF38459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324C15-3B0B-4EC6-A947-829F51FFE439}"/>
              </a:ext>
            </a:extLst>
          </p:cNvPr>
          <p:cNvSpPr>
            <a:spLocks noGrp="1"/>
          </p:cNvSpPr>
          <p:nvPr>
            <p:ph type="dt" sz="half" idx="10"/>
          </p:nvPr>
        </p:nvSpPr>
        <p:spPr/>
        <p:txBody>
          <a:bodyPr/>
          <a:lstStyle/>
          <a:p>
            <a:fld id="{331C544C-1053-4FDB-8753-91F19867B1A0}" type="datetime1">
              <a:rPr lang="en-US" smtClean="0"/>
              <a:t>8/13/2023</a:t>
            </a:fld>
            <a:endParaRPr lang="en-US" dirty="0"/>
          </a:p>
        </p:txBody>
      </p:sp>
      <p:sp>
        <p:nvSpPr>
          <p:cNvPr id="6" name="Footer Placeholder 5">
            <a:extLst>
              <a:ext uri="{FF2B5EF4-FFF2-40B4-BE49-F238E27FC236}">
                <a16:creationId xmlns:a16="http://schemas.microsoft.com/office/drawing/2014/main" id="{6DB33EB6-5BA9-4347-89F6-1AE46BB106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CE7B59-F846-4B06-95F8-F1F19BB47188}"/>
              </a:ext>
            </a:extLst>
          </p:cNvPr>
          <p:cNvSpPr>
            <a:spLocks noGrp="1"/>
          </p:cNvSpPr>
          <p:nvPr>
            <p:ph type="sldNum" sz="quarter" idx="12"/>
          </p:nvPr>
        </p:nvSpPr>
        <p:spPr/>
        <p:txBody>
          <a:bodyPr/>
          <a:lstStyle/>
          <a:p>
            <a:fld id="{4CB59574-4CD3-4A56-8C7E-A4671EBF73BA}" type="slidenum">
              <a:rPr lang="en-US" smtClean="0"/>
              <a:t>‹#›</a:t>
            </a:fld>
            <a:endParaRPr lang="en-US" dirty="0"/>
          </a:p>
        </p:txBody>
      </p:sp>
    </p:spTree>
    <p:extLst>
      <p:ext uri="{BB962C8B-B14F-4D97-AF65-F5344CB8AC3E}">
        <p14:creationId xmlns:p14="http://schemas.microsoft.com/office/powerpoint/2010/main" val="3511401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3B08-482B-4D8A-A280-3810A158EB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9528F0-3A2F-4731-BFD5-7C5A8B652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71CB4B3-F285-4376-8DB8-8BEA795F5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FACFF1-85F5-44CF-BC67-B0F8D55DA6FC}"/>
              </a:ext>
            </a:extLst>
          </p:cNvPr>
          <p:cNvSpPr>
            <a:spLocks noGrp="1"/>
          </p:cNvSpPr>
          <p:nvPr>
            <p:ph type="dt" sz="half" idx="10"/>
          </p:nvPr>
        </p:nvSpPr>
        <p:spPr/>
        <p:txBody>
          <a:bodyPr/>
          <a:lstStyle/>
          <a:p>
            <a:fld id="{0F7E38D4-A85E-4FB5-B742-29A5014475E6}" type="datetime1">
              <a:rPr lang="en-US" smtClean="0"/>
              <a:t>8/13/2023</a:t>
            </a:fld>
            <a:endParaRPr lang="en-US" dirty="0"/>
          </a:p>
        </p:txBody>
      </p:sp>
      <p:sp>
        <p:nvSpPr>
          <p:cNvPr id="6" name="Footer Placeholder 5">
            <a:extLst>
              <a:ext uri="{FF2B5EF4-FFF2-40B4-BE49-F238E27FC236}">
                <a16:creationId xmlns:a16="http://schemas.microsoft.com/office/drawing/2014/main" id="{7052CBFB-0D8C-4331-AAE8-AF0F27CFC8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55402C-6DA5-408F-8FD1-A1BD15CA77C5}"/>
              </a:ext>
            </a:extLst>
          </p:cNvPr>
          <p:cNvSpPr>
            <a:spLocks noGrp="1"/>
          </p:cNvSpPr>
          <p:nvPr>
            <p:ph type="sldNum" sz="quarter" idx="12"/>
          </p:nvPr>
        </p:nvSpPr>
        <p:spPr/>
        <p:txBody>
          <a:bodyPr/>
          <a:lstStyle/>
          <a:p>
            <a:fld id="{4CB59574-4CD3-4A56-8C7E-A4671EBF73BA}" type="slidenum">
              <a:rPr lang="en-US" smtClean="0"/>
              <a:t>‹#›</a:t>
            </a:fld>
            <a:endParaRPr lang="en-US" dirty="0"/>
          </a:p>
        </p:txBody>
      </p:sp>
    </p:spTree>
    <p:extLst>
      <p:ext uri="{BB962C8B-B14F-4D97-AF65-F5344CB8AC3E}">
        <p14:creationId xmlns:p14="http://schemas.microsoft.com/office/powerpoint/2010/main" val="2122642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524840-24F3-4C02-84C1-8AC0E4B083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24E94B-195D-4D65-BF20-E16D0FE93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93662-241A-4E6D-9C61-07A5A683F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F456C-99C5-4DC7-A8BD-98578A665D3E}" type="datetime1">
              <a:rPr lang="en-US" smtClean="0"/>
              <a:t>8/13/2023</a:t>
            </a:fld>
            <a:endParaRPr lang="en-US" dirty="0"/>
          </a:p>
        </p:txBody>
      </p:sp>
      <p:sp>
        <p:nvSpPr>
          <p:cNvPr id="5" name="Footer Placeholder 4">
            <a:extLst>
              <a:ext uri="{FF2B5EF4-FFF2-40B4-BE49-F238E27FC236}">
                <a16:creationId xmlns:a16="http://schemas.microsoft.com/office/drawing/2014/main" id="{647BDA06-B513-49F8-A3E0-FA3B139027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30BB1AF-49F1-45E6-9F4C-F8B580C56D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59574-4CD3-4A56-8C7E-A4671EBF73BA}" type="slidenum">
              <a:rPr lang="en-US" smtClean="0"/>
              <a:t>‹#›</a:t>
            </a:fld>
            <a:endParaRPr lang="en-US" dirty="0"/>
          </a:p>
        </p:txBody>
      </p:sp>
    </p:spTree>
    <p:extLst>
      <p:ext uri="{BB962C8B-B14F-4D97-AF65-F5344CB8AC3E}">
        <p14:creationId xmlns:p14="http://schemas.microsoft.com/office/powerpoint/2010/main" val="516758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C1912F7-3EA2-4396-8A5E-275ED1B3D3C5}"/>
              </a:ext>
            </a:extLst>
          </p:cNvPr>
          <p:cNvSpPr>
            <a:spLocks noGrp="1"/>
          </p:cNvSpPr>
          <p:nvPr>
            <p:ph type="ctrTitle"/>
          </p:nvPr>
        </p:nvSpPr>
        <p:spPr>
          <a:xfrm>
            <a:off x="1953768" y="565265"/>
            <a:ext cx="8284464" cy="5635680"/>
          </a:xfrm>
        </p:spPr>
        <p:txBody>
          <a:bodyPr vert="horz" lIns="91440" tIns="45720" rIns="91440" bIns="45720" rtlCol="0" anchor="ctr">
            <a:normAutofit/>
          </a:bodyPr>
          <a:lstStyle/>
          <a:p>
            <a:r>
              <a:rPr lang="en-US" sz="3000" b="1" dirty="0">
                <a:solidFill>
                  <a:schemeClr val="bg1">
                    <a:lumMod val="95000"/>
                    <a:lumOff val="5000"/>
                  </a:schemeClr>
                </a:solidFill>
              </a:rPr>
              <a:t>Fellowship Church Sunday School</a:t>
            </a:r>
            <a:br>
              <a:rPr lang="en-US" sz="3000" b="1" dirty="0">
                <a:solidFill>
                  <a:schemeClr val="bg1">
                    <a:lumMod val="95000"/>
                    <a:lumOff val="5000"/>
                  </a:schemeClr>
                </a:solidFill>
              </a:rPr>
            </a:br>
            <a:br>
              <a:rPr lang="en-US" sz="3000" b="1" dirty="0">
                <a:solidFill>
                  <a:schemeClr val="bg1">
                    <a:lumMod val="95000"/>
                    <a:lumOff val="5000"/>
                  </a:schemeClr>
                </a:solidFill>
              </a:rPr>
            </a:br>
            <a:r>
              <a:rPr lang="en-US" sz="3000" b="1" dirty="0">
                <a:solidFill>
                  <a:schemeClr val="bg1">
                    <a:lumMod val="95000"/>
                    <a:lumOff val="5000"/>
                  </a:schemeClr>
                </a:solidFill>
              </a:rPr>
              <a:t>Jul-Sep 2023</a:t>
            </a:r>
            <a:br>
              <a:rPr lang="en-US" sz="3000" b="1" dirty="0">
                <a:solidFill>
                  <a:schemeClr val="bg1">
                    <a:lumMod val="95000"/>
                    <a:lumOff val="5000"/>
                  </a:schemeClr>
                </a:solidFill>
              </a:rPr>
            </a:br>
            <a:br>
              <a:rPr lang="en-US" sz="3000" dirty="0">
                <a:solidFill>
                  <a:schemeClr val="bg1">
                    <a:lumMod val="95000"/>
                    <a:lumOff val="5000"/>
                  </a:schemeClr>
                </a:solidFill>
              </a:rPr>
            </a:br>
            <a:r>
              <a:rPr lang="en-US" sz="3600" b="1" dirty="0">
                <a:solidFill>
                  <a:srgbClr val="00B050"/>
                </a:solidFill>
              </a:rPr>
              <a:t>Ezekiel:  Prophet on a Short Leash</a:t>
            </a:r>
            <a:br>
              <a:rPr lang="en-US" sz="3600" b="1" dirty="0">
                <a:solidFill>
                  <a:srgbClr val="00B050"/>
                </a:solidFill>
              </a:rPr>
            </a:br>
            <a:br>
              <a:rPr lang="en-US" sz="3600" b="1" dirty="0">
                <a:solidFill>
                  <a:srgbClr val="00B050"/>
                </a:solidFill>
              </a:rPr>
            </a:br>
            <a:r>
              <a:rPr lang="en-US" sz="3600" b="1" dirty="0">
                <a:solidFill>
                  <a:srgbClr val="00B050"/>
                </a:solidFill>
              </a:rPr>
              <a:t>Today: Turn to Ezekiel 25-28</a:t>
            </a:r>
            <a:br>
              <a:rPr lang="en-US" sz="3600" b="1" dirty="0">
                <a:solidFill>
                  <a:srgbClr val="00B050"/>
                </a:solidFill>
              </a:rPr>
            </a:br>
            <a:br>
              <a:rPr lang="en-US" sz="3600" b="1" dirty="0">
                <a:solidFill>
                  <a:srgbClr val="00B050"/>
                </a:solidFill>
              </a:rPr>
            </a:br>
            <a:r>
              <a:rPr lang="en-US" sz="3600" b="1" dirty="0">
                <a:solidFill>
                  <a:srgbClr val="00B050"/>
                </a:solidFill>
              </a:rPr>
              <a:t> God Curses Seven Gentile Nations</a:t>
            </a:r>
            <a:br>
              <a:rPr lang="en-US" sz="3600" b="1" dirty="0">
                <a:solidFill>
                  <a:srgbClr val="00B050"/>
                </a:solidFill>
              </a:rPr>
            </a:br>
            <a:br>
              <a:rPr lang="en-US" sz="3600" dirty="0">
                <a:solidFill>
                  <a:schemeClr val="bg1"/>
                </a:solidFill>
              </a:rPr>
            </a:br>
            <a:r>
              <a:rPr lang="en-US" sz="3000" b="1" dirty="0">
                <a:solidFill>
                  <a:schemeClr val="bg1">
                    <a:lumMod val="95000"/>
                    <a:lumOff val="5000"/>
                  </a:schemeClr>
                </a:solidFill>
              </a:rPr>
              <a:t> teacher:  Bill Heath</a:t>
            </a:r>
            <a:endParaRPr lang="en-US" sz="3000" dirty="0">
              <a:solidFill>
                <a:schemeClr val="bg1">
                  <a:lumMod val="95000"/>
                  <a:lumOff val="5000"/>
                </a:schemeClr>
              </a:solidFill>
            </a:endParaRPr>
          </a:p>
        </p:txBody>
      </p:sp>
    </p:spTree>
    <p:extLst>
      <p:ext uri="{BB962C8B-B14F-4D97-AF65-F5344CB8AC3E}">
        <p14:creationId xmlns:p14="http://schemas.microsoft.com/office/powerpoint/2010/main" val="16574427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93222D5-9A91-FE1C-3CCF-D145FFF442A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CB59574-4CD3-4A56-8C7E-A4671EBF73BA}" type="slidenum">
              <a:rPr lang="en-US">
                <a:solidFill>
                  <a:srgbClr val="FFFFFF"/>
                </a:solidFill>
              </a:rPr>
              <a:pPr>
                <a:spcAft>
                  <a:spcPts val="600"/>
                </a:spcAft>
              </a:pPr>
              <a:t>2</a:t>
            </a:fld>
            <a:endParaRPr lang="en-US">
              <a:solidFill>
                <a:srgbClr val="FFFFFF"/>
              </a:solidFill>
            </a:endParaRPr>
          </a:p>
        </p:txBody>
      </p:sp>
      <p:sp>
        <p:nvSpPr>
          <p:cNvPr id="26" name="Rectangle 25">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0742948-DBC4-457B-0E7A-96681DD6B9EF}"/>
              </a:ext>
            </a:extLst>
          </p:cNvPr>
          <p:cNvPicPr>
            <a:picLocks noChangeAspect="1"/>
          </p:cNvPicPr>
          <p:nvPr/>
        </p:nvPicPr>
        <p:blipFill rotWithShape="1">
          <a:blip r:embed="rId2"/>
          <a:srcRect l="46039" t="19250" r="7950" b="58116"/>
          <a:stretch/>
        </p:blipFill>
        <p:spPr>
          <a:xfrm>
            <a:off x="533401" y="549827"/>
            <a:ext cx="4861560" cy="2714953"/>
          </a:xfrm>
          <a:prstGeom prst="rect">
            <a:avLst/>
          </a:prstGeom>
        </p:spPr>
      </p:pic>
      <p:pic>
        <p:nvPicPr>
          <p:cNvPr id="7" name="Content Placeholder 6">
            <a:extLst>
              <a:ext uri="{FF2B5EF4-FFF2-40B4-BE49-F238E27FC236}">
                <a16:creationId xmlns:a16="http://schemas.microsoft.com/office/drawing/2014/main" id="{1EEF4AA1-4987-41B6-7B47-B1BFC0BF2618}"/>
              </a:ext>
            </a:extLst>
          </p:cNvPr>
          <p:cNvPicPr>
            <a:picLocks noGrp="1" noChangeAspect="1"/>
          </p:cNvPicPr>
          <p:nvPr>
            <p:ph idx="1"/>
          </p:nvPr>
        </p:nvPicPr>
        <p:blipFill rotWithShape="1">
          <a:blip r:embed="rId3"/>
          <a:srcRect t="16822" b="8192"/>
          <a:stretch/>
        </p:blipFill>
        <p:spPr>
          <a:xfrm>
            <a:off x="543561" y="3429000"/>
            <a:ext cx="5186936" cy="2917106"/>
          </a:xfrm>
          <a:prstGeom prst="rect">
            <a:avLst/>
          </a:prstGeom>
        </p:spPr>
      </p:pic>
      <p:sp>
        <p:nvSpPr>
          <p:cNvPr id="10" name="TextBox 9">
            <a:extLst>
              <a:ext uri="{FF2B5EF4-FFF2-40B4-BE49-F238E27FC236}">
                <a16:creationId xmlns:a16="http://schemas.microsoft.com/office/drawing/2014/main" id="{8A3C88D2-8EE2-6046-068E-7C89EECE58AC}"/>
              </a:ext>
            </a:extLst>
          </p:cNvPr>
          <p:cNvSpPr txBox="1"/>
          <p:nvPr/>
        </p:nvSpPr>
        <p:spPr>
          <a:xfrm>
            <a:off x="6065520" y="580211"/>
            <a:ext cx="5659628" cy="5755422"/>
          </a:xfrm>
          <a:prstGeom prst="rect">
            <a:avLst/>
          </a:prstGeom>
          <a:noFill/>
        </p:spPr>
        <p:txBody>
          <a:bodyPr wrap="square" rtlCol="0">
            <a:spAutoFit/>
          </a:bodyPr>
          <a:lstStyle/>
          <a:p>
            <a:r>
              <a:rPr lang="en-US" b="1" dirty="0" err="1">
                <a:solidFill>
                  <a:schemeClr val="bg1"/>
                </a:solidFill>
              </a:rPr>
              <a:t>Tyre</a:t>
            </a:r>
            <a:r>
              <a:rPr lang="en-US" b="1" dirty="0">
                <a:solidFill>
                  <a:schemeClr val="bg1"/>
                </a:solidFill>
              </a:rPr>
              <a:t> and </a:t>
            </a:r>
            <a:r>
              <a:rPr lang="en-US" b="1" dirty="0" err="1">
                <a:solidFill>
                  <a:schemeClr val="bg1"/>
                </a:solidFill>
              </a:rPr>
              <a:t>Zidon</a:t>
            </a:r>
            <a:r>
              <a:rPr lang="en-US" b="1" dirty="0">
                <a:solidFill>
                  <a:schemeClr val="bg1"/>
                </a:solidFill>
              </a:rPr>
              <a:t> (Ezekiel 26-28)</a:t>
            </a:r>
          </a:p>
          <a:p>
            <a:endParaRPr lang="en-US" sz="1200" b="1" dirty="0">
              <a:solidFill>
                <a:schemeClr val="bg1"/>
              </a:solidFill>
            </a:endParaRPr>
          </a:p>
          <a:p>
            <a:r>
              <a:rPr lang="en-US" b="1" dirty="0">
                <a:solidFill>
                  <a:schemeClr val="bg1"/>
                </a:solidFill>
              </a:rPr>
              <a:t>Luke 10:13-14 </a:t>
            </a:r>
            <a:r>
              <a:rPr lang="en-US" dirty="0">
                <a:solidFill>
                  <a:schemeClr val="bg1"/>
                </a:solidFill>
              </a:rPr>
              <a:t> Woe unto thee, </a:t>
            </a:r>
            <a:r>
              <a:rPr lang="en-US" b="1" u="sng" dirty="0" err="1">
                <a:solidFill>
                  <a:schemeClr val="bg1"/>
                </a:solidFill>
              </a:rPr>
              <a:t>Chorazin</a:t>
            </a:r>
            <a:r>
              <a:rPr lang="en-US" dirty="0">
                <a:solidFill>
                  <a:schemeClr val="bg1"/>
                </a:solidFill>
              </a:rPr>
              <a:t>! woe unto thee, </a:t>
            </a:r>
            <a:r>
              <a:rPr lang="en-US" b="1" u="sng" dirty="0">
                <a:solidFill>
                  <a:schemeClr val="bg1"/>
                </a:solidFill>
              </a:rPr>
              <a:t>Bethsaida</a:t>
            </a:r>
            <a:r>
              <a:rPr lang="en-US" dirty="0">
                <a:solidFill>
                  <a:schemeClr val="bg1"/>
                </a:solidFill>
              </a:rPr>
              <a:t>! for if the mighty works had been done in </a:t>
            </a:r>
            <a:r>
              <a:rPr lang="en-US" b="1" u="sng" dirty="0" err="1">
                <a:solidFill>
                  <a:schemeClr val="bg1"/>
                </a:solidFill>
              </a:rPr>
              <a:t>Tyre</a:t>
            </a:r>
            <a:r>
              <a:rPr lang="en-US" b="1" u="sng" dirty="0">
                <a:solidFill>
                  <a:schemeClr val="bg1"/>
                </a:solidFill>
              </a:rPr>
              <a:t> and Sidon</a:t>
            </a:r>
            <a:r>
              <a:rPr lang="en-US" dirty="0">
                <a:solidFill>
                  <a:schemeClr val="bg1"/>
                </a:solidFill>
              </a:rPr>
              <a:t>, which have been done in you, they had a great while ago repented, sitting in sackcloth and ashes.   </a:t>
            </a:r>
            <a:r>
              <a:rPr lang="en-US" b="1" dirty="0">
                <a:solidFill>
                  <a:schemeClr val="bg1"/>
                </a:solidFill>
              </a:rPr>
              <a:t>But it shall be more tolerable for </a:t>
            </a:r>
            <a:r>
              <a:rPr lang="en-US" b="1" u="sng" dirty="0" err="1">
                <a:solidFill>
                  <a:schemeClr val="bg1"/>
                </a:solidFill>
              </a:rPr>
              <a:t>Tyre</a:t>
            </a:r>
            <a:r>
              <a:rPr lang="en-US" b="1" u="sng" dirty="0">
                <a:solidFill>
                  <a:schemeClr val="bg1"/>
                </a:solidFill>
              </a:rPr>
              <a:t> and Sidon </a:t>
            </a:r>
            <a:r>
              <a:rPr lang="en-US" b="1" dirty="0">
                <a:solidFill>
                  <a:schemeClr val="bg1"/>
                </a:solidFill>
              </a:rPr>
              <a:t>at the judgment, than for you.</a:t>
            </a:r>
            <a:br>
              <a:rPr lang="en-US" b="1" dirty="0">
                <a:solidFill>
                  <a:schemeClr val="bg1"/>
                </a:solidFill>
              </a:rPr>
            </a:br>
            <a:endParaRPr lang="en-US" b="1" dirty="0">
              <a:solidFill>
                <a:schemeClr val="bg1"/>
              </a:solidFill>
            </a:endParaRPr>
          </a:p>
          <a:p>
            <a:r>
              <a:rPr lang="en-US" b="1" dirty="0">
                <a:solidFill>
                  <a:schemeClr val="bg1"/>
                </a:solidFill>
              </a:rPr>
              <a:t>Luke 10:15</a:t>
            </a:r>
            <a:r>
              <a:rPr lang="en-US" dirty="0">
                <a:solidFill>
                  <a:schemeClr val="bg1"/>
                </a:solidFill>
              </a:rPr>
              <a:t> And thou, </a:t>
            </a:r>
            <a:r>
              <a:rPr lang="en-US" b="1" u="sng" dirty="0">
                <a:solidFill>
                  <a:schemeClr val="bg1"/>
                </a:solidFill>
              </a:rPr>
              <a:t>Capernaum</a:t>
            </a:r>
            <a:r>
              <a:rPr lang="en-US" dirty="0">
                <a:solidFill>
                  <a:schemeClr val="bg1"/>
                </a:solidFill>
              </a:rPr>
              <a:t>, which art exalted to heaven, </a:t>
            </a:r>
            <a:r>
              <a:rPr lang="en-US" b="1" dirty="0">
                <a:solidFill>
                  <a:schemeClr val="bg1"/>
                </a:solidFill>
              </a:rPr>
              <a:t>shalt be thrust down to hell.</a:t>
            </a:r>
            <a:br>
              <a:rPr lang="en-US" b="1" dirty="0">
                <a:solidFill>
                  <a:schemeClr val="bg1"/>
                </a:solidFill>
              </a:rPr>
            </a:br>
            <a:endParaRPr lang="en-US" b="1" dirty="0">
              <a:solidFill>
                <a:schemeClr val="bg1"/>
              </a:solidFill>
            </a:endParaRPr>
          </a:p>
          <a:p>
            <a:r>
              <a:rPr lang="en-US" b="1" dirty="0">
                <a:solidFill>
                  <a:schemeClr val="bg1"/>
                </a:solidFill>
              </a:rPr>
              <a:t>Luke 10:16</a:t>
            </a:r>
            <a:r>
              <a:rPr lang="en-US" dirty="0">
                <a:solidFill>
                  <a:schemeClr val="bg1"/>
                </a:solidFill>
              </a:rPr>
              <a:t> He that heareth you heareth me; and he that </a:t>
            </a:r>
            <a:r>
              <a:rPr lang="en-US" dirty="0" err="1">
                <a:solidFill>
                  <a:schemeClr val="bg1"/>
                </a:solidFill>
              </a:rPr>
              <a:t>despiseth</a:t>
            </a:r>
            <a:r>
              <a:rPr lang="en-US" dirty="0">
                <a:solidFill>
                  <a:schemeClr val="bg1"/>
                </a:solidFill>
              </a:rPr>
              <a:t> you </a:t>
            </a:r>
            <a:r>
              <a:rPr lang="en-US" dirty="0" err="1">
                <a:solidFill>
                  <a:schemeClr val="bg1"/>
                </a:solidFill>
              </a:rPr>
              <a:t>despiseth</a:t>
            </a:r>
            <a:r>
              <a:rPr lang="en-US" dirty="0">
                <a:solidFill>
                  <a:schemeClr val="bg1"/>
                </a:solidFill>
              </a:rPr>
              <a:t> me; and he that </a:t>
            </a:r>
            <a:r>
              <a:rPr lang="en-US" dirty="0" err="1">
                <a:solidFill>
                  <a:schemeClr val="bg1"/>
                </a:solidFill>
              </a:rPr>
              <a:t>despiseth</a:t>
            </a:r>
            <a:r>
              <a:rPr lang="en-US" dirty="0">
                <a:solidFill>
                  <a:schemeClr val="bg1"/>
                </a:solidFill>
              </a:rPr>
              <a:t> me </a:t>
            </a:r>
            <a:r>
              <a:rPr lang="en-US" dirty="0" err="1">
                <a:solidFill>
                  <a:schemeClr val="bg1"/>
                </a:solidFill>
              </a:rPr>
              <a:t>despiseth</a:t>
            </a:r>
            <a:r>
              <a:rPr lang="en-US" dirty="0">
                <a:solidFill>
                  <a:schemeClr val="bg1"/>
                </a:solidFill>
              </a:rPr>
              <a:t> him that sent me. (KJV)</a:t>
            </a:r>
            <a:br>
              <a:rPr lang="en-US" dirty="0"/>
            </a:br>
            <a:endParaRPr lang="en-US" dirty="0"/>
          </a:p>
          <a:p>
            <a:endParaRPr lang="en-US" sz="1400" dirty="0">
              <a:solidFill>
                <a:schemeClr val="bg1"/>
              </a:solidFill>
            </a:endParaRPr>
          </a:p>
          <a:p>
            <a:r>
              <a:rPr lang="en-US" dirty="0">
                <a:solidFill>
                  <a:schemeClr val="bg1"/>
                </a:solidFill>
              </a:rPr>
              <a:t>By erasing, avoiding, or twisting undesirable Scripture, man conforms God to their own image (bottom photo from Jesus of Nazareth, MOTB.  Sea of Galilee cities noted from 2017 to 2021, then painted over in 2022, W. Heath)</a:t>
            </a:r>
          </a:p>
        </p:txBody>
      </p:sp>
    </p:spTree>
    <p:extLst>
      <p:ext uri="{BB962C8B-B14F-4D97-AF65-F5344CB8AC3E}">
        <p14:creationId xmlns:p14="http://schemas.microsoft.com/office/powerpoint/2010/main" val="945323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8C54D75-14E2-8689-744B-9F75B961B30A}"/>
              </a:ext>
            </a:extLst>
          </p:cNvPr>
          <p:cNvSpPr>
            <a:spLocks noGrp="1"/>
          </p:cNvSpPr>
          <p:nvPr>
            <p:ph type="sldNum" sz="quarter" idx="12"/>
          </p:nvPr>
        </p:nvSpPr>
        <p:spPr/>
        <p:txBody>
          <a:bodyPr/>
          <a:lstStyle/>
          <a:p>
            <a:fld id="{4CB59574-4CD3-4A56-8C7E-A4671EBF73BA}" type="slidenum">
              <a:rPr lang="en-US" smtClean="0"/>
              <a:t>3</a:t>
            </a:fld>
            <a:endParaRPr lang="en-US" dirty="0"/>
          </a:p>
        </p:txBody>
      </p:sp>
      <p:sp>
        <p:nvSpPr>
          <p:cNvPr id="3" name="TextBox 2">
            <a:extLst>
              <a:ext uri="{FF2B5EF4-FFF2-40B4-BE49-F238E27FC236}">
                <a16:creationId xmlns:a16="http://schemas.microsoft.com/office/drawing/2014/main" id="{813ADE31-88A2-9B6D-97C1-D463DC63A1E3}"/>
              </a:ext>
            </a:extLst>
          </p:cNvPr>
          <p:cNvSpPr txBox="1"/>
          <p:nvPr/>
        </p:nvSpPr>
        <p:spPr>
          <a:xfrm>
            <a:off x="111686" y="131589"/>
            <a:ext cx="4107659" cy="6584880"/>
          </a:xfrm>
          <a:prstGeom prst="rect">
            <a:avLst/>
          </a:prstGeom>
          <a:noFill/>
          <a:ln w="38100">
            <a:solidFill>
              <a:schemeClr val="bg1"/>
            </a:solidFill>
          </a:ln>
        </p:spPr>
        <p:txBody>
          <a:bodyPr wrap="square" rtlCol="0">
            <a:spAutoFit/>
          </a:bodyPr>
          <a:lstStyle/>
          <a:p>
            <a:pPr marL="0" marR="0" algn="ctr">
              <a:lnSpc>
                <a:spcPts val="1200"/>
              </a:lnSpc>
              <a:spcBef>
                <a:spcPts val="0"/>
              </a:spcBef>
              <a:spcAft>
                <a:spcPts val="0"/>
              </a:spcAft>
            </a:pPr>
            <a:endParaRPr lang="en-US" sz="2000" b="1" u="sng" dirty="0">
              <a:solidFill>
                <a:schemeClr val="bg1"/>
              </a:solidFill>
            </a:endParaRPr>
          </a:p>
          <a:p>
            <a:pPr marL="0" marR="0" algn="ctr">
              <a:lnSpc>
                <a:spcPts val="1200"/>
              </a:lnSpc>
              <a:spcBef>
                <a:spcPts val="0"/>
              </a:spcBef>
              <a:spcAft>
                <a:spcPts val="0"/>
              </a:spcAft>
            </a:pPr>
            <a:endParaRPr lang="en-US" b="1" u="sng" dirty="0">
              <a:solidFill>
                <a:schemeClr val="bg1"/>
              </a:solidFill>
            </a:endParaRPr>
          </a:p>
          <a:p>
            <a:pPr marL="0" marR="0" algn="ctr">
              <a:lnSpc>
                <a:spcPts val="1200"/>
              </a:lnSpc>
              <a:spcBef>
                <a:spcPts val="0"/>
              </a:spcBef>
              <a:spcAft>
                <a:spcPts val="0"/>
              </a:spcAft>
            </a:pPr>
            <a:r>
              <a:rPr lang="en-US" sz="2400" b="1" u="sng" dirty="0">
                <a:solidFill>
                  <a:schemeClr val="bg1"/>
                </a:solidFill>
              </a:rPr>
              <a:t>God Curses Israel</a:t>
            </a:r>
          </a:p>
          <a:p>
            <a:pPr marL="0" marR="0" algn="ctr">
              <a:lnSpc>
                <a:spcPts val="1200"/>
              </a:lnSpc>
              <a:spcBef>
                <a:spcPts val="0"/>
              </a:spcBef>
              <a:spcAft>
                <a:spcPts val="0"/>
              </a:spcAft>
            </a:pPr>
            <a:r>
              <a:rPr lang="en-US" sz="1200" dirty="0">
                <a:solidFill>
                  <a:schemeClr val="bg1"/>
                </a:solidFill>
              </a:rPr>
              <a:t>Deuteronomy 11:26-29</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r>
              <a:rPr lang="en-US" sz="2400" b="1" dirty="0">
                <a:solidFill>
                  <a:schemeClr val="bg1"/>
                </a:solidFill>
              </a:rPr>
              <a:t>Past:  Ezekiel 1:1-2     </a:t>
            </a:r>
          </a:p>
          <a:p>
            <a:pPr marL="0" marR="0">
              <a:lnSpc>
                <a:spcPts val="1200"/>
              </a:lnSpc>
              <a:spcBef>
                <a:spcPts val="0"/>
              </a:spcBef>
              <a:spcAft>
                <a:spcPts val="0"/>
              </a:spcAft>
            </a:pPr>
            <a:r>
              <a:rPr lang="en-US" sz="2400" b="1" dirty="0">
                <a:solidFill>
                  <a:schemeClr val="bg1"/>
                </a:solidFill>
              </a:rPr>
              <a:t>      </a:t>
            </a:r>
          </a:p>
          <a:p>
            <a:pPr marL="0" marR="0">
              <a:lnSpc>
                <a:spcPts val="1200"/>
              </a:lnSpc>
              <a:spcBef>
                <a:spcPts val="0"/>
              </a:spcBef>
              <a:spcAft>
                <a:spcPts val="0"/>
              </a:spcAft>
            </a:pPr>
            <a:r>
              <a:rPr lang="en-US" sz="2000" dirty="0">
                <a:solidFill>
                  <a:schemeClr val="bg1"/>
                </a:solidFill>
              </a:rPr>
              <a:t>597 BC, Ezekiel is 25 and in exile</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r>
              <a:rPr lang="en-US" sz="2000" dirty="0">
                <a:solidFill>
                  <a:schemeClr val="bg1"/>
                </a:solidFill>
              </a:rPr>
              <a:t>592 BC, Ezekiel‘s 30</a:t>
            </a:r>
            <a:r>
              <a:rPr lang="en-US" sz="2000" baseline="30000" dirty="0">
                <a:solidFill>
                  <a:schemeClr val="bg1"/>
                </a:solidFill>
              </a:rPr>
              <a:t>th </a:t>
            </a:r>
            <a:r>
              <a:rPr lang="en-US" sz="2000" dirty="0">
                <a:solidFill>
                  <a:schemeClr val="bg1"/>
                </a:solidFill>
              </a:rPr>
              <a:t>birthday </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r>
              <a:rPr lang="en-US" sz="2000" dirty="0">
                <a:solidFill>
                  <a:schemeClr val="bg1"/>
                </a:solidFill>
              </a:rPr>
              <a:t>                (priest to prophet)</a:t>
            </a:r>
          </a:p>
          <a:p>
            <a:pPr marL="0" marR="0">
              <a:lnSpc>
                <a:spcPts val="1200"/>
              </a:lnSpc>
              <a:spcBef>
                <a:spcPts val="0"/>
              </a:spcBef>
              <a:spcAft>
                <a:spcPts val="0"/>
              </a:spcAft>
            </a:pPr>
            <a:endParaRPr lang="en-US" sz="2000" b="1" dirty="0">
              <a:solidFill>
                <a:schemeClr val="bg1"/>
              </a:solidFill>
            </a:endParaRPr>
          </a:p>
          <a:p>
            <a:pPr marL="0" marR="0">
              <a:lnSpc>
                <a:spcPts val="1200"/>
              </a:lnSpc>
              <a:spcBef>
                <a:spcPts val="0"/>
              </a:spcBef>
              <a:spcAft>
                <a:spcPts val="0"/>
              </a:spcAft>
            </a:pPr>
            <a:endParaRPr lang="en-US" sz="2000" b="1" dirty="0">
              <a:solidFill>
                <a:schemeClr val="bg1"/>
              </a:solidFill>
            </a:endParaRPr>
          </a:p>
          <a:p>
            <a:pPr marL="0" marR="0">
              <a:lnSpc>
                <a:spcPts val="1200"/>
              </a:lnSpc>
              <a:spcBef>
                <a:spcPts val="0"/>
              </a:spcBef>
              <a:spcAft>
                <a:spcPts val="0"/>
              </a:spcAft>
            </a:pPr>
            <a:endParaRPr lang="en-US" sz="2400" b="1" dirty="0">
              <a:solidFill>
                <a:schemeClr val="bg1"/>
              </a:solidFill>
            </a:endParaRPr>
          </a:p>
          <a:p>
            <a:pPr marL="0" marR="0">
              <a:lnSpc>
                <a:spcPts val="1200"/>
              </a:lnSpc>
              <a:spcBef>
                <a:spcPts val="0"/>
              </a:spcBef>
              <a:spcAft>
                <a:spcPts val="0"/>
              </a:spcAft>
            </a:pPr>
            <a:r>
              <a:rPr lang="en-US" sz="2400" b="1" dirty="0">
                <a:solidFill>
                  <a:schemeClr val="bg1"/>
                </a:solidFill>
              </a:rPr>
              <a:t>            Ezekiel 1:3-7:27</a:t>
            </a:r>
          </a:p>
          <a:p>
            <a:pPr marL="0" marR="0">
              <a:lnSpc>
                <a:spcPts val="1200"/>
              </a:lnSpc>
              <a:spcBef>
                <a:spcPts val="0"/>
              </a:spcBef>
              <a:spcAft>
                <a:spcPts val="0"/>
              </a:spcAft>
            </a:pPr>
            <a:r>
              <a:rPr lang="en-US" sz="2400" b="1" dirty="0">
                <a:solidFill>
                  <a:schemeClr val="bg1"/>
                </a:solidFill>
              </a:rPr>
              <a:t> </a:t>
            </a:r>
          </a:p>
          <a:p>
            <a:pPr marL="0" marR="0">
              <a:lnSpc>
                <a:spcPts val="1200"/>
              </a:lnSpc>
              <a:spcBef>
                <a:spcPts val="0"/>
              </a:spcBef>
              <a:spcAft>
                <a:spcPts val="0"/>
              </a:spcAft>
            </a:pPr>
            <a:r>
              <a:rPr lang="en-US" sz="2000" dirty="0">
                <a:solidFill>
                  <a:schemeClr val="bg1"/>
                </a:solidFill>
              </a:rPr>
              <a:t>592 BC, 5</a:t>
            </a:r>
            <a:r>
              <a:rPr lang="en-US" sz="2000" baseline="30000" dirty="0">
                <a:solidFill>
                  <a:schemeClr val="bg1"/>
                </a:solidFill>
              </a:rPr>
              <a:t>th</a:t>
            </a:r>
            <a:r>
              <a:rPr lang="en-US" sz="2000" dirty="0">
                <a:solidFill>
                  <a:schemeClr val="bg1"/>
                </a:solidFill>
              </a:rPr>
              <a:t> year, 4</a:t>
            </a:r>
            <a:r>
              <a:rPr lang="en-US" sz="2000" baseline="30000" dirty="0">
                <a:solidFill>
                  <a:schemeClr val="bg1"/>
                </a:solidFill>
              </a:rPr>
              <a:t>th</a:t>
            </a:r>
            <a:r>
              <a:rPr lang="en-US" sz="2000" dirty="0">
                <a:solidFill>
                  <a:schemeClr val="bg1"/>
                </a:solidFill>
              </a:rPr>
              <a:t> month, 5</a:t>
            </a:r>
            <a:r>
              <a:rPr lang="en-US" sz="2000" baseline="30000" dirty="0">
                <a:solidFill>
                  <a:schemeClr val="bg1"/>
                </a:solidFill>
              </a:rPr>
              <a:t>th</a:t>
            </a:r>
            <a:r>
              <a:rPr lang="en-US" sz="2000" dirty="0">
                <a:solidFill>
                  <a:schemeClr val="bg1"/>
                </a:solidFill>
              </a:rPr>
              <a:t> day </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r>
              <a:rPr lang="en-US" sz="2000" dirty="0">
                <a:solidFill>
                  <a:schemeClr val="bg1"/>
                </a:solidFill>
              </a:rPr>
              <a:t>                  (of Jehoiachin in exile) </a:t>
            </a:r>
            <a:r>
              <a:rPr lang="en-US" sz="2400" dirty="0">
                <a:solidFill>
                  <a:schemeClr val="bg1"/>
                </a:solidFill>
              </a:rPr>
              <a:t> </a:t>
            </a:r>
          </a:p>
          <a:p>
            <a:pPr marL="0" marR="0">
              <a:lnSpc>
                <a:spcPts val="1200"/>
              </a:lnSpc>
              <a:spcBef>
                <a:spcPts val="0"/>
              </a:spcBef>
              <a:spcAft>
                <a:spcPts val="0"/>
              </a:spcAft>
            </a:pPr>
            <a:endParaRPr lang="en-US" sz="2400" dirty="0">
              <a:solidFill>
                <a:schemeClr val="bg1"/>
              </a:solidFill>
            </a:endParaRPr>
          </a:p>
          <a:p>
            <a:pPr marL="0" marR="0">
              <a:lnSpc>
                <a:spcPts val="1200"/>
              </a:lnSpc>
              <a:spcBef>
                <a:spcPts val="0"/>
              </a:spcBef>
              <a:spcAft>
                <a:spcPts val="0"/>
              </a:spcAft>
            </a:pPr>
            <a:r>
              <a:rPr lang="en-US" sz="2400" dirty="0">
                <a:solidFill>
                  <a:schemeClr val="bg1"/>
                </a:solidFill>
              </a:rPr>
              <a:t>     </a:t>
            </a:r>
          </a:p>
          <a:p>
            <a:pPr marL="0" marR="0">
              <a:lnSpc>
                <a:spcPts val="1200"/>
              </a:lnSpc>
              <a:spcBef>
                <a:spcPts val="0"/>
              </a:spcBef>
              <a:spcAft>
                <a:spcPts val="0"/>
              </a:spcAft>
            </a:pPr>
            <a:r>
              <a:rPr lang="en-US" sz="2400" dirty="0">
                <a:solidFill>
                  <a:schemeClr val="bg1"/>
                </a:solidFill>
              </a:rPr>
              <a:t>        </a:t>
            </a:r>
            <a:endParaRPr lang="en-US" sz="2400" b="1" dirty="0">
              <a:solidFill>
                <a:schemeClr val="bg1"/>
              </a:solidFill>
            </a:endParaRPr>
          </a:p>
          <a:p>
            <a:pPr marL="0" marR="0">
              <a:lnSpc>
                <a:spcPts val="1200"/>
              </a:lnSpc>
              <a:spcBef>
                <a:spcPts val="0"/>
              </a:spcBef>
              <a:spcAft>
                <a:spcPts val="0"/>
              </a:spcAft>
            </a:pPr>
            <a:r>
              <a:rPr lang="en-US" sz="2400" b="1" dirty="0">
                <a:solidFill>
                  <a:schemeClr val="bg1"/>
                </a:solidFill>
              </a:rPr>
              <a:t>            Ezekiel 8-19 </a:t>
            </a:r>
          </a:p>
          <a:p>
            <a:pPr marL="0" marR="0">
              <a:lnSpc>
                <a:spcPts val="1200"/>
              </a:lnSpc>
              <a:spcBef>
                <a:spcPts val="0"/>
              </a:spcBef>
              <a:spcAft>
                <a:spcPts val="0"/>
              </a:spcAft>
            </a:pPr>
            <a:r>
              <a:rPr lang="en-US" sz="2000" dirty="0">
                <a:solidFill>
                  <a:schemeClr val="bg1"/>
                </a:solidFill>
              </a:rPr>
              <a:t>   </a:t>
            </a:r>
          </a:p>
          <a:p>
            <a:pPr marL="0" marR="0">
              <a:lnSpc>
                <a:spcPts val="1200"/>
              </a:lnSpc>
              <a:spcBef>
                <a:spcPts val="0"/>
              </a:spcBef>
              <a:spcAft>
                <a:spcPts val="0"/>
              </a:spcAft>
            </a:pPr>
            <a:r>
              <a:rPr lang="en-US" sz="2000" dirty="0">
                <a:solidFill>
                  <a:schemeClr val="bg1"/>
                </a:solidFill>
              </a:rPr>
              <a:t>591 BC, 6</a:t>
            </a:r>
            <a:r>
              <a:rPr lang="en-US" sz="2000" baseline="30000" dirty="0">
                <a:solidFill>
                  <a:schemeClr val="bg1"/>
                </a:solidFill>
              </a:rPr>
              <a:t>th</a:t>
            </a:r>
            <a:r>
              <a:rPr lang="en-US" sz="2000" dirty="0">
                <a:solidFill>
                  <a:schemeClr val="bg1"/>
                </a:solidFill>
              </a:rPr>
              <a:t> year, 6</a:t>
            </a:r>
            <a:r>
              <a:rPr lang="en-US" sz="2000" baseline="30000" dirty="0">
                <a:solidFill>
                  <a:schemeClr val="bg1"/>
                </a:solidFill>
              </a:rPr>
              <a:t>th</a:t>
            </a:r>
            <a:r>
              <a:rPr lang="en-US" sz="2000" dirty="0">
                <a:solidFill>
                  <a:schemeClr val="bg1"/>
                </a:solidFill>
              </a:rPr>
              <a:t> month, 5</a:t>
            </a:r>
            <a:r>
              <a:rPr lang="en-US" sz="2000" baseline="30000" dirty="0">
                <a:solidFill>
                  <a:schemeClr val="bg1"/>
                </a:solidFill>
              </a:rPr>
              <a:t>th</a:t>
            </a:r>
            <a:r>
              <a:rPr lang="en-US" sz="2000" dirty="0">
                <a:solidFill>
                  <a:schemeClr val="bg1"/>
                </a:solidFill>
              </a:rPr>
              <a:t> day</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endParaRPr lang="en-US" sz="2400" b="1" dirty="0">
              <a:solidFill>
                <a:schemeClr val="bg1"/>
              </a:solidFill>
            </a:endParaRPr>
          </a:p>
          <a:p>
            <a:pPr marL="0" marR="0">
              <a:lnSpc>
                <a:spcPts val="1200"/>
              </a:lnSpc>
              <a:spcBef>
                <a:spcPts val="0"/>
              </a:spcBef>
              <a:spcAft>
                <a:spcPts val="0"/>
              </a:spcAft>
            </a:pPr>
            <a:endParaRPr lang="en-US" sz="2400" b="1" dirty="0">
              <a:solidFill>
                <a:schemeClr val="bg1"/>
              </a:solidFill>
            </a:endParaRPr>
          </a:p>
          <a:p>
            <a:pPr marL="0" marR="0">
              <a:lnSpc>
                <a:spcPts val="1200"/>
              </a:lnSpc>
              <a:spcBef>
                <a:spcPts val="0"/>
              </a:spcBef>
              <a:spcAft>
                <a:spcPts val="0"/>
              </a:spcAft>
            </a:pPr>
            <a:r>
              <a:rPr lang="en-US" sz="2400" b="1" dirty="0">
                <a:solidFill>
                  <a:schemeClr val="bg1"/>
                </a:solidFill>
              </a:rPr>
              <a:t>            Ezekiel 20-23</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r>
              <a:rPr lang="en-US" sz="2000" dirty="0">
                <a:solidFill>
                  <a:schemeClr val="bg1"/>
                </a:solidFill>
              </a:rPr>
              <a:t>590 BC, 7</a:t>
            </a:r>
            <a:r>
              <a:rPr lang="en-US" sz="2000" baseline="30000" dirty="0">
                <a:solidFill>
                  <a:schemeClr val="bg1"/>
                </a:solidFill>
              </a:rPr>
              <a:t>th</a:t>
            </a:r>
            <a:r>
              <a:rPr lang="en-US" sz="2000" dirty="0">
                <a:solidFill>
                  <a:schemeClr val="bg1"/>
                </a:solidFill>
              </a:rPr>
              <a:t> year, 5</a:t>
            </a:r>
            <a:r>
              <a:rPr lang="en-US" sz="2000" baseline="30000" dirty="0">
                <a:solidFill>
                  <a:schemeClr val="bg1"/>
                </a:solidFill>
              </a:rPr>
              <a:t>th</a:t>
            </a:r>
            <a:r>
              <a:rPr lang="en-US" sz="2000" dirty="0">
                <a:solidFill>
                  <a:schemeClr val="bg1"/>
                </a:solidFill>
              </a:rPr>
              <a:t> month, 10</a:t>
            </a:r>
            <a:r>
              <a:rPr lang="en-US" sz="2000" baseline="30000" dirty="0">
                <a:solidFill>
                  <a:schemeClr val="bg1"/>
                </a:solidFill>
              </a:rPr>
              <a:t>th</a:t>
            </a:r>
            <a:r>
              <a:rPr lang="en-US" sz="2000" dirty="0">
                <a:solidFill>
                  <a:schemeClr val="bg1"/>
                </a:solidFill>
              </a:rPr>
              <a:t> day</a:t>
            </a:r>
          </a:p>
          <a:p>
            <a:pPr marL="0" marR="0">
              <a:lnSpc>
                <a:spcPts val="1200"/>
              </a:lnSpc>
              <a:spcBef>
                <a:spcPts val="0"/>
              </a:spcBef>
              <a:spcAft>
                <a:spcPts val="0"/>
              </a:spcAft>
            </a:pPr>
            <a:r>
              <a:rPr lang="en-US" sz="2000" dirty="0">
                <a:solidFill>
                  <a:schemeClr val="bg1"/>
                </a:solidFill>
              </a:rPr>
              <a:t>      </a:t>
            </a:r>
          </a:p>
          <a:p>
            <a:pPr marL="0" marR="0">
              <a:lnSpc>
                <a:spcPts val="1200"/>
              </a:lnSpc>
              <a:spcBef>
                <a:spcPts val="0"/>
              </a:spcBef>
              <a:spcAft>
                <a:spcPts val="0"/>
              </a:spcAft>
            </a:pPr>
            <a:endParaRPr lang="en-US" sz="2000" b="1" dirty="0">
              <a:solidFill>
                <a:schemeClr val="bg1"/>
              </a:solidFill>
            </a:endParaRPr>
          </a:p>
          <a:p>
            <a:pPr marL="0" marR="0">
              <a:lnSpc>
                <a:spcPts val="1200"/>
              </a:lnSpc>
              <a:spcBef>
                <a:spcPts val="0"/>
              </a:spcBef>
              <a:spcAft>
                <a:spcPts val="0"/>
              </a:spcAft>
            </a:pPr>
            <a:endParaRPr lang="en-US" sz="2000" b="1" dirty="0">
              <a:solidFill>
                <a:schemeClr val="bg1"/>
              </a:solidFill>
            </a:endParaRPr>
          </a:p>
          <a:p>
            <a:pPr marL="0" marR="0">
              <a:lnSpc>
                <a:spcPts val="1200"/>
              </a:lnSpc>
              <a:spcBef>
                <a:spcPts val="0"/>
              </a:spcBef>
              <a:spcAft>
                <a:spcPts val="0"/>
              </a:spcAft>
            </a:pPr>
            <a:r>
              <a:rPr lang="en-US" sz="2400" b="1" dirty="0">
                <a:solidFill>
                  <a:schemeClr val="bg1"/>
                </a:solidFill>
              </a:rPr>
              <a:t>             Ezekiel 24 </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r>
              <a:rPr lang="en-US" sz="2000" dirty="0">
                <a:solidFill>
                  <a:schemeClr val="bg1"/>
                </a:solidFill>
              </a:rPr>
              <a:t>588 BC, 9</a:t>
            </a:r>
            <a:r>
              <a:rPr lang="en-US" sz="2000" baseline="30000" dirty="0">
                <a:solidFill>
                  <a:schemeClr val="bg1"/>
                </a:solidFill>
              </a:rPr>
              <a:t>th</a:t>
            </a:r>
            <a:r>
              <a:rPr lang="en-US" sz="2000" dirty="0">
                <a:solidFill>
                  <a:schemeClr val="bg1"/>
                </a:solidFill>
              </a:rPr>
              <a:t> year, 10</a:t>
            </a:r>
            <a:r>
              <a:rPr lang="en-US" sz="2000" baseline="30000" dirty="0">
                <a:solidFill>
                  <a:schemeClr val="bg1"/>
                </a:solidFill>
              </a:rPr>
              <a:t>th</a:t>
            </a:r>
            <a:r>
              <a:rPr lang="en-US" sz="2000" dirty="0">
                <a:solidFill>
                  <a:schemeClr val="bg1"/>
                </a:solidFill>
              </a:rPr>
              <a:t> month, 10</a:t>
            </a:r>
            <a:r>
              <a:rPr lang="en-US" sz="2000" baseline="30000" dirty="0">
                <a:solidFill>
                  <a:schemeClr val="bg1"/>
                </a:solidFill>
              </a:rPr>
              <a:t>th </a:t>
            </a:r>
            <a:r>
              <a:rPr lang="en-US" sz="2000" dirty="0">
                <a:solidFill>
                  <a:schemeClr val="bg1"/>
                </a:solidFill>
              </a:rPr>
              <a:t>day</a:t>
            </a:r>
            <a:r>
              <a:rPr lang="en-US" sz="2000" dirty="0"/>
              <a:t>s</a:t>
            </a:r>
          </a:p>
          <a:p>
            <a:pPr marL="0" marR="0">
              <a:lnSpc>
                <a:spcPts val="1200"/>
              </a:lnSpc>
              <a:spcBef>
                <a:spcPts val="0"/>
              </a:spcBef>
              <a:spcAft>
                <a:spcPts val="0"/>
              </a:spcAft>
            </a:pPr>
            <a:endParaRPr lang="en-US" sz="2000" dirty="0">
              <a:solidFill>
                <a:schemeClr val="bg1"/>
              </a:solidFill>
              <a:highlight>
                <a:srgbClr val="FFFF00"/>
              </a:highlight>
            </a:endParaRPr>
          </a:p>
          <a:p>
            <a:pPr marL="0" marR="0">
              <a:lnSpc>
                <a:spcPts val="1200"/>
              </a:lnSpc>
              <a:spcBef>
                <a:spcPts val="0"/>
              </a:spcBef>
              <a:spcAft>
                <a:spcPts val="0"/>
              </a:spcAft>
            </a:pPr>
            <a:r>
              <a:rPr lang="en-US" sz="2000" dirty="0">
                <a:solidFill>
                  <a:schemeClr val="bg1"/>
                </a:solidFill>
              </a:rPr>
              <a:t>               Siege of Jerusalem begins  </a:t>
            </a:r>
          </a:p>
        </p:txBody>
      </p:sp>
      <p:sp>
        <p:nvSpPr>
          <p:cNvPr id="7" name="TextBox 6">
            <a:extLst>
              <a:ext uri="{FF2B5EF4-FFF2-40B4-BE49-F238E27FC236}">
                <a16:creationId xmlns:a16="http://schemas.microsoft.com/office/drawing/2014/main" id="{09B2729D-639D-7B89-857A-D2B545091D9B}"/>
              </a:ext>
            </a:extLst>
          </p:cNvPr>
          <p:cNvSpPr txBox="1"/>
          <p:nvPr/>
        </p:nvSpPr>
        <p:spPr>
          <a:xfrm>
            <a:off x="4346918" y="131589"/>
            <a:ext cx="4142403" cy="6584880"/>
          </a:xfrm>
          <a:prstGeom prst="rect">
            <a:avLst/>
          </a:prstGeom>
          <a:noFill/>
          <a:ln w="38100">
            <a:solidFill>
              <a:schemeClr val="bg1"/>
            </a:solidFill>
          </a:ln>
        </p:spPr>
        <p:txBody>
          <a:bodyPr wrap="square" rtlCol="0">
            <a:spAutoFit/>
          </a:bodyPr>
          <a:lstStyle/>
          <a:p>
            <a:pPr marL="0" marR="0" algn="ctr">
              <a:lnSpc>
                <a:spcPts val="1200"/>
              </a:lnSpc>
              <a:spcBef>
                <a:spcPts val="0"/>
              </a:spcBef>
              <a:spcAft>
                <a:spcPts val="0"/>
              </a:spcAft>
            </a:pPr>
            <a:endParaRPr lang="en-US" sz="2400" b="1" u="sng" dirty="0">
              <a:solidFill>
                <a:schemeClr val="bg1"/>
              </a:solidFill>
            </a:endParaRPr>
          </a:p>
          <a:p>
            <a:pPr marL="0" marR="0" algn="ctr">
              <a:lnSpc>
                <a:spcPts val="1200"/>
              </a:lnSpc>
              <a:spcBef>
                <a:spcPts val="0"/>
              </a:spcBef>
              <a:spcAft>
                <a:spcPts val="0"/>
              </a:spcAft>
            </a:pPr>
            <a:endParaRPr lang="en-US" sz="2400" b="1" u="sng" dirty="0">
              <a:solidFill>
                <a:schemeClr val="bg1"/>
              </a:solidFill>
            </a:endParaRPr>
          </a:p>
          <a:p>
            <a:pPr marL="0" marR="0" algn="ctr">
              <a:lnSpc>
                <a:spcPts val="1200"/>
              </a:lnSpc>
              <a:spcBef>
                <a:spcPts val="0"/>
              </a:spcBef>
              <a:spcAft>
                <a:spcPts val="0"/>
              </a:spcAft>
            </a:pPr>
            <a:r>
              <a:rPr lang="en-US" sz="2400" b="1" u="sng" dirty="0">
                <a:solidFill>
                  <a:schemeClr val="bg1"/>
                </a:solidFill>
              </a:rPr>
              <a:t>God Curses Gentiles</a:t>
            </a:r>
          </a:p>
          <a:p>
            <a:pPr marL="0" marR="0" algn="ctr">
              <a:lnSpc>
                <a:spcPts val="1200"/>
              </a:lnSpc>
              <a:spcBef>
                <a:spcPts val="0"/>
              </a:spcBef>
              <a:spcAft>
                <a:spcPts val="0"/>
              </a:spcAft>
            </a:pPr>
            <a:r>
              <a:rPr lang="en-US" sz="1200" dirty="0">
                <a:solidFill>
                  <a:schemeClr val="bg1"/>
                </a:solidFill>
              </a:rPr>
              <a:t>1 Peter 4:17-19</a:t>
            </a:r>
          </a:p>
          <a:p>
            <a:pPr marL="0" marR="0" algn="ctr">
              <a:lnSpc>
                <a:spcPts val="1200"/>
              </a:lnSpc>
              <a:spcBef>
                <a:spcPts val="0"/>
              </a:spcBef>
              <a:spcAft>
                <a:spcPts val="0"/>
              </a:spcAft>
            </a:pPr>
            <a:endParaRPr lang="en-US" sz="1200" dirty="0">
              <a:solidFill>
                <a:schemeClr val="bg1"/>
              </a:solidFill>
            </a:endParaRPr>
          </a:p>
          <a:p>
            <a:pPr marL="0" marR="0">
              <a:lnSpc>
                <a:spcPts val="1200"/>
              </a:lnSpc>
              <a:spcBef>
                <a:spcPts val="0"/>
              </a:spcBef>
              <a:spcAft>
                <a:spcPts val="0"/>
              </a:spcAft>
            </a:pPr>
            <a:endParaRPr lang="en-US" sz="2000" dirty="0"/>
          </a:p>
          <a:p>
            <a:pPr marL="0" marR="0">
              <a:lnSpc>
                <a:spcPts val="1200"/>
              </a:lnSpc>
              <a:spcBef>
                <a:spcPts val="0"/>
              </a:spcBef>
              <a:spcAft>
                <a:spcPts val="0"/>
              </a:spcAft>
            </a:pPr>
            <a:r>
              <a:rPr lang="en-US" sz="2400" b="1" dirty="0">
                <a:highlight>
                  <a:srgbClr val="FFFF00"/>
                </a:highlight>
              </a:rPr>
              <a:t>Present:  Ezekiel 25 </a:t>
            </a:r>
          </a:p>
          <a:p>
            <a:pPr marL="0" marR="0">
              <a:lnSpc>
                <a:spcPts val="1200"/>
              </a:lnSpc>
              <a:spcBef>
                <a:spcPts val="0"/>
              </a:spcBef>
              <a:spcAft>
                <a:spcPts val="0"/>
              </a:spcAft>
            </a:pPr>
            <a:endParaRPr lang="en-US" sz="2000" dirty="0">
              <a:highlight>
                <a:srgbClr val="FFFF00"/>
              </a:highlight>
            </a:endParaRPr>
          </a:p>
          <a:p>
            <a:pPr marL="0" marR="0">
              <a:lnSpc>
                <a:spcPts val="1200"/>
              </a:lnSpc>
              <a:spcBef>
                <a:spcPts val="0"/>
              </a:spcBef>
              <a:spcAft>
                <a:spcPts val="0"/>
              </a:spcAft>
            </a:pPr>
            <a:r>
              <a:rPr lang="en-US" sz="2000" dirty="0">
                <a:highlight>
                  <a:srgbClr val="FFFF00"/>
                </a:highlight>
              </a:rPr>
              <a:t>&gt;588 BC, 9</a:t>
            </a:r>
            <a:r>
              <a:rPr lang="en-US" sz="2000" baseline="30000" dirty="0">
                <a:highlight>
                  <a:srgbClr val="FFFF00"/>
                </a:highlight>
              </a:rPr>
              <a:t>th</a:t>
            </a:r>
            <a:r>
              <a:rPr lang="en-US" sz="2000" dirty="0">
                <a:highlight>
                  <a:srgbClr val="FFFF00"/>
                </a:highlight>
              </a:rPr>
              <a:t> year, 10</a:t>
            </a:r>
            <a:r>
              <a:rPr lang="en-US" sz="2000" baseline="30000" dirty="0">
                <a:highlight>
                  <a:srgbClr val="FFFF00"/>
                </a:highlight>
              </a:rPr>
              <a:t>th</a:t>
            </a:r>
            <a:r>
              <a:rPr lang="en-US" sz="2000" dirty="0">
                <a:highlight>
                  <a:srgbClr val="FFFF00"/>
                </a:highlight>
              </a:rPr>
              <a:t> month &amp; day</a:t>
            </a:r>
          </a:p>
          <a:p>
            <a:pPr marL="0" marR="0">
              <a:lnSpc>
                <a:spcPts val="1200"/>
              </a:lnSpc>
              <a:spcBef>
                <a:spcPts val="0"/>
              </a:spcBef>
              <a:spcAft>
                <a:spcPts val="0"/>
              </a:spcAft>
            </a:pPr>
            <a:endParaRPr lang="en-US" sz="2000" b="1" dirty="0">
              <a:highlight>
                <a:srgbClr val="FFFF00"/>
              </a:highlight>
            </a:endParaRPr>
          </a:p>
          <a:p>
            <a:pPr marL="0" marR="0">
              <a:lnSpc>
                <a:spcPts val="1200"/>
              </a:lnSpc>
              <a:spcBef>
                <a:spcPts val="0"/>
              </a:spcBef>
              <a:spcAft>
                <a:spcPts val="0"/>
              </a:spcAft>
            </a:pPr>
            <a:endParaRPr lang="en-US" sz="2000" b="1" dirty="0">
              <a:highlight>
                <a:srgbClr val="FFFF00"/>
              </a:highlight>
            </a:endParaRPr>
          </a:p>
          <a:p>
            <a:pPr marL="0" marR="0">
              <a:lnSpc>
                <a:spcPts val="1200"/>
              </a:lnSpc>
              <a:spcBef>
                <a:spcPts val="0"/>
              </a:spcBef>
              <a:spcAft>
                <a:spcPts val="0"/>
              </a:spcAft>
            </a:pPr>
            <a:r>
              <a:rPr lang="en-US" sz="2000" b="1" dirty="0">
                <a:highlight>
                  <a:srgbClr val="FFFF00"/>
                </a:highlight>
              </a:rPr>
              <a:t>  </a:t>
            </a:r>
            <a:r>
              <a:rPr lang="en-US" sz="2400" b="1" dirty="0">
                <a:highlight>
                  <a:srgbClr val="FFFF00"/>
                </a:highlight>
              </a:rPr>
              <a:t>               Ezekiel 26-28</a:t>
            </a:r>
          </a:p>
          <a:p>
            <a:pPr marL="0" marR="0">
              <a:lnSpc>
                <a:spcPts val="1200"/>
              </a:lnSpc>
              <a:spcBef>
                <a:spcPts val="0"/>
              </a:spcBef>
              <a:spcAft>
                <a:spcPts val="0"/>
              </a:spcAft>
            </a:pPr>
            <a:endParaRPr lang="en-US" sz="2000" b="1" dirty="0">
              <a:highlight>
                <a:srgbClr val="FFFF00"/>
              </a:highlight>
            </a:endParaRPr>
          </a:p>
          <a:p>
            <a:pPr>
              <a:lnSpc>
                <a:spcPts val="1200"/>
              </a:lnSpc>
            </a:pPr>
            <a:r>
              <a:rPr lang="en-US" sz="2000" dirty="0">
                <a:highlight>
                  <a:srgbClr val="FFFF00"/>
                </a:highlight>
              </a:rPr>
              <a:t>586 BC, 11</a:t>
            </a:r>
            <a:r>
              <a:rPr lang="en-US" sz="2000" baseline="30000" dirty="0">
                <a:highlight>
                  <a:srgbClr val="FFFF00"/>
                </a:highlight>
              </a:rPr>
              <a:t>th</a:t>
            </a:r>
            <a:r>
              <a:rPr lang="en-US" sz="2000" dirty="0">
                <a:highlight>
                  <a:srgbClr val="FFFF00"/>
                </a:highlight>
              </a:rPr>
              <a:t> year,                  1</a:t>
            </a:r>
            <a:r>
              <a:rPr lang="en-US" sz="2000" baseline="30000" dirty="0">
                <a:highlight>
                  <a:srgbClr val="FFFF00"/>
                </a:highlight>
              </a:rPr>
              <a:t>st</a:t>
            </a:r>
            <a:r>
              <a:rPr lang="en-US" sz="2000" dirty="0">
                <a:highlight>
                  <a:srgbClr val="FFFF00"/>
                </a:highlight>
              </a:rPr>
              <a:t> day</a:t>
            </a:r>
          </a:p>
          <a:p>
            <a:pPr>
              <a:lnSpc>
                <a:spcPts val="1200"/>
              </a:lnSpc>
            </a:pPr>
            <a:endParaRPr lang="en-US" sz="2000" b="1" dirty="0">
              <a:highlight>
                <a:srgbClr val="FFFF00"/>
              </a:highlight>
            </a:endParaRPr>
          </a:p>
          <a:p>
            <a:pPr>
              <a:lnSpc>
                <a:spcPts val="1200"/>
              </a:lnSpc>
            </a:pPr>
            <a:endParaRPr lang="en-US" sz="2000" b="1" dirty="0">
              <a:highlight>
                <a:srgbClr val="FFFF00"/>
              </a:highlight>
            </a:endParaRPr>
          </a:p>
          <a:p>
            <a:pPr>
              <a:lnSpc>
                <a:spcPts val="1200"/>
              </a:lnSpc>
            </a:pPr>
            <a:r>
              <a:rPr lang="en-US" sz="2000" dirty="0">
                <a:highlight>
                  <a:srgbClr val="FFFF00"/>
                </a:highlight>
              </a:rPr>
              <a:t>1-2.  Ammon &amp; Moab</a:t>
            </a:r>
          </a:p>
          <a:p>
            <a:pPr>
              <a:lnSpc>
                <a:spcPts val="1200"/>
              </a:lnSpc>
            </a:pPr>
            <a:endParaRPr lang="en-US" sz="2000" dirty="0">
              <a:highlight>
                <a:srgbClr val="FFFF00"/>
              </a:highlight>
            </a:endParaRPr>
          </a:p>
          <a:p>
            <a:pPr>
              <a:lnSpc>
                <a:spcPts val="1200"/>
              </a:lnSpc>
            </a:pPr>
            <a:r>
              <a:rPr lang="en-US" sz="2000" dirty="0">
                <a:highlight>
                  <a:srgbClr val="FFFF00"/>
                </a:highlight>
              </a:rPr>
              <a:t>3.  Edom</a:t>
            </a:r>
          </a:p>
          <a:p>
            <a:pPr>
              <a:lnSpc>
                <a:spcPts val="1200"/>
              </a:lnSpc>
            </a:pPr>
            <a:endParaRPr lang="en-US" sz="2000" dirty="0">
              <a:highlight>
                <a:srgbClr val="FFFF00"/>
              </a:highlight>
            </a:endParaRPr>
          </a:p>
          <a:p>
            <a:pPr>
              <a:lnSpc>
                <a:spcPts val="1200"/>
              </a:lnSpc>
            </a:pPr>
            <a:r>
              <a:rPr lang="en-US" sz="2000" dirty="0">
                <a:highlight>
                  <a:srgbClr val="FFFF00"/>
                </a:highlight>
              </a:rPr>
              <a:t>4.  Philistia</a:t>
            </a:r>
          </a:p>
          <a:p>
            <a:pPr>
              <a:lnSpc>
                <a:spcPts val="1200"/>
              </a:lnSpc>
            </a:pPr>
            <a:endParaRPr lang="en-US" sz="2000" dirty="0">
              <a:highlight>
                <a:srgbClr val="FFFF00"/>
              </a:highlight>
            </a:endParaRPr>
          </a:p>
          <a:p>
            <a:pPr>
              <a:lnSpc>
                <a:spcPts val="1200"/>
              </a:lnSpc>
            </a:pPr>
            <a:r>
              <a:rPr lang="en-US" sz="2000" dirty="0">
                <a:highlight>
                  <a:srgbClr val="FFFF00"/>
                </a:highlight>
              </a:rPr>
              <a:t>5-6.  </a:t>
            </a:r>
            <a:r>
              <a:rPr lang="en-US" sz="2000" dirty="0" err="1">
                <a:highlight>
                  <a:srgbClr val="FFFF00"/>
                </a:highlight>
              </a:rPr>
              <a:t>Tyre</a:t>
            </a:r>
            <a:r>
              <a:rPr lang="en-US" sz="2000" dirty="0">
                <a:highlight>
                  <a:srgbClr val="FFFF00"/>
                </a:highlight>
              </a:rPr>
              <a:t> &amp; </a:t>
            </a:r>
            <a:r>
              <a:rPr lang="en-US" sz="2000" dirty="0" err="1">
                <a:highlight>
                  <a:srgbClr val="FFFF00"/>
                </a:highlight>
              </a:rPr>
              <a:t>Zidon</a:t>
            </a:r>
            <a:endParaRPr lang="en-US" sz="2000" dirty="0">
              <a:highlight>
                <a:srgbClr val="FFFF00"/>
              </a:highlight>
            </a:endParaRPr>
          </a:p>
          <a:p>
            <a:pPr>
              <a:lnSpc>
                <a:spcPts val="1200"/>
              </a:lnSpc>
            </a:pPr>
            <a:endParaRPr lang="en-US" sz="2000" b="1" dirty="0">
              <a:highlight>
                <a:srgbClr val="FFFF00"/>
              </a:highlight>
            </a:endParaRPr>
          </a:p>
          <a:p>
            <a:pPr>
              <a:lnSpc>
                <a:spcPts val="1200"/>
              </a:lnSpc>
            </a:pPr>
            <a:endParaRPr lang="en-US" sz="2000" b="1" dirty="0">
              <a:highlight>
                <a:srgbClr val="FFFF00"/>
              </a:highlight>
            </a:endParaRPr>
          </a:p>
          <a:p>
            <a:pPr>
              <a:lnSpc>
                <a:spcPts val="1200"/>
              </a:lnSpc>
            </a:pPr>
            <a:endParaRPr lang="en-US" sz="2000" dirty="0">
              <a:highlight>
                <a:srgbClr val="FFFF00"/>
              </a:highlight>
            </a:endParaRPr>
          </a:p>
          <a:p>
            <a:pPr>
              <a:lnSpc>
                <a:spcPts val="1200"/>
              </a:lnSpc>
            </a:pPr>
            <a:r>
              <a:rPr lang="en-US" sz="2400" b="1" dirty="0">
                <a:solidFill>
                  <a:schemeClr val="bg1"/>
                </a:solidFill>
              </a:rPr>
              <a:t>                Ezekiel 29-32           </a:t>
            </a:r>
          </a:p>
          <a:p>
            <a:pPr>
              <a:lnSpc>
                <a:spcPts val="1200"/>
              </a:lnSpc>
            </a:pPr>
            <a:endParaRPr lang="en-US" sz="2000" dirty="0">
              <a:solidFill>
                <a:schemeClr val="bg1"/>
              </a:solidFill>
            </a:endParaRPr>
          </a:p>
          <a:p>
            <a:pPr>
              <a:lnSpc>
                <a:spcPts val="1200"/>
              </a:lnSpc>
            </a:pPr>
            <a:r>
              <a:rPr lang="en-US" sz="2000" dirty="0">
                <a:solidFill>
                  <a:schemeClr val="bg1"/>
                </a:solidFill>
              </a:rPr>
              <a:t>7.  Egypt</a:t>
            </a:r>
          </a:p>
          <a:p>
            <a:pPr>
              <a:lnSpc>
                <a:spcPts val="1200"/>
              </a:lnSpc>
            </a:pPr>
            <a:r>
              <a:rPr lang="en-US" sz="2000" dirty="0">
                <a:solidFill>
                  <a:schemeClr val="bg1"/>
                </a:solidFill>
              </a:rPr>
              <a:t>       </a:t>
            </a:r>
          </a:p>
          <a:p>
            <a:pPr>
              <a:lnSpc>
                <a:spcPts val="1200"/>
              </a:lnSpc>
            </a:pPr>
            <a:endParaRPr lang="en-US" sz="2000" dirty="0">
              <a:solidFill>
                <a:schemeClr val="bg1"/>
              </a:solidFill>
            </a:endParaRPr>
          </a:p>
          <a:p>
            <a:pPr>
              <a:lnSpc>
                <a:spcPts val="1200"/>
              </a:lnSpc>
            </a:pPr>
            <a:r>
              <a:rPr lang="en-US" sz="2000" dirty="0">
                <a:solidFill>
                  <a:schemeClr val="bg1"/>
                </a:solidFill>
              </a:rPr>
              <a:t>        BC, 10</a:t>
            </a:r>
            <a:r>
              <a:rPr lang="en-US" sz="2000" baseline="30000" dirty="0">
                <a:solidFill>
                  <a:schemeClr val="bg1"/>
                </a:solidFill>
              </a:rPr>
              <a:t>th</a:t>
            </a:r>
            <a:r>
              <a:rPr lang="en-US" sz="2000" dirty="0">
                <a:solidFill>
                  <a:schemeClr val="bg1"/>
                </a:solidFill>
              </a:rPr>
              <a:t> year, 10</a:t>
            </a:r>
            <a:r>
              <a:rPr lang="en-US" sz="2000" baseline="30000" dirty="0">
                <a:solidFill>
                  <a:schemeClr val="bg1"/>
                </a:solidFill>
              </a:rPr>
              <a:t>th</a:t>
            </a:r>
            <a:r>
              <a:rPr lang="en-US" sz="2000" dirty="0">
                <a:solidFill>
                  <a:schemeClr val="bg1"/>
                </a:solidFill>
              </a:rPr>
              <a:t> month, 12</a:t>
            </a:r>
            <a:r>
              <a:rPr lang="en-US" sz="2000" baseline="30000" dirty="0">
                <a:solidFill>
                  <a:schemeClr val="bg1"/>
                </a:solidFill>
              </a:rPr>
              <a:t>th</a:t>
            </a:r>
            <a:r>
              <a:rPr lang="en-US" sz="2000" dirty="0">
                <a:solidFill>
                  <a:schemeClr val="bg1"/>
                </a:solidFill>
              </a:rPr>
              <a:t> day</a:t>
            </a:r>
          </a:p>
          <a:p>
            <a:pPr>
              <a:lnSpc>
                <a:spcPts val="1200"/>
              </a:lnSpc>
            </a:pPr>
            <a:endParaRPr lang="en-US" sz="2000" dirty="0">
              <a:solidFill>
                <a:schemeClr val="bg1"/>
              </a:solidFill>
            </a:endParaRPr>
          </a:p>
          <a:p>
            <a:pPr>
              <a:lnSpc>
                <a:spcPts val="1200"/>
              </a:lnSpc>
            </a:pPr>
            <a:r>
              <a:rPr lang="en-US" sz="2000" dirty="0">
                <a:solidFill>
                  <a:schemeClr val="bg1"/>
                </a:solidFill>
              </a:rPr>
              <a:t>        BC, 27</a:t>
            </a:r>
            <a:r>
              <a:rPr lang="en-US" sz="2000" baseline="30000" dirty="0">
                <a:solidFill>
                  <a:schemeClr val="bg1"/>
                </a:solidFill>
              </a:rPr>
              <a:t>th</a:t>
            </a:r>
            <a:r>
              <a:rPr lang="en-US" sz="2000" dirty="0">
                <a:solidFill>
                  <a:schemeClr val="bg1"/>
                </a:solidFill>
              </a:rPr>
              <a:t> year, 1</a:t>
            </a:r>
            <a:r>
              <a:rPr lang="en-US" sz="2000" baseline="30000" dirty="0">
                <a:solidFill>
                  <a:schemeClr val="bg1"/>
                </a:solidFill>
              </a:rPr>
              <a:t>st</a:t>
            </a:r>
            <a:r>
              <a:rPr lang="en-US" sz="2000" dirty="0">
                <a:solidFill>
                  <a:schemeClr val="bg1"/>
                </a:solidFill>
              </a:rPr>
              <a:t> month, 1</a:t>
            </a:r>
            <a:r>
              <a:rPr lang="en-US" sz="2000" baseline="30000" dirty="0">
                <a:solidFill>
                  <a:schemeClr val="bg1"/>
                </a:solidFill>
              </a:rPr>
              <a:t>st</a:t>
            </a:r>
            <a:r>
              <a:rPr lang="en-US" sz="2000" dirty="0">
                <a:solidFill>
                  <a:schemeClr val="bg1"/>
                </a:solidFill>
              </a:rPr>
              <a:t> day</a:t>
            </a:r>
          </a:p>
          <a:p>
            <a:pPr>
              <a:lnSpc>
                <a:spcPts val="1200"/>
              </a:lnSpc>
            </a:pPr>
            <a:endParaRPr lang="en-US" sz="2000" dirty="0">
              <a:solidFill>
                <a:schemeClr val="bg1"/>
              </a:solidFill>
            </a:endParaRPr>
          </a:p>
          <a:p>
            <a:pPr>
              <a:lnSpc>
                <a:spcPts val="1200"/>
              </a:lnSpc>
            </a:pPr>
            <a:r>
              <a:rPr lang="en-US" sz="2000" dirty="0">
                <a:solidFill>
                  <a:schemeClr val="bg1"/>
                </a:solidFill>
              </a:rPr>
              <a:t>        BC, 11</a:t>
            </a:r>
            <a:r>
              <a:rPr lang="en-US" sz="2000" baseline="30000" dirty="0">
                <a:solidFill>
                  <a:schemeClr val="bg1"/>
                </a:solidFill>
              </a:rPr>
              <a:t>th</a:t>
            </a:r>
            <a:r>
              <a:rPr lang="en-US" sz="2000" dirty="0">
                <a:solidFill>
                  <a:schemeClr val="bg1"/>
                </a:solidFill>
              </a:rPr>
              <a:t> year, 3</a:t>
            </a:r>
            <a:r>
              <a:rPr lang="en-US" sz="2000" baseline="30000" dirty="0">
                <a:solidFill>
                  <a:schemeClr val="bg1"/>
                </a:solidFill>
              </a:rPr>
              <a:t>rd</a:t>
            </a:r>
            <a:r>
              <a:rPr lang="en-US" sz="2000" dirty="0">
                <a:solidFill>
                  <a:schemeClr val="bg1"/>
                </a:solidFill>
              </a:rPr>
              <a:t> month, 1</a:t>
            </a:r>
            <a:r>
              <a:rPr lang="en-US" sz="2000" baseline="30000" dirty="0">
                <a:solidFill>
                  <a:schemeClr val="bg1"/>
                </a:solidFill>
              </a:rPr>
              <a:t>st</a:t>
            </a:r>
            <a:r>
              <a:rPr lang="en-US" sz="2000" dirty="0">
                <a:solidFill>
                  <a:schemeClr val="bg1"/>
                </a:solidFill>
              </a:rPr>
              <a:t> day</a:t>
            </a:r>
          </a:p>
          <a:p>
            <a:pPr>
              <a:lnSpc>
                <a:spcPts val="1200"/>
              </a:lnSpc>
            </a:pPr>
            <a:endParaRPr lang="en-US" sz="2000" dirty="0">
              <a:solidFill>
                <a:schemeClr val="bg1"/>
              </a:solidFill>
            </a:endParaRPr>
          </a:p>
          <a:p>
            <a:pPr>
              <a:lnSpc>
                <a:spcPts val="1200"/>
              </a:lnSpc>
            </a:pPr>
            <a:r>
              <a:rPr lang="en-US" sz="2000" dirty="0">
                <a:solidFill>
                  <a:schemeClr val="bg1"/>
                </a:solidFill>
              </a:rPr>
              <a:t>        BC, 12</a:t>
            </a:r>
            <a:r>
              <a:rPr lang="en-US" sz="2000" baseline="30000" dirty="0">
                <a:solidFill>
                  <a:schemeClr val="bg1"/>
                </a:solidFill>
              </a:rPr>
              <a:t>th</a:t>
            </a:r>
            <a:r>
              <a:rPr lang="en-US" sz="2000" dirty="0">
                <a:solidFill>
                  <a:schemeClr val="bg1"/>
                </a:solidFill>
              </a:rPr>
              <a:t> year, 12</a:t>
            </a:r>
            <a:r>
              <a:rPr lang="en-US" sz="2000" baseline="30000" dirty="0">
                <a:solidFill>
                  <a:schemeClr val="bg1"/>
                </a:solidFill>
              </a:rPr>
              <a:t>th</a:t>
            </a:r>
            <a:r>
              <a:rPr lang="en-US" sz="2000" dirty="0">
                <a:solidFill>
                  <a:schemeClr val="bg1"/>
                </a:solidFill>
              </a:rPr>
              <a:t> month, 1</a:t>
            </a:r>
            <a:r>
              <a:rPr lang="en-US" sz="2000" baseline="30000" dirty="0">
                <a:solidFill>
                  <a:schemeClr val="bg1"/>
                </a:solidFill>
              </a:rPr>
              <a:t>st</a:t>
            </a:r>
            <a:r>
              <a:rPr lang="en-US" sz="2000" dirty="0">
                <a:solidFill>
                  <a:schemeClr val="bg1"/>
                </a:solidFill>
              </a:rPr>
              <a:t> day</a:t>
            </a:r>
          </a:p>
          <a:p>
            <a:pPr>
              <a:lnSpc>
                <a:spcPts val="1200"/>
              </a:lnSpc>
            </a:pPr>
            <a:endParaRPr lang="en-US" sz="2000" dirty="0">
              <a:solidFill>
                <a:schemeClr val="bg1"/>
              </a:solidFill>
            </a:endParaRPr>
          </a:p>
          <a:p>
            <a:pPr>
              <a:lnSpc>
                <a:spcPts val="1200"/>
              </a:lnSpc>
            </a:pPr>
            <a:r>
              <a:rPr lang="en-US" sz="2000" dirty="0">
                <a:solidFill>
                  <a:schemeClr val="bg1"/>
                </a:solidFill>
              </a:rPr>
              <a:t>        BC, 12</a:t>
            </a:r>
            <a:r>
              <a:rPr lang="en-US" sz="2000" baseline="30000" dirty="0">
                <a:solidFill>
                  <a:schemeClr val="bg1"/>
                </a:solidFill>
              </a:rPr>
              <a:t>th</a:t>
            </a:r>
            <a:r>
              <a:rPr lang="en-US" sz="2000" dirty="0">
                <a:solidFill>
                  <a:schemeClr val="bg1"/>
                </a:solidFill>
              </a:rPr>
              <a:t> year,                      15</a:t>
            </a:r>
            <a:r>
              <a:rPr lang="en-US" sz="2000" baseline="30000" dirty="0">
                <a:solidFill>
                  <a:schemeClr val="bg1"/>
                </a:solidFill>
              </a:rPr>
              <a:t>th</a:t>
            </a:r>
            <a:r>
              <a:rPr lang="en-US" sz="2000" dirty="0">
                <a:solidFill>
                  <a:schemeClr val="bg1"/>
                </a:solidFill>
              </a:rPr>
              <a:t> day</a:t>
            </a:r>
          </a:p>
          <a:p>
            <a:pPr>
              <a:lnSpc>
                <a:spcPts val="1200"/>
              </a:lnSpc>
            </a:pPr>
            <a:endParaRPr lang="en-US" sz="2000" dirty="0">
              <a:solidFill>
                <a:schemeClr val="bg1"/>
              </a:solidFill>
            </a:endParaRPr>
          </a:p>
          <a:p>
            <a:pPr>
              <a:lnSpc>
                <a:spcPts val="1200"/>
              </a:lnSpc>
            </a:pPr>
            <a:endParaRPr lang="en-US" sz="2000" dirty="0">
              <a:solidFill>
                <a:schemeClr val="bg1"/>
              </a:solidFill>
            </a:endParaRPr>
          </a:p>
        </p:txBody>
      </p:sp>
      <p:sp>
        <p:nvSpPr>
          <p:cNvPr id="8" name="TextBox 7">
            <a:extLst>
              <a:ext uri="{FF2B5EF4-FFF2-40B4-BE49-F238E27FC236}">
                <a16:creationId xmlns:a16="http://schemas.microsoft.com/office/drawing/2014/main" id="{5D534D2C-B874-3C30-B900-299BD092FC2D}"/>
              </a:ext>
            </a:extLst>
          </p:cNvPr>
          <p:cNvSpPr txBox="1"/>
          <p:nvPr/>
        </p:nvSpPr>
        <p:spPr>
          <a:xfrm>
            <a:off x="8610600" y="134132"/>
            <a:ext cx="3469714" cy="6584880"/>
          </a:xfrm>
          <a:prstGeom prst="rect">
            <a:avLst/>
          </a:prstGeom>
          <a:noFill/>
          <a:ln w="38100">
            <a:solidFill>
              <a:schemeClr val="bg1"/>
            </a:solidFill>
          </a:ln>
        </p:spPr>
        <p:txBody>
          <a:bodyPr wrap="square" rtlCol="0">
            <a:spAutoFit/>
          </a:bodyPr>
          <a:lstStyle/>
          <a:p>
            <a:pPr marL="0" marR="0" algn="ctr">
              <a:lnSpc>
                <a:spcPts val="1200"/>
              </a:lnSpc>
              <a:spcBef>
                <a:spcPts val="0"/>
              </a:spcBef>
              <a:spcAft>
                <a:spcPts val="0"/>
              </a:spcAft>
            </a:pPr>
            <a:endParaRPr lang="en-US" sz="2400" b="1" u="sng" dirty="0">
              <a:solidFill>
                <a:schemeClr val="bg1"/>
              </a:solidFill>
            </a:endParaRPr>
          </a:p>
          <a:p>
            <a:pPr marL="0" marR="0" algn="ctr">
              <a:lnSpc>
                <a:spcPts val="1200"/>
              </a:lnSpc>
              <a:spcBef>
                <a:spcPts val="0"/>
              </a:spcBef>
              <a:spcAft>
                <a:spcPts val="0"/>
              </a:spcAft>
            </a:pPr>
            <a:endParaRPr lang="en-US" sz="2400" b="1" u="sng" dirty="0">
              <a:solidFill>
                <a:schemeClr val="bg1"/>
              </a:solidFill>
            </a:endParaRPr>
          </a:p>
          <a:p>
            <a:pPr marL="0" marR="0" algn="ctr">
              <a:lnSpc>
                <a:spcPts val="1200"/>
              </a:lnSpc>
              <a:spcBef>
                <a:spcPts val="0"/>
              </a:spcBef>
              <a:spcAft>
                <a:spcPts val="0"/>
              </a:spcAft>
            </a:pPr>
            <a:r>
              <a:rPr lang="en-US" sz="2400" b="1" u="sng" dirty="0">
                <a:solidFill>
                  <a:schemeClr val="bg1"/>
                </a:solidFill>
              </a:rPr>
              <a:t>God Blesses Israel</a:t>
            </a:r>
          </a:p>
          <a:p>
            <a:pPr algn="ctr">
              <a:lnSpc>
                <a:spcPts val="1200"/>
              </a:lnSpc>
            </a:pPr>
            <a:r>
              <a:rPr lang="en-US" sz="1200" dirty="0">
                <a:solidFill>
                  <a:schemeClr val="bg1"/>
                </a:solidFill>
              </a:rPr>
              <a:t>Deuteronomy 11:26-29</a:t>
            </a:r>
          </a:p>
          <a:p>
            <a:pPr marL="0" marR="0" algn="ctr">
              <a:lnSpc>
                <a:spcPts val="1200"/>
              </a:lnSpc>
              <a:spcBef>
                <a:spcPts val="0"/>
              </a:spcBef>
              <a:spcAft>
                <a:spcPts val="0"/>
              </a:spcAft>
            </a:pPr>
            <a:endParaRPr lang="en-US" sz="1200" dirty="0">
              <a:solidFill>
                <a:schemeClr val="bg1"/>
              </a:solidFill>
            </a:endParaRP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r>
              <a:rPr lang="en-US" sz="2400" b="1" dirty="0">
                <a:solidFill>
                  <a:schemeClr val="bg1"/>
                </a:solidFill>
              </a:rPr>
              <a:t>Future:</a:t>
            </a:r>
            <a:r>
              <a:rPr lang="en-US" sz="2000" dirty="0">
                <a:solidFill>
                  <a:schemeClr val="bg1"/>
                </a:solidFill>
              </a:rPr>
              <a:t> </a:t>
            </a:r>
            <a:r>
              <a:rPr lang="en-US" sz="2400" dirty="0">
                <a:solidFill>
                  <a:schemeClr val="bg1"/>
                </a:solidFill>
              </a:rPr>
              <a:t>  </a:t>
            </a:r>
            <a:r>
              <a:rPr lang="en-US" sz="2400" b="1" dirty="0">
                <a:solidFill>
                  <a:schemeClr val="bg1"/>
                </a:solidFill>
              </a:rPr>
              <a:t>Ezekiel 33-39</a:t>
            </a:r>
          </a:p>
          <a:p>
            <a:pPr marL="0" marR="0">
              <a:lnSpc>
                <a:spcPts val="1200"/>
              </a:lnSpc>
              <a:spcBef>
                <a:spcPts val="0"/>
              </a:spcBef>
              <a:spcAft>
                <a:spcPts val="0"/>
              </a:spcAft>
            </a:pPr>
            <a:endParaRPr lang="en-US" sz="2400" b="1" dirty="0">
              <a:solidFill>
                <a:schemeClr val="bg1"/>
              </a:solidFill>
            </a:endParaRPr>
          </a:p>
          <a:p>
            <a:pPr marL="0" marR="0">
              <a:lnSpc>
                <a:spcPts val="1200"/>
              </a:lnSpc>
              <a:spcBef>
                <a:spcPts val="0"/>
              </a:spcBef>
              <a:spcAft>
                <a:spcPts val="0"/>
              </a:spcAft>
            </a:pPr>
            <a:r>
              <a:rPr lang="en-US" sz="2400" b="1" dirty="0">
                <a:solidFill>
                  <a:schemeClr val="bg1"/>
                </a:solidFill>
              </a:rPr>
              <a:t>                 </a:t>
            </a:r>
          </a:p>
          <a:p>
            <a:pPr marL="0" marR="0">
              <a:lnSpc>
                <a:spcPts val="1200"/>
              </a:lnSpc>
              <a:spcBef>
                <a:spcPts val="0"/>
              </a:spcBef>
              <a:spcAft>
                <a:spcPts val="0"/>
              </a:spcAft>
            </a:pPr>
            <a:r>
              <a:rPr lang="en-US" sz="2000" dirty="0">
                <a:solidFill>
                  <a:schemeClr val="bg1"/>
                </a:solidFill>
              </a:rPr>
              <a:t>585 BC</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r>
              <a:rPr lang="en-US" sz="2000" dirty="0">
                <a:solidFill>
                  <a:schemeClr val="bg1"/>
                </a:solidFill>
              </a:rPr>
              <a:t> </a:t>
            </a:r>
          </a:p>
          <a:p>
            <a:pPr marL="0" marR="0">
              <a:lnSpc>
                <a:spcPts val="1200"/>
              </a:lnSpc>
              <a:spcBef>
                <a:spcPts val="0"/>
              </a:spcBef>
              <a:spcAft>
                <a:spcPts val="0"/>
              </a:spcAft>
            </a:pPr>
            <a:r>
              <a:rPr lang="en-US" sz="2000" dirty="0">
                <a:solidFill>
                  <a:schemeClr val="bg1"/>
                </a:solidFill>
              </a:rPr>
              <a:t>12</a:t>
            </a:r>
            <a:r>
              <a:rPr lang="en-US" sz="2000" baseline="30000" dirty="0">
                <a:solidFill>
                  <a:schemeClr val="bg1"/>
                </a:solidFill>
              </a:rPr>
              <a:t>th</a:t>
            </a:r>
            <a:r>
              <a:rPr lang="en-US" sz="2000" dirty="0">
                <a:solidFill>
                  <a:schemeClr val="bg1"/>
                </a:solidFill>
              </a:rPr>
              <a:t> year, 10</a:t>
            </a:r>
            <a:r>
              <a:rPr lang="en-US" sz="2000" baseline="30000" dirty="0">
                <a:solidFill>
                  <a:schemeClr val="bg1"/>
                </a:solidFill>
              </a:rPr>
              <a:t>th</a:t>
            </a:r>
            <a:r>
              <a:rPr lang="en-US" sz="2000" dirty="0">
                <a:solidFill>
                  <a:schemeClr val="bg1"/>
                </a:solidFill>
              </a:rPr>
              <a:t> month, 5</a:t>
            </a:r>
            <a:r>
              <a:rPr lang="en-US" sz="2000" baseline="30000" dirty="0">
                <a:solidFill>
                  <a:schemeClr val="bg1"/>
                </a:solidFill>
              </a:rPr>
              <a:t>th</a:t>
            </a:r>
            <a:r>
              <a:rPr lang="en-US" sz="2000" dirty="0">
                <a:solidFill>
                  <a:schemeClr val="bg1"/>
                </a:solidFill>
              </a:rPr>
              <a:t> day</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endParaRPr lang="en-US" sz="2000" dirty="0">
              <a:solidFill>
                <a:schemeClr val="bg1"/>
              </a:solidFill>
            </a:endParaRPr>
          </a:p>
          <a:p>
            <a:pPr>
              <a:lnSpc>
                <a:spcPts val="1200"/>
              </a:lnSpc>
            </a:pPr>
            <a:r>
              <a:rPr lang="en-US" sz="2000" dirty="0">
                <a:solidFill>
                  <a:schemeClr val="bg1"/>
                </a:solidFill>
              </a:rPr>
              <a:t>Jerusalem destroyed</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r>
              <a:rPr lang="en-US" sz="2000" dirty="0">
                <a:solidFill>
                  <a:schemeClr val="bg1"/>
                </a:solidFill>
              </a:rPr>
              <a:t>20XX AD</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r>
              <a:rPr lang="en-US" sz="2000" dirty="0">
                <a:solidFill>
                  <a:schemeClr val="bg1"/>
                </a:solidFill>
              </a:rPr>
              <a:t>The 7-year tribulation</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r>
              <a:rPr lang="en-US" sz="2000" dirty="0">
                <a:solidFill>
                  <a:schemeClr val="bg1"/>
                </a:solidFill>
              </a:rPr>
              <a:t>Revelation 6-18</a:t>
            </a:r>
          </a:p>
          <a:p>
            <a:pPr marL="0" marR="0">
              <a:lnSpc>
                <a:spcPts val="1200"/>
              </a:lnSpc>
              <a:spcBef>
                <a:spcPts val="0"/>
              </a:spcBef>
              <a:spcAft>
                <a:spcPts val="0"/>
              </a:spcAft>
            </a:pPr>
            <a:endParaRPr lang="en-US" sz="2400" b="1" dirty="0">
              <a:solidFill>
                <a:schemeClr val="bg1"/>
              </a:solidFill>
            </a:endParaRPr>
          </a:p>
          <a:p>
            <a:pPr marL="0" marR="0">
              <a:lnSpc>
                <a:spcPts val="1200"/>
              </a:lnSpc>
              <a:spcBef>
                <a:spcPts val="0"/>
              </a:spcBef>
              <a:spcAft>
                <a:spcPts val="0"/>
              </a:spcAft>
            </a:pPr>
            <a:endParaRPr lang="en-US" sz="2400" b="1" dirty="0">
              <a:solidFill>
                <a:schemeClr val="bg1"/>
              </a:solidFill>
            </a:endParaRPr>
          </a:p>
          <a:p>
            <a:pPr marL="0" marR="0">
              <a:lnSpc>
                <a:spcPts val="1200"/>
              </a:lnSpc>
              <a:spcBef>
                <a:spcPts val="0"/>
              </a:spcBef>
              <a:spcAft>
                <a:spcPts val="0"/>
              </a:spcAft>
            </a:pPr>
            <a:endParaRPr lang="en-US" sz="2400" b="1" dirty="0">
              <a:solidFill>
                <a:schemeClr val="bg1"/>
              </a:solidFill>
            </a:endParaRPr>
          </a:p>
          <a:p>
            <a:pPr marL="0" marR="0">
              <a:lnSpc>
                <a:spcPts val="1200"/>
              </a:lnSpc>
              <a:spcBef>
                <a:spcPts val="0"/>
              </a:spcBef>
              <a:spcAft>
                <a:spcPts val="0"/>
              </a:spcAft>
            </a:pPr>
            <a:r>
              <a:rPr lang="en-US" sz="2400" b="1" dirty="0">
                <a:solidFill>
                  <a:schemeClr val="bg1"/>
                </a:solidFill>
              </a:rPr>
              <a:t>                Ezekiel 40-48 </a:t>
            </a:r>
          </a:p>
          <a:p>
            <a:pPr marL="0" marR="0">
              <a:lnSpc>
                <a:spcPts val="1200"/>
              </a:lnSpc>
              <a:spcBef>
                <a:spcPts val="0"/>
              </a:spcBef>
              <a:spcAft>
                <a:spcPts val="0"/>
              </a:spcAft>
            </a:pPr>
            <a:r>
              <a:rPr lang="en-US" sz="2000" dirty="0">
                <a:solidFill>
                  <a:schemeClr val="bg1"/>
                </a:solidFill>
              </a:rPr>
              <a:t>   </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r>
              <a:rPr lang="en-US" sz="2000" dirty="0">
                <a:solidFill>
                  <a:schemeClr val="bg1"/>
                </a:solidFill>
              </a:rPr>
              <a:t> 572 BC  </a:t>
            </a:r>
          </a:p>
          <a:p>
            <a:pPr marL="0" marR="0">
              <a:lnSpc>
                <a:spcPts val="1200"/>
              </a:lnSpc>
              <a:spcBef>
                <a:spcPts val="0"/>
              </a:spcBef>
              <a:spcAft>
                <a:spcPts val="0"/>
              </a:spcAft>
            </a:pPr>
            <a:endParaRPr lang="en-US" sz="2000" dirty="0">
              <a:solidFill>
                <a:schemeClr val="bg1"/>
              </a:solidFill>
            </a:endParaRPr>
          </a:p>
          <a:p>
            <a:pPr marL="0" marR="0">
              <a:lnSpc>
                <a:spcPts val="1200"/>
              </a:lnSpc>
              <a:spcBef>
                <a:spcPts val="0"/>
              </a:spcBef>
              <a:spcAft>
                <a:spcPts val="0"/>
              </a:spcAft>
            </a:pPr>
            <a:r>
              <a:rPr lang="en-US" sz="2000" dirty="0">
                <a:solidFill>
                  <a:schemeClr val="bg1"/>
                </a:solidFill>
              </a:rPr>
              <a:t>   </a:t>
            </a:r>
          </a:p>
          <a:p>
            <a:pPr marL="0" marR="0">
              <a:lnSpc>
                <a:spcPts val="1200"/>
              </a:lnSpc>
              <a:spcBef>
                <a:spcPts val="0"/>
              </a:spcBef>
              <a:spcAft>
                <a:spcPts val="0"/>
              </a:spcAft>
            </a:pPr>
            <a:r>
              <a:rPr lang="en-US" sz="2000" dirty="0">
                <a:solidFill>
                  <a:schemeClr val="bg1"/>
                </a:solidFill>
              </a:rPr>
              <a:t> 25</a:t>
            </a:r>
            <a:r>
              <a:rPr lang="en-US" sz="2000" baseline="30000" dirty="0">
                <a:solidFill>
                  <a:schemeClr val="bg1"/>
                </a:solidFill>
              </a:rPr>
              <a:t>th</a:t>
            </a:r>
            <a:r>
              <a:rPr lang="en-US" sz="2000" dirty="0">
                <a:solidFill>
                  <a:schemeClr val="bg1"/>
                </a:solidFill>
              </a:rPr>
              <a:t> year, 1</a:t>
            </a:r>
            <a:r>
              <a:rPr lang="en-US" sz="2000" baseline="30000" dirty="0">
                <a:solidFill>
                  <a:schemeClr val="bg1"/>
                </a:solidFill>
              </a:rPr>
              <a:t>st</a:t>
            </a:r>
            <a:r>
              <a:rPr lang="en-US" sz="2000" dirty="0">
                <a:solidFill>
                  <a:schemeClr val="bg1"/>
                </a:solidFill>
              </a:rPr>
              <a:t> month, 10</a:t>
            </a:r>
            <a:r>
              <a:rPr lang="en-US" sz="2000" baseline="30000" dirty="0">
                <a:solidFill>
                  <a:schemeClr val="bg1"/>
                </a:solidFill>
              </a:rPr>
              <a:t>th</a:t>
            </a:r>
            <a:r>
              <a:rPr lang="en-US" sz="2000" dirty="0">
                <a:solidFill>
                  <a:schemeClr val="bg1"/>
                </a:solidFill>
              </a:rPr>
              <a:t> day</a:t>
            </a:r>
          </a:p>
          <a:p>
            <a:pPr marL="0" marR="0">
              <a:lnSpc>
                <a:spcPts val="1200"/>
              </a:lnSpc>
              <a:spcBef>
                <a:spcPts val="0"/>
              </a:spcBef>
              <a:spcAft>
                <a:spcPts val="0"/>
              </a:spcAft>
            </a:pPr>
            <a:endParaRPr lang="en-US" sz="2000" dirty="0">
              <a:solidFill>
                <a:schemeClr val="bg1"/>
              </a:solidFill>
            </a:endParaRPr>
          </a:p>
          <a:p>
            <a:pPr>
              <a:lnSpc>
                <a:spcPts val="1200"/>
              </a:lnSpc>
            </a:pPr>
            <a:r>
              <a:rPr lang="en-US" sz="2000" dirty="0">
                <a:solidFill>
                  <a:schemeClr val="bg1"/>
                </a:solidFill>
              </a:rPr>
              <a:t> (14</a:t>
            </a:r>
            <a:r>
              <a:rPr lang="en-US" sz="2000" baseline="30000" dirty="0">
                <a:solidFill>
                  <a:schemeClr val="bg1"/>
                </a:solidFill>
              </a:rPr>
              <a:t>th</a:t>
            </a:r>
            <a:r>
              <a:rPr lang="en-US" sz="2000" dirty="0">
                <a:solidFill>
                  <a:schemeClr val="bg1"/>
                </a:solidFill>
              </a:rPr>
              <a:t> year after Jerusalem falls)</a:t>
            </a:r>
          </a:p>
          <a:p>
            <a:pPr>
              <a:lnSpc>
                <a:spcPts val="1200"/>
              </a:lnSpc>
            </a:pPr>
            <a:endParaRPr lang="en-US" sz="2000" dirty="0">
              <a:solidFill>
                <a:schemeClr val="bg1"/>
              </a:solidFill>
            </a:endParaRPr>
          </a:p>
          <a:p>
            <a:pPr>
              <a:lnSpc>
                <a:spcPts val="1200"/>
              </a:lnSpc>
            </a:pPr>
            <a:endParaRPr lang="en-US" sz="2000" dirty="0">
              <a:solidFill>
                <a:schemeClr val="bg1"/>
              </a:solidFill>
            </a:endParaRPr>
          </a:p>
          <a:p>
            <a:pPr>
              <a:lnSpc>
                <a:spcPts val="1200"/>
              </a:lnSpc>
            </a:pPr>
            <a:r>
              <a:rPr lang="en-US" sz="2000" dirty="0">
                <a:solidFill>
                  <a:schemeClr val="bg1"/>
                </a:solidFill>
              </a:rPr>
              <a:t>20XX  AD</a:t>
            </a:r>
          </a:p>
          <a:p>
            <a:pPr>
              <a:lnSpc>
                <a:spcPts val="1200"/>
              </a:lnSpc>
            </a:pPr>
            <a:endParaRPr lang="en-US" sz="2000" dirty="0">
              <a:solidFill>
                <a:schemeClr val="bg1"/>
              </a:solidFill>
            </a:endParaRPr>
          </a:p>
          <a:p>
            <a:pPr>
              <a:lnSpc>
                <a:spcPts val="1200"/>
              </a:lnSpc>
            </a:pPr>
            <a:r>
              <a:rPr lang="en-US" sz="2000" dirty="0">
                <a:solidFill>
                  <a:schemeClr val="bg1"/>
                </a:solidFill>
              </a:rPr>
              <a:t>The Millennial Temple</a:t>
            </a:r>
          </a:p>
          <a:p>
            <a:pPr>
              <a:lnSpc>
                <a:spcPts val="1200"/>
              </a:lnSpc>
            </a:pPr>
            <a:endParaRPr lang="en-US" sz="2000" dirty="0">
              <a:solidFill>
                <a:schemeClr val="bg1"/>
              </a:solidFill>
            </a:endParaRPr>
          </a:p>
          <a:p>
            <a:pPr>
              <a:lnSpc>
                <a:spcPts val="1200"/>
              </a:lnSpc>
            </a:pPr>
            <a:r>
              <a:rPr lang="en-US" sz="2000" dirty="0">
                <a:solidFill>
                  <a:schemeClr val="bg1"/>
                </a:solidFill>
              </a:rPr>
              <a:t>Revelation 19-20</a:t>
            </a:r>
          </a:p>
        </p:txBody>
      </p:sp>
    </p:spTree>
    <p:extLst>
      <p:ext uri="{BB962C8B-B14F-4D97-AF65-F5344CB8AC3E}">
        <p14:creationId xmlns:p14="http://schemas.microsoft.com/office/powerpoint/2010/main" val="3633696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0667D2F-BD80-D3BE-C719-19F87937C23F}"/>
              </a:ext>
            </a:extLst>
          </p:cNvPr>
          <p:cNvSpPr>
            <a:spLocks noGrp="1"/>
          </p:cNvSpPr>
          <p:nvPr>
            <p:ph type="sldNum" sz="quarter" idx="12"/>
          </p:nvPr>
        </p:nvSpPr>
        <p:spPr/>
        <p:txBody>
          <a:bodyPr/>
          <a:lstStyle/>
          <a:p>
            <a:fld id="{4CB59574-4CD3-4A56-8C7E-A4671EBF73BA}" type="slidenum">
              <a:rPr lang="en-US" smtClean="0"/>
              <a:pPr/>
              <a:t>4</a:t>
            </a:fld>
            <a:endParaRPr lang="en-US" dirty="0"/>
          </a:p>
        </p:txBody>
      </p:sp>
      <p:sp>
        <p:nvSpPr>
          <p:cNvPr id="7" name="TextBox 6">
            <a:extLst>
              <a:ext uri="{FF2B5EF4-FFF2-40B4-BE49-F238E27FC236}">
                <a16:creationId xmlns:a16="http://schemas.microsoft.com/office/drawing/2014/main" id="{671D5AF4-D87B-5A3B-BC99-38E180F17D80}"/>
              </a:ext>
            </a:extLst>
          </p:cNvPr>
          <p:cNvSpPr txBox="1"/>
          <p:nvPr/>
        </p:nvSpPr>
        <p:spPr>
          <a:xfrm>
            <a:off x="1" y="-18325"/>
            <a:ext cx="9172006" cy="523220"/>
          </a:xfrm>
          <a:prstGeom prst="rect">
            <a:avLst/>
          </a:prstGeom>
          <a:noFill/>
        </p:spPr>
        <p:txBody>
          <a:bodyPr wrap="square">
            <a:spAutoFit/>
          </a:bodyPr>
          <a:lstStyle/>
          <a:p>
            <a:pPr algn="ctr"/>
            <a:r>
              <a:rPr lang="en-US" sz="2800" dirty="0">
                <a:solidFill>
                  <a:schemeClr val="bg1"/>
                </a:solidFill>
              </a:rPr>
              <a:t>God Curses Seven Gentile Nations, Ezekiel 25-32  </a:t>
            </a:r>
            <a:endParaRPr lang="en-US" sz="2800" dirty="0"/>
          </a:p>
        </p:txBody>
      </p:sp>
      <p:pic>
        <p:nvPicPr>
          <p:cNvPr id="9" name="Picture 4" descr="Ezekiel 25">
            <a:extLst>
              <a:ext uri="{FF2B5EF4-FFF2-40B4-BE49-F238E27FC236}">
                <a16:creationId xmlns:a16="http://schemas.microsoft.com/office/drawing/2014/main" id="{07D0242B-B05C-0125-B37C-62186A05F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94" y="565855"/>
            <a:ext cx="5197610" cy="61928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p of Middle East' From Israeli Tourism Website : r/imaginarymaps">
            <a:extLst>
              <a:ext uri="{FF2B5EF4-FFF2-40B4-BE49-F238E27FC236}">
                <a16:creationId xmlns:a16="http://schemas.microsoft.com/office/drawing/2014/main" id="{3A368BB6-633F-C937-4B33-191043DFC9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03" r="4743"/>
          <a:stretch/>
        </p:blipFill>
        <p:spPr bwMode="auto">
          <a:xfrm>
            <a:off x="9351579" y="3843126"/>
            <a:ext cx="2702560" cy="29093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on Places I want to Go">
            <a:extLst>
              <a:ext uri="{FF2B5EF4-FFF2-40B4-BE49-F238E27FC236}">
                <a16:creationId xmlns:a16="http://schemas.microsoft.com/office/drawing/2014/main" id="{FD131008-22D0-8891-4B41-6118906995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09" r="9651"/>
          <a:stretch/>
        </p:blipFill>
        <p:spPr bwMode="auto">
          <a:xfrm>
            <a:off x="5498172" y="577247"/>
            <a:ext cx="3673834" cy="61815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BC3BC4-26E9-9E58-0A2A-C9DE99E491C8}"/>
              </a:ext>
            </a:extLst>
          </p:cNvPr>
          <p:cNvSpPr txBox="1"/>
          <p:nvPr/>
        </p:nvSpPr>
        <p:spPr>
          <a:xfrm>
            <a:off x="4229710" y="3021128"/>
            <a:ext cx="1133644" cy="369332"/>
          </a:xfrm>
          <a:prstGeom prst="rect">
            <a:avLst/>
          </a:prstGeom>
          <a:solidFill>
            <a:schemeClr val="bg1"/>
          </a:solidFill>
          <a:ln w="38100">
            <a:solidFill>
              <a:srgbClr val="FF0000"/>
            </a:solidFill>
          </a:ln>
        </p:spPr>
        <p:txBody>
          <a:bodyPr wrap="none" rtlCol="0">
            <a:spAutoFit/>
          </a:bodyPr>
          <a:lstStyle/>
          <a:p>
            <a:r>
              <a:rPr lang="en-US" b="1" dirty="0"/>
              <a:t>1-Ammon</a:t>
            </a:r>
          </a:p>
        </p:txBody>
      </p:sp>
      <p:sp>
        <p:nvSpPr>
          <p:cNvPr id="4" name="TextBox 3">
            <a:extLst>
              <a:ext uri="{FF2B5EF4-FFF2-40B4-BE49-F238E27FC236}">
                <a16:creationId xmlns:a16="http://schemas.microsoft.com/office/drawing/2014/main" id="{CE295CE4-4BB3-E5B2-E7CA-07142245A6DD}"/>
              </a:ext>
            </a:extLst>
          </p:cNvPr>
          <p:cNvSpPr txBox="1"/>
          <p:nvPr/>
        </p:nvSpPr>
        <p:spPr>
          <a:xfrm>
            <a:off x="160105" y="1256135"/>
            <a:ext cx="909223" cy="369332"/>
          </a:xfrm>
          <a:prstGeom prst="rect">
            <a:avLst/>
          </a:prstGeom>
          <a:solidFill>
            <a:schemeClr val="bg1"/>
          </a:solidFill>
          <a:ln w="38100">
            <a:solidFill>
              <a:srgbClr val="FF0000"/>
            </a:solidFill>
          </a:ln>
        </p:spPr>
        <p:txBody>
          <a:bodyPr wrap="none" rtlCol="0">
            <a:spAutoFit/>
          </a:bodyPr>
          <a:lstStyle/>
          <a:p>
            <a:r>
              <a:rPr lang="en-US" b="1" dirty="0"/>
              <a:t>6-Zidon</a:t>
            </a:r>
          </a:p>
        </p:txBody>
      </p:sp>
      <p:sp>
        <p:nvSpPr>
          <p:cNvPr id="5" name="TextBox 4">
            <a:extLst>
              <a:ext uri="{FF2B5EF4-FFF2-40B4-BE49-F238E27FC236}">
                <a16:creationId xmlns:a16="http://schemas.microsoft.com/office/drawing/2014/main" id="{001A607E-C5D4-197A-37B6-C77A8C4BB6FD}"/>
              </a:ext>
            </a:extLst>
          </p:cNvPr>
          <p:cNvSpPr txBox="1"/>
          <p:nvPr/>
        </p:nvSpPr>
        <p:spPr>
          <a:xfrm>
            <a:off x="223520" y="1577295"/>
            <a:ext cx="782394" cy="369332"/>
          </a:xfrm>
          <a:prstGeom prst="rect">
            <a:avLst/>
          </a:prstGeom>
          <a:solidFill>
            <a:schemeClr val="bg1"/>
          </a:solidFill>
          <a:ln w="38100">
            <a:solidFill>
              <a:srgbClr val="FF0000"/>
            </a:solidFill>
          </a:ln>
        </p:spPr>
        <p:txBody>
          <a:bodyPr wrap="none" rtlCol="0">
            <a:spAutoFit/>
          </a:bodyPr>
          <a:lstStyle/>
          <a:p>
            <a:r>
              <a:rPr lang="en-US" b="1" dirty="0"/>
              <a:t>5-Tyre</a:t>
            </a:r>
          </a:p>
        </p:txBody>
      </p:sp>
      <p:sp>
        <p:nvSpPr>
          <p:cNvPr id="8" name="TextBox 7">
            <a:extLst>
              <a:ext uri="{FF2B5EF4-FFF2-40B4-BE49-F238E27FC236}">
                <a16:creationId xmlns:a16="http://schemas.microsoft.com/office/drawing/2014/main" id="{C4766061-4144-4475-B17A-3A0CC5A1303B}"/>
              </a:ext>
            </a:extLst>
          </p:cNvPr>
          <p:cNvSpPr txBox="1"/>
          <p:nvPr/>
        </p:nvSpPr>
        <p:spPr>
          <a:xfrm>
            <a:off x="223520" y="4866460"/>
            <a:ext cx="1342675" cy="369332"/>
          </a:xfrm>
          <a:prstGeom prst="rect">
            <a:avLst/>
          </a:prstGeom>
          <a:solidFill>
            <a:schemeClr val="bg1"/>
          </a:solidFill>
          <a:ln w="38100">
            <a:solidFill>
              <a:srgbClr val="FF0000"/>
            </a:solidFill>
          </a:ln>
        </p:spPr>
        <p:txBody>
          <a:bodyPr wrap="none" rtlCol="0">
            <a:spAutoFit/>
          </a:bodyPr>
          <a:lstStyle/>
          <a:p>
            <a:r>
              <a:rPr lang="en-US" b="1" dirty="0"/>
              <a:t>4-Philistines</a:t>
            </a:r>
          </a:p>
        </p:txBody>
      </p:sp>
      <p:sp>
        <p:nvSpPr>
          <p:cNvPr id="11" name="TextBox 10">
            <a:extLst>
              <a:ext uri="{FF2B5EF4-FFF2-40B4-BE49-F238E27FC236}">
                <a16:creationId xmlns:a16="http://schemas.microsoft.com/office/drawing/2014/main" id="{7F41F5CB-7B81-7028-C2E4-11D4F2509D9F}"/>
              </a:ext>
            </a:extLst>
          </p:cNvPr>
          <p:cNvSpPr txBox="1"/>
          <p:nvPr/>
        </p:nvSpPr>
        <p:spPr>
          <a:xfrm>
            <a:off x="2085252" y="5867688"/>
            <a:ext cx="915443" cy="369332"/>
          </a:xfrm>
          <a:prstGeom prst="rect">
            <a:avLst/>
          </a:prstGeom>
          <a:solidFill>
            <a:schemeClr val="bg1"/>
          </a:solidFill>
          <a:ln w="38100">
            <a:solidFill>
              <a:srgbClr val="FF0000"/>
            </a:solidFill>
          </a:ln>
        </p:spPr>
        <p:txBody>
          <a:bodyPr wrap="none" rtlCol="0">
            <a:spAutoFit/>
          </a:bodyPr>
          <a:lstStyle/>
          <a:p>
            <a:r>
              <a:rPr lang="en-US" b="1" dirty="0"/>
              <a:t>3-Edom</a:t>
            </a:r>
          </a:p>
        </p:txBody>
      </p:sp>
      <p:sp>
        <p:nvSpPr>
          <p:cNvPr id="12" name="TextBox 11">
            <a:extLst>
              <a:ext uri="{FF2B5EF4-FFF2-40B4-BE49-F238E27FC236}">
                <a16:creationId xmlns:a16="http://schemas.microsoft.com/office/drawing/2014/main" id="{427FDD06-AC27-2C96-72CB-C3D01023C1A5}"/>
              </a:ext>
            </a:extLst>
          </p:cNvPr>
          <p:cNvSpPr txBox="1"/>
          <p:nvPr/>
        </p:nvSpPr>
        <p:spPr>
          <a:xfrm>
            <a:off x="4025498" y="4376098"/>
            <a:ext cx="934871" cy="369332"/>
          </a:xfrm>
          <a:prstGeom prst="rect">
            <a:avLst/>
          </a:prstGeom>
          <a:solidFill>
            <a:schemeClr val="bg1"/>
          </a:solidFill>
          <a:ln w="38100">
            <a:solidFill>
              <a:srgbClr val="FF0000"/>
            </a:solidFill>
          </a:ln>
        </p:spPr>
        <p:txBody>
          <a:bodyPr wrap="none" rtlCol="0">
            <a:spAutoFit/>
          </a:bodyPr>
          <a:lstStyle/>
          <a:p>
            <a:r>
              <a:rPr lang="en-US" b="1" dirty="0"/>
              <a:t>2-Moab</a:t>
            </a:r>
          </a:p>
        </p:txBody>
      </p:sp>
      <p:sp>
        <p:nvSpPr>
          <p:cNvPr id="13" name="Arrow: Right 12">
            <a:extLst>
              <a:ext uri="{FF2B5EF4-FFF2-40B4-BE49-F238E27FC236}">
                <a16:creationId xmlns:a16="http://schemas.microsoft.com/office/drawing/2014/main" id="{83B3A1A5-8808-B877-4485-FFCF6AB011B1}"/>
              </a:ext>
            </a:extLst>
          </p:cNvPr>
          <p:cNvSpPr/>
          <p:nvPr/>
        </p:nvSpPr>
        <p:spPr>
          <a:xfrm rot="5555574">
            <a:off x="4355576" y="3773718"/>
            <a:ext cx="510972" cy="213360"/>
          </a:xfrm>
          <a:prstGeom prst="rightArrow">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9AE1491-CB2A-5370-BCCB-D4D857BF482C}"/>
              </a:ext>
            </a:extLst>
          </p:cNvPr>
          <p:cNvSpPr/>
          <p:nvPr/>
        </p:nvSpPr>
        <p:spPr>
          <a:xfrm rot="10800000">
            <a:off x="9351579" y="2436113"/>
            <a:ext cx="510972" cy="213360"/>
          </a:xfrm>
          <a:prstGeom prst="rightArrow">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B8249F4A-17F0-F3C7-995E-B39751C42240}"/>
              </a:ext>
            </a:extLst>
          </p:cNvPr>
          <p:cNvSpPr/>
          <p:nvPr/>
        </p:nvSpPr>
        <p:spPr>
          <a:xfrm rot="16200000">
            <a:off x="121488" y="2623217"/>
            <a:ext cx="510972" cy="213360"/>
          </a:xfrm>
          <a:prstGeom prst="rightArrow">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00014D1D-A04E-C50B-9513-67A39043E84D}"/>
              </a:ext>
            </a:extLst>
          </p:cNvPr>
          <p:cNvSpPr/>
          <p:nvPr/>
        </p:nvSpPr>
        <p:spPr>
          <a:xfrm rot="15188531">
            <a:off x="805418" y="5485563"/>
            <a:ext cx="510972" cy="213360"/>
          </a:xfrm>
          <a:prstGeom prst="rightArrow">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44658BA-AB2B-B97E-DEA2-EF7FA6BB5261}"/>
              </a:ext>
            </a:extLst>
          </p:cNvPr>
          <p:cNvSpPr txBox="1"/>
          <p:nvPr/>
        </p:nvSpPr>
        <p:spPr>
          <a:xfrm>
            <a:off x="5641387" y="5317682"/>
            <a:ext cx="905120" cy="369332"/>
          </a:xfrm>
          <a:prstGeom prst="rect">
            <a:avLst/>
          </a:prstGeom>
          <a:solidFill>
            <a:schemeClr val="bg1"/>
          </a:solidFill>
          <a:ln w="38100">
            <a:solidFill>
              <a:srgbClr val="FF0000"/>
            </a:solidFill>
          </a:ln>
        </p:spPr>
        <p:txBody>
          <a:bodyPr wrap="none" rtlCol="0">
            <a:spAutoFit/>
          </a:bodyPr>
          <a:lstStyle/>
          <a:p>
            <a:r>
              <a:rPr lang="en-US" b="1" dirty="0"/>
              <a:t>7-Egypt</a:t>
            </a:r>
          </a:p>
        </p:txBody>
      </p:sp>
      <p:sp>
        <p:nvSpPr>
          <p:cNvPr id="19" name="Oval 18">
            <a:extLst>
              <a:ext uri="{FF2B5EF4-FFF2-40B4-BE49-F238E27FC236}">
                <a16:creationId xmlns:a16="http://schemas.microsoft.com/office/drawing/2014/main" id="{683D0018-DF2B-AA56-F124-600A41AF501F}"/>
              </a:ext>
            </a:extLst>
          </p:cNvPr>
          <p:cNvSpPr/>
          <p:nvPr/>
        </p:nvSpPr>
        <p:spPr>
          <a:xfrm>
            <a:off x="1237091" y="3428999"/>
            <a:ext cx="1434989" cy="15895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F48B5D5-0D17-B4F1-2761-0ADC6792BD24}"/>
              </a:ext>
            </a:extLst>
          </p:cNvPr>
          <p:cNvSpPr txBox="1"/>
          <p:nvPr/>
        </p:nvSpPr>
        <p:spPr>
          <a:xfrm>
            <a:off x="9351579" y="504895"/>
            <a:ext cx="2680316" cy="3262432"/>
          </a:xfrm>
          <a:prstGeom prst="rect">
            <a:avLst/>
          </a:prstGeom>
          <a:noFill/>
        </p:spPr>
        <p:txBody>
          <a:bodyPr wrap="square" rtlCol="0">
            <a:spAutoFit/>
          </a:bodyPr>
          <a:lstStyle/>
          <a:p>
            <a:pPr algn="ctr"/>
            <a:r>
              <a:rPr lang="en-US" dirty="0">
                <a:solidFill>
                  <a:schemeClr val="bg1"/>
                </a:solidFill>
              </a:rPr>
              <a:t>Zechariah 12:2</a:t>
            </a:r>
          </a:p>
          <a:p>
            <a:pPr algn="ctr"/>
            <a:r>
              <a:rPr lang="en-US" dirty="0">
                <a:solidFill>
                  <a:schemeClr val="bg1"/>
                </a:solidFill>
              </a:rPr>
              <a:t>“I will make Jerusalem </a:t>
            </a:r>
          </a:p>
          <a:p>
            <a:pPr algn="ctr"/>
            <a:r>
              <a:rPr lang="en-US" dirty="0">
                <a:solidFill>
                  <a:schemeClr val="bg1"/>
                </a:solidFill>
              </a:rPr>
              <a:t>a cup of trembling </a:t>
            </a:r>
          </a:p>
          <a:p>
            <a:pPr algn="ctr"/>
            <a:r>
              <a:rPr lang="en-US" dirty="0">
                <a:solidFill>
                  <a:schemeClr val="bg1"/>
                </a:solidFill>
              </a:rPr>
              <a:t>unto all the people </a:t>
            </a:r>
          </a:p>
          <a:p>
            <a:pPr algn="ctr"/>
            <a:r>
              <a:rPr lang="en-US" dirty="0">
                <a:solidFill>
                  <a:schemeClr val="bg1"/>
                </a:solidFill>
              </a:rPr>
              <a:t>round  about”</a:t>
            </a:r>
          </a:p>
          <a:p>
            <a:pPr algn="ctr"/>
            <a:endParaRPr lang="en-US" sz="1400" dirty="0">
              <a:solidFill>
                <a:schemeClr val="bg1"/>
              </a:solidFill>
            </a:endParaRPr>
          </a:p>
          <a:p>
            <a:pPr algn="ctr"/>
            <a:r>
              <a:rPr lang="en-US" dirty="0">
                <a:solidFill>
                  <a:schemeClr val="bg1"/>
                </a:solidFill>
              </a:rPr>
              <a:t>United Nations</a:t>
            </a:r>
          </a:p>
          <a:p>
            <a:pPr algn="ctr"/>
            <a:r>
              <a:rPr lang="en-US" dirty="0">
                <a:solidFill>
                  <a:schemeClr val="bg1"/>
                </a:solidFill>
              </a:rPr>
              <a:t> view of Israel</a:t>
            </a:r>
          </a:p>
          <a:p>
            <a:pPr algn="ctr"/>
            <a:endParaRPr lang="en-US" sz="1400" dirty="0">
              <a:solidFill>
                <a:schemeClr val="bg1"/>
              </a:solidFill>
            </a:endParaRPr>
          </a:p>
          <a:p>
            <a:pPr algn="ctr"/>
            <a:r>
              <a:rPr lang="en-US" dirty="0">
                <a:solidFill>
                  <a:schemeClr val="bg1"/>
                </a:solidFill>
              </a:rPr>
              <a:t>Israel’s </a:t>
            </a:r>
          </a:p>
          <a:p>
            <a:pPr algn="ctr"/>
            <a:r>
              <a:rPr lang="en-US" dirty="0">
                <a:solidFill>
                  <a:schemeClr val="bg1"/>
                </a:solidFill>
              </a:rPr>
              <a:t>View of Israel</a:t>
            </a:r>
          </a:p>
          <a:p>
            <a:pPr algn="ctr"/>
            <a:r>
              <a:rPr lang="en-US" sz="1200" dirty="0">
                <a:solidFill>
                  <a:schemeClr val="bg1"/>
                </a:solidFill>
              </a:rPr>
              <a:t>Aug 2023</a:t>
            </a:r>
          </a:p>
        </p:txBody>
      </p:sp>
      <p:sp>
        <p:nvSpPr>
          <p:cNvPr id="21" name="Arrow: Right 20">
            <a:extLst>
              <a:ext uri="{FF2B5EF4-FFF2-40B4-BE49-F238E27FC236}">
                <a16:creationId xmlns:a16="http://schemas.microsoft.com/office/drawing/2014/main" id="{AA0F7946-AD94-D29B-A50C-E0980900C446}"/>
              </a:ext>
            </a:extLst>
          </p:cNvPr>
          <p:cNvSpPr/>
          <p:nvPr/>
        </p:nvSpPr>
        <p:spPr>
          <a:xfrm rot="8348373">
            <a:off x="3743356" y="5007661"/>
            <a:ext cx="510972" cy="212923"/>
          </a:xfrm>
          <a:prstGeom prst="rightArrow">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7C19C5DF-A85F-D3E2-0A9D-4E49576E86C1}"/>
              </a:ext>
            </a:extLst>
          </p:cNvPr>
          <p:cNvSpPr/>
          <p:nvPr/>
        </p:nvSpPr>
        <p:spPr>
          <a:xfrm rot="5555574">
            <a:off x="5695445" y="4535613"/>
            <a:ext cx="510972" cy="213360"/>
          </a:xfrm>
          <a:prstGeom prst="rightArrow">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E8DFB0AF-1D9C-B719-D3B8-309081A742A7}"/>
              </a:ext>
            </a:extLst>
          </p:cNvPr>
          <p:cNvSpPr/>
          <p:nvPr/>
        </p:nvSpPr>
        <p:spPr>
          <a:xfrm rot="5400000">
            <a:off x="9833394" y="3660647"/>
            <a:ext cx="510972" cy="213360"/>
          </a:xfrm>
          <a:prstGeom prst="rightArrow">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A524A2D-8272-033E-5D62-A2BAA5F083D1}"/>
              </a:ext>
            </a:extLst>
          </p:cNvPr>
          <p:cNvSpPr txBox="1"/>
          <p:nvPr/>
        </p:nvSpPr>
        <p:spPr>
          <a:xfrm>
            <a:off x="5535511" y="5701258"/>
            <a:ext cx="350688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Egypt led wars against Israel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in 1948, 1967, and 1973</a:t>
            </a:r>
          </a:p>
        </p:txBody>
      </p:sp>
    </p:spTree>
    <p:extLst>
      <p:ext uri="{BB962C8B-B14F-4D97-AF65-F5344CB8AC3E}">
        <p14:creationId xmlns:p14="http://schemas.microsoft.com/office/powerpoint/2010/main" val="1988969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28C80F-547A-88DE-D2CF-5DDA87457928}"/>
              </a:ext>
            </a:extLst>
          </p:cNvPr>
          <p:cNvSpPr txBox="1"/>
          <p:nvPr/>
        </p:nvSpPr>
        <p:spPr>
          <a:xfrm>
            <a:off x="203118" y="567783"/>
            <a:ext cx="11816161" cy="6217087"/>
          </a:xfrm>
          <a:prstGeom prst="rect">
            <a:avLst/>
          </a:prstGeom>
          <a:noFill/>
          <a:ln w="38100">
            <a:solidFill>
              <a:schemeClr val="bg1"/>
            </a:solidFill>
          </a:ln>
        </p:spPr>
        <p:txBody>
          <a:bodyPr wrap="square" rtlCol="0">
            <a:spAutoFit/>
          </a:bodyPr>
          <a:lstStyle/>
          <a:p>
            <a:pPr algn="ctr"/>
            <a:r>
              <a:rPr lang="en-US" sz="2400" dirty="0">
                <a:solidFill>
                  <a:schemeClr val="bg1"/>
                </a:solidFill>
              </a:rPr>
              <a:t>GOD IS LOVE  1 Cor 13:5-6, Phil 4:8</a:t>
            </a:r>
          </a:p>
          <a:p>
            <a:pPr algn="ctr"/>
            <a:endParaRPr lang="en-US" sz="600" dirty="0">
              <a:solidFill>
                <a:schemeClr val="bg1"/>
              </a:solidFill>
            </a:endParaRPr>
          </a:p>
          <a:p>
            <a:r>
              <a:rPr lang="en-US" sz="2400" dirty="0">
                <a:solidFill>
                  <a:schemeClr val="bg1"/>
                </a:solidFill>
              </a:rPr>
              <a:t>25:1-17  Cursing on Ammon, Moab, Edom, and Philistia			            </a:t>
            </a:r>
            <a:r>
              <a:rPr lang="en-US" sz="2000" u="sng" dirty="0">
                <a:solidFill>
                  <a:schemeClr val="bg1"/>
                </a:solidFill>
              </a:rPr>
              <a:t>New Testament</a:t>
            </a:r>
          </a:p>
          <a:p>
            <a:r>
              <a:rPr lang="en-US" sz="2000" dirty="0">
                <a:solidFill>
                  <a:schemeClr val="bg1"/>
                </a:solidFill>
              </a:rPr>
              <a:t>    25:1-7        Ammon    Genesis 19:30-38	Lot’s younger daughter/aha  </a:t>
            </a:r>
            <a:r>
              <a:rPr lang="en-US" sz="2000" dirty="0" err="1">
                <a:solidFill>
                  <a:schemeClr val="bg1"/>
                </a:solidFill>
              </a:rPr>
              <a:t>Ez</a:t>
            </a:r>
            <a:r>
              <a:rPr lang="en-US" sz="2000" dirty="0">
                <a:solidFill>
                  <a:schemeClr val="bg1"/>
                </a:solidFill>
              </a:rPr>
              <a:t> 21:28-32/Molech	</a:t>
            </a:r>
            <a:r>
              <a:rPr lang="en-US" sz="2000" b="1" dirty="0">
                <a:solidFill>
                  <a:schemeClr val="bg1"/>
                </a:solidFill>
              </a:rPr>
              <a:t>2 Peter 2:7-9</a:t>
            </a:r>
          </a:p>
          <a:p>
            <a:r>
              <a:rPr lang="en-US" sz="2000" dirty="0">
                <a:solidFill>
                  <a:schemeClr val="bg1"/>
                </a:solidFill>
              </a:rPr>
              <a:t>    25:8-11      Moab        Genesis 19:30-38	Lot’s older daughter	    Ruth, 1 Samuel 22:1-4	“West Bank”</a:t>
            </a:r>
          </a:p>
          <a:p>
            <a:r>
              <a:rPr lang="en-US" sz="2000" dirty="0">
                <a:solidFill>
                  <a:schemeClr val="bg1"/>
                </a:solidFill>
              </a:rPr>
              <a:t>    25:12-14    Edom        Genesis 25:23	Jacob &amp; Esau, Esther, Obadiah, Malachi 1:2-5  	Herodians</a:t>
            </a:r>
          </a:p>
          <a:p>
            <a:r>
              <a:rPr lang="en-US" sz="2000" dirty="0">
                <a:solidFill>
                  <a:schemeClr val="bg1"/>
                </a:solidFill>
              </a:rPr>
              <a:t>    25:15-17    Philistia    Genesis  21:32	despiteful heart, old hatred	               “Palestine-Gaza-Hamas”</a:t>
            </a:r>
          </a:p>
          <a:p>
            <a:endParaRPr lang="en-US" sz="1050" dirty="0">
              <a:solidFill>
                <a:schemeClr val="bg1"/>
              </a:solidFill>
            </a:endParaRPr>
          </a:p>
          <a:p>
            <a:r>
              <a:rPr lang="en-US" sz="2400" dirty="0">
                <a:solidFill>
                  <a:schemeClr val="bg1"/>
                </a:solidFill>
              </a:rPr>
              <a:t>26:1-28:19  Cursing on Tyrus 				</a:t>
            </a:r>
            <a:r>
              <a:rPr lang="en-US" sz="2000" b="1" dirty="0">
                <a:solidFill>
                  <a:schemeClr val="bg1"/>
                </a:solidFill>
              </a:rPr>
              <a:t>           			         Matthew 11:20-24</a:t>
            </a:r>
          </a:p>
          <a:p>
            <a:r>
              <a:rPr lang="en-US" sz="2000" dirty="0">
                <a:solidFill>
                  <a:schemeClr val="bg1"/>
                </a:solidFill>
              </a:rPr>
              <a:t>    26:1-14           Prophecy:  aha, Nebuchadnezzar siege-13 years.   Alexander the Great siege–7 months, 332 BC.                              </a:t>
            </a:r>
          </a:p>
          <a:p>
            <a:r>
              <a:rPr lang="en-US" sz="2000" dirty="0">
                <a:solidFill>
                  <a:schemeClr val="bg1"/>
                </a:solidFill>
              </a:rPr>
              <a:t>    26:15-27:36   Lamentation: great military &amp; merchandise, commercialism &amp; riches, no music.  Revelation 17-18</a:t>
            </a:r>
          </a:p>
          <a:p>
            <a:r>
              <a:rPr lang="en-US" sz="2000" dirty="0">
                <a:solidFill>
                  <a:schemeClr val="bg1"/>
                </a:solidFill>
              </a:rPr>
              <a:t>    28:1-10           Prince:  a man, similar to  his god, a king	               </a:t>
            </a:r>
            <a:r>
              <a:rPr lang="en-US" sz="2400" dirty="0">
                <a:solidFill>
                  <a:schemeClr val="bg1"/>
                </a:solidFill>
              </a:rPr>
              <a:t>“</a:t>
            </a:r>
            <a:r>
              <a:rPr lang="en-US" sz="2000" dirty="0">
                <a:solidFill>
                  <a:schemeClr val="bg1"/>
                </a:solidFill>
              </a:rPr>
              <a:t>Lebanon-Hezbollah, Syria-Golan Heights”</a:t>
            </a:r>
          </a:p>
          <a:p>
            <a:r>
              <a:rPr lang="en-US" sz="2000" dirty="0">
                <a:solidFill>
                  <a:schemeClr val="bg1"/>
                </a:solidFill>
              </a:rPr>
              <a:t>    28:11-19         King:  </a:t>
            </a:r>
            <a:r>
              <a:rPr lang="en-US" sz="2000" dirty="0" err="1">
                <a:solidFill>
                  <a:schemeClr val="bg1"/>
                </a:solidFill>
              </a:rPr>
              <a:t>satan’s</a:t>
            </a:r>
            <a:r>
              <a:rPr lang="en-US" sz="2000" dirty="0">
                <a:solidFill>
                  <a:schemeClr val="bg1"/>
                </a:solidFill>
              </a:rPr>
              <a:t> past (11-15a), fall (15b-16a), future (16b-19)  //stones of fire to fire within// </a:t>
            </a:r>
          </a:p>
          <a:p>
            <a:r>
              <a:rPr lang="en-US" sz="2000" dirty="0">
                <a:solidFill>
                  <a:schemeClr val="bg1"/>
                </a:solidFill>
              </a:rPr>
              <a:t>                              vs 17 (lifted up heart, wisdom, bright, &amp; beauty – cast down)			</a:t>
            </a:r>
            <a:r>
              <a:rPr lang="en-US" sz="2000" b="1" dirty="0">
                <a:solidFill>
                  <a:schemeClr val="bg1"/>
                </a:solidFill>
              </a:rPr>
              <a:t>2 Cor 11:12-15  </a:t>
            </a:r>
          </a:p>
          <a:p>
            <a:endParaRPr lang="en-US" sz="1050" dirty="0">
              <a:solidFill>
                <a:schemeClr val="bg1"/>
              </a:solidFill>
            </a:endParaRPr>
          </a:p>
          <a:p>
            <a:r>
              <a:rPr lang="en-US" sz="2400" dirty="0">
                <a:solidFill>
                  <a:schemeClr val="bg1"/>
                </a:solidFill>
              </a:rPr>
              <a:t>28:20-23  Cursing on </a:t>
            </a:r>
            <a:r>
              <a:rPr lang="en-US" sz="2400" dirty="0" err="1">
                <a:solidFill>
                  <a:schemeClr val="bg1"/>
                </a:solidFill>
              </a:rPr>
              <a:t>Zidon</a:t>
            </a:r>
            <a:r>
              <a:rPr lang="en-US" sz="2400" dirty="0">
                <a:solidFill>
                  <a:schemeClr val="bg1"/>
                </a:solidFill>
              </a:rPr>
              <a:t> (</a:t>
            </a:r>
            <a:r>
              <a:rPr lang="en-US" sz="2000" dirty="0">
                <a:solidFill>
                  <a:schemeClr val="bg1"/>
                </a:solidFill>
              </a:rPr>
              <a:t>border w/Tyrus, sister city, together 22x in the Old Testament)  	</a:t>
            </a:r>
            <a:r>
              <a:rPr lang="en-US" sz="2000" b="1" dirty="0">
                <a:solidFill>
                  <a:schemeClr val="bg1"/>
                </a:solidFill>
              </a:rPr>
              <a:t>1 Peter 4:17</a:t>
            </a:r>
            <a:endParaRPr lang="en-US" sz="1200" b="1" dirty="0">
              <a:solidFill>
                <a:schemeClr val="bg1"/>
              </a:solidFill>
            </a:endParaRPr>
          </a:p>
          <a:p>
            <a:endParaRPr lang="en-US" sz="1050" dirty="0">
              <a:solidFill>
                <a:schemeClr val="bg1"/>
              </a:solidFill>
            </a:endParaRPr>
          </a:p>
          <a:p>
            <a:r>
              <a:rPr lang="en-US" sz="2400" dirty="0">
                <a:solidFill>
                  <a:schemeClr val="bg1"/>
                </a:solidFill>
              </a:rPr>
              <a:t>28:24-26   Blessing on Israel						            </a:t>
            </a:r>
            <a:r>
              <a:rPr lang="en-US" sz="2400" b="1" dirty="0">
                <a:solidFill>
                  <a:schemeClr val="bg1"/>
                </a:solidFill>
              </a:rPr>
              <a:t> </a:t>
            </a:r>
            <a:r>
              <a:rPr lang="en-US" sz="2000" b="1" dirty="0">
                <a:solidFill>
                  <a:schemeClr val="bg1"/>
                </a:solidFill>
              </a:rPr>
              <a:t>Romans </a:t>
            </a:r>
            <a:r>
              <a:rPr lang="en-US" sz="2000" dirty="0">
                <a:solidFill>
                  <a:schemeClr val="bg1"/>
                </a:solidFill>
              </a:rPr>
              <a:t>9-11 </a:t>
            </a:r>
            <a:r>
              <a:rPr lang="en-US" sz="2000" b="1" dirty="0">
                <a:solidFill>
                  <a:schemeClr val="bg1"/>
                </a:solidFill>
              </a:rPr>
              <a:t>(11:33-36)</a:t>
            </a:r>
            <a:endParaRPr lang="en-US" sz="2400" b="1" dirty="0">
              <a:solidFill>
                <a:schemeClr val="bg1"/>
              </a:solidFill>
            </a:endParaRPr>
          </a:p>
          <a:p>
            <a:r>
              <a:rPr lang="en-US" sz="2000" dirty="0">
                <a:solidFill>
                  <a:schemeClr val="bg1"/>
                </a:solidFill>
              </a:rPr>
              <a:t>                       partial w/Nehemiah and the Maccabees - completely in the future (Genesis 12:1-3, 15:18)</a:t>
            </a:r>
          </a:p>
          <a:p>
            <a:endParaRPr lang="en-US" sz="1050" dirty="0">
              <a:solidFill>
                <a:schemeClr val="bg1"/>
              </a:solidFill>
            </a:endParaRPr>
          </a:p>
          <a:p>
            <a:r>
              <a:rPr lang="en-US" sz="2000" dirty="0">
                <a:solidFill>
                  <a:schemeClr val="bg1"/>
                </a:solidFill>
              </a:rPr>
              <a:t>Next Sunday:  Ezekiel  29-32;  Cursing on Egypt, read ahead questions on the back.</a:t>
            </a:r>
          </a:p>
        </p:txBody>
      </p:sp>
      <p:sp>
        <p:nvSpPr>
          <p:cNvPr id="7" name="TextBox 6">
            <a:extLst>
              <a:ext uri="{FF2B5EF4-FFF2-40B4-BE49-F238E27FC236}">
                <a16:creationId xmlns:a16="http://schemas.microsoft.com/office/drawing/2014/main" id="{671D5AF4-D87B-5A3B-BC99-38E180F17D80}"/>
              </a:ext>
            </a:extLst>
          </p:cNvPr>
          <p:cNvSpPr txBox="1"/>
          <p:nvPr/>
        </p:nvSpPr>
        <p:spPr>
          <a:xfrm>
            <a:off x="0" y="-48805"/>
            <a:ext cx="12191999" cy="584775"/>
          </a:xfrm>
          <a:prstGeom prst="rect">
            <a:avLst/>
          </a:prstGeom>
          <a:noFill/>
        </p:spPr>
        <p:txBody>
          <a:bodyPr wrap="square">
            <a:spAutoFit/>
          </a:bodyPr>
          <a:lstStyle/>
          <a:p>
            <a:pPr algn="ctr"/>
            <a:r>
              <a:rPr lang="en-US" sz="3200" dirty="0">
                <a:solidFill>
                  <a:schemeClr val="bg1"/>
                </a:solidFill>
              </a:rPr>
              <a:t>God Curses Seven Gentile Nations, Ezekiel 25-28 </a:t>
            </a:r>
            <a:endParaRPr lang="en-US" sz="3200" dirty="0"/>
          </a:p>
        </p:txBody>
      </p:sp>
    </p:spTree>
    <p:extLst>
      <p:ext uri="{BB962C8B-B14F-4D97-AF65-F5344CB8AC3E}">
        <p14:creationId xmlns:p14="http://schemas.microsoft.com/office/powerpoint/2010/main" val="1373805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28C80F-547A-88DE-D2CF-5DDA87457928}"/>
              </a:ext>
            </a:extLst>
          </p:cNvPr>
          <p:cNvSpPr txBox="1"/>
          <p:nvPr/>
        </p:nvSpPr>
        <p:spPr>
          <a:xfrm>
            <a:off x="287676" y="872051"/>
            <a:ext cx="11630346" cy="5647700"/>
          </a:xfrm>
          <a:prstGeom prst="rect">
            <a:avLst/>
          </a:prstGeom>
          <a:noFill/>
          <a:ln w="38100">
            <a:solidFill>
              <a:schemeClr val="bg1"/>
            </a:solidFill>
          </a:ln>
        </p:spPr>
        <p:txBody>
          <a:bodyPr wrap="square" rtlCol="0">
            <a:spAutoFit/>
          </a:bodyPr>
          <a:lstStyle/>
          <a:p>
            <a:r>
              <a:rPr lang="en-US" sz="2000" dirty="0">
                <a:solidFill>
                  <a:schemeClr val="bg1"/>
                </a:solidFill>
              </a:rPr>
              <a:t>1.   Who invades Egypt?  (Ezekiel 29:8-12)  </a:t>
            </a:r>
          </a:p>
          <a:p>
            <a:endParaRPr lang="en-US" sz="2000" dirty="0">
              <a:solidFill>
                <a:schemeClr val="bg1"/>
              </a:solidFill>
            </a:endParaRPr>
          </a:p>
          <a:p>
            <a:endParaRPr lang="en-US" sz="2000" dirty="0">
              <a:solidFill>
                <a:schemeClr val="bg1"/>
              </a:solidFill>
            </a:endParaRPr>
          </a:p>
          <a:p>
            <a:r>
              <a:rPr lang="en-US" sz="2000" dirty="0">
                <a:solidFill>
                  <a:schemeClr val="bg1"/>
                </a:solidFill>
              </a:rPr>
              <a:t>2.   What gentile nation does God’ use for His work?  (Ezekiel 30:10-12)  </a:t>
            </a:r>
          </a:p>
          <a:p>
            <a:endParaRPr lang="en-US" sz="2000" dirty="0">
              <a:solidFill>
                <a:schemeClr val="bg1"/>
              </a:solidFill>
            </a:endParaRPr>
          </a:p>
          <a:p>
            <a:endParaRPr lang="en-US" sz="2000" dirty="0">
              <a:solidFill>
                <a:schemeClr val="bg1"/>
              </a:solidFill>
            </a:endParaRPr>
          </a:p>
          <a:p>
            <a:pPr marL="457200" indent="-457200">
              <a:buAutoNum type="arabicPeriod" startAt="3"/>
            </a:pPr>
            <a:r>
              <a:rPr lang="en-US" sz="2000" dirty="0">
                <a:solidFill>
                  <a:schemeClr val="bg1"/>
                </a:solidFill>
              </a:rPr>
              <a:t>What does Ezekiel say about Assyria?   (Ezekiel 31)</a:t>
            </a:r>
          </a:p>
          <a:p>
            <a:pPr marL="457200" indent="-457200">
              <a:buAutoNum type="arabicPeriod" startAt="3"/>
            </a:pPr>
            <a:endParaRPr lang="en-US" sz="2000" dirty="0">
              <a:solidFill>
                <a:schemeClr val="bg1"/>
              </a:solidFill>
            </a:endParaRPr>
          </a:p>
          <a:p>
            <a:pPr marL="457200" indent="-457200">
              <a:buAutoNum type="arabicPeriod" startAt="3"/>
            </a:pPr>
            <a:endParaRPr lang="en-US" sz="2000" dirty="0">
              <a:solidFill>
                <a:schemeClr val="bg1"/>
              </a:solidFill>
            </a:endParaRPr>
          </a:p>
          <a:p>
            <a:pPr marL="457200" indent="-457200">
              <a:buAutoNum type="arabicPeriod" startAt="3"/>
            </a:pPr>
            <a:r>
              <a:rPr lang="en-US" sz="2000" dirty="0">
                <a:solidFill>
                  <a:schemeClr val="bg1"/>
                </a:solidFill>
              </a:rPr>
              <a:t>What animal does God call Pharaoh of Egypt?  (Ezekiel 32:1-10)</a:t>
            </a: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2000" dirty="0">
                <a:solidFill>
                  <a:schemeClr val="bg1"/>
                </a:solidFill>
              </a:rPr>
              <a:t>Note:  Egypt led war against Israel in 1948, 1967, and 1973</a:t>
            </a:r>
          </a:p>
          <a:p>
            <a:pPr marL="457200" indent="-457200">
              <a:buAutoNum type="arabicPeriod" startAt="5"/>
            </a:pPr>
            <a:endParaRPr lang="en-US" sz="2000" dirty="0">
              <a:solidFill>
                <a:schemeClr val="bg1"/>
              </a:solidFill>
            </a:endParaRPr>
          </a:p>
          <a:p>
            <a:r>
              <a:rPr lang="en-US" sz="2000" dirty="0">
                <a:solidFill>
                  <a:schemeClr val="bg1"/>
                </a:solidFill>
              </a:rPr>
              <a:t>5.  How did the Holy Spirit speak to you while reading /studying Ezekiel chapters 29-32?</a:t>
            </a:r>
            <a:endParaRPr lang="en-US" sz="2000" b="1" dirty="0">
              <a:solidFill>
                <a:schemeClr val="bg1"/>
              </a:solidFill>
            </a:endParaRPr>
          </a:p>
          <a:p>
            <a:pPr marL="457200" indent="-457200">
              <a:buFontTx/>
              <a:buAutoNum type="arabicPeriod" startAt="5"/>
            </a:pPr>
            <a:endParaRPr lang="en-US" sz="2000" b="1" dirty="0">
              <a:solidFill>
                <a:schemeClr val="bg1"/>
              </a:solidFill>
            </a:endParaRPr>
          </a:p>
          <a:p>
            <a:pPr marL="457200" indent="-457200">
              <a:buFontTx/>
              <a:buAutoNum type="arabicPeriod" startAt="5"/>
            </a:pPr>
            <a:endParaRPr lang="en-US" sz="1050" b="1" dirty="0">
              <a:solidFill>
                <a:schemeClr val="bg1"/>
              </a:solidFill>
            </a:endParaRPr>
          </a:p>
          <a:p>
            <a:pPr marL="457200" indent="-457200">
              <a:buFontTx/>
              <a:buAutoNum type="arabicPeriod" startAt="5"/>
            </a:pPr>
            <a:endParaRPr lang="en-US" sz="1050" b="1" dirty="0">
              <a:solidFill>
                <a:schemeClr val="bg1"/>
              </a:solidFill>
            </a:endParaRPr>
          </a:p>
        </p:txBody>
      </p:sp>
      <p:sp>
        <p:nvSpPr>
          <p:cNvPr id="6" name="Slide Number Placeholder 5">
            <a:extLst>
              <a:ext uri="{FF2B5EF4-FFF2-40B4-BE49-F238E27FC236}">
                <a16:creationId xmlns:a16="http://schemas.microsoft.com/office/drawing/2014/main" id="{C0667D2F-BD80-D3BE-C719-19F87937C23F}"/>
              </a:ext>
            </a:extLst>
          </p:cNvPr>
          <p:cNvSpPr>
            <a:spLocks noGrp="1"/>
          </p:cNvSpPr>
          <p:nvPr>
            <p:ph type="sldNum" sz="quarter" idx="12"/>
          </p:nvPr>
        </p:nvSpPr>
        <p:spPr/>
        <p:txBody>
          <a:bodyPr/>
          <a:lstStyle/>
          <a:p>
            <a:fld id="{4CB59574-4CD3-4A56-8C7E-A4671EBF73BA}" type="slidenum">
              <a:rPr lang="en-US" smtClean="0"/>
              <a:pPr/>
              <a:t>6</a:t>
            </a:fld>
            <a:endParaRPr lang="en-US" dirty="0"/>
          </a:p>
        </p:txBody>
      </p:sp>
      <p:sp>
        <p:nvSpPr>
          <p:cNvPr id="7" name="TextBox 6">
            <a:extLst>
              <a:ext uri="{FF2B5EF4-FFF2-40B4-BE49-F238E27FC236}">
                <a16:creationId xmlns:a16="http://schemas.microsoft.com/office/drawing/2014/main" id="{671D5AF4-D87B-5A3B-BC99-38E180F17D80}"/>
              </a:ext>
            </a:extLst>
          </p:cNvPr>
          <p:cNvSpPr txBox="1"/>
          <p:nvPr/>
        </p:nvSpPr>
        <p:spPr>
          <a:xfrm>
            <a:off x="612844" y="127141"/>
            <a:ext cx="10966311" cy="584775"/>
          </a:xfrm>
          <a:prstGeom prst="rect">
            <a:avLst/>
          </a:prstGeom>
          <a:noFill/>
        </p:spPr>
        <p:txBody>
          <a:bodyPr wrap="square">
            <a:spAutoFit/>
          </a:bodyPr>
          <a:lstStyle/>
          <a:p>
            <a:pPr algn="ctr"/>
            <a:r>
              <a:rPr lang="en-US" sz="3200" dirty="0">
                <a:solidFill>
                  <a:schemeClr val="bg1"/>
                </a:solidFill>
              </a:rPr>
              <a:t>Ezekiel 29-32 read ahead questions</a:t>
            </a:r>
            <a:endParaRPr lang="en-US" sz="3200" dirty="0"/>
          </a:p>
        </p:txBody>
      </p:sp>
    </p:spTree>
    <p:extLst>
      <p:ext uri="{BB962C8B-B14F-4D97-AF65-F5344CB8AC3E}">
        <p14:creationId xmlns:p14="http://schemas.microsoft.com/office/powerpoint/2010/main" val="2234805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24894</TotalTime>
  <Words>947</Words>
  <Application>Microsoft Office PowerPoint</Application>
  <PresentationFormat>Widescreen</PresentationFormat>
  <Paragraphs>197</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Fellowship Church Sunday School  Jul-Sep 2023  Ezekiel:  Prophet on a Short Leash  Today: Turn to Ezekiel 25-28   God Curses Seven Gentile Nations   teacher:  Bill Heath</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Fellowship Church Sunday School  Jan – May 2022 Acts of the Apostles  Today – Turn to Acts 1</dc:title>
  <dc:creator>William Heath</dc:creator>
  <cp:lastModifiedBy>Bill Heath</cp:lastModifiedBy>
  <cp:revision>392</cp:revision>
  <cp:lastPrinted>2023-08-13T08:58:53Z</cp:lastPrinted>
  <dcterms:created xsi:type="dcterms:W3CDTF">2021-12-26T22:17:50Z</dcterms:created>
  <dcterms:modified xsi:type="dcterms:W3CDTF">2023-08-13T09:48:52Z</dcterms:modified>
</cp:coreProperties>
</file>